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 id="2577" r:id="rId21"/>
    <p:sldId id="2578" r:id="rId22"/>
    <p:sldId id="25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undational Principles of Early Learning and Social-Emotional Development in Infants (8-12 Months)" id="{A6447332-F807-4392-9732-34A9924DF3FC}">
          <p14:sldIdLst>
            <p14:sldId id="2561"/>
            <p14:sldId id="2562"/>
          </p14:sldIdLst>
        </p14:section>
        <p14:section name="Key Principles of Early Learning in Infants Aged 8-12 Months" id="{325C9D65-4B03-45A0-B24C-A17CA77A3BD7}">
          <p14:sldIdLst>
            <p14:sldId id="2563"/>
            <p14:sldId id="2564"/>
            <p14:sldId id="2565"/>
            <p14:sldId id="2566"/>
          </p14:sldIdLst>
        </p14:section>
        <p14:section name="Social-Emotional Growth and Attachment Formation" id="{1675334B-1BA0-47A8-BF8B-C641C64776B9}">
          <p14:sldIdLst>
            <p14:sldId id="2567"/>
            <p14:sldId id="2568"/>
            <p14:sldId id="2569"/>
            <p14:sldId id="2570"/>
          </p14:sldIdLst>
        </p14:section>
        <p14:section name="Recent Research and Breakthroughs in Infant Brain Development" id="{11998422-0660-4FAD-92D5-E26D8E522ADA}">
          <p14:sldIdLst>
            <p14:sldId id="2571"/>
            <p14:sldId id="2572"/>
            <p14:sldId id="2573"/>
            <p14:sldId id="2574"/>
          </p14:sldIdLst>
        </p14:section>
        <p14:section name="Parent-Centered Approaches and Interactive Effects" id="{A7326FEC-F775-445E-A3FE-33B03B030519}">
          <p14:sldIdLst>
            <p14:sldId id="2575"/>
            <p14:sldId id="2576"/>
            <p14:sldId id="2577"/>
            <p14:sldId id="2578"/>
          </p14:sldIdLst>
        </p14:section>
        <p14:section name="Conclusion" id="{35FE1F95-859C-41EF-B628-B3A5C3C8890C}">
          <p14:sldIdLst>
            <p14:sldId id="2579"/>
          </p14:sldIdLst>
        </p14:section>
      </p14:sectionLst>
    </p:ex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95394" autoAdjust="0"/>
  </p:normalViewPr>
  <p:slideViewPr>
    <p:cSldViewPr snapToGrid="0">
      <p:cViewPr varScale="1">
        <p:scale>
          <a:sx n="89" d="100"/>
          <a:sy n="89" d="100"/>
        </p:scale>
        <p:origin x="374" y="264"/>
      </p:cViewPr>
      <p:guideLst>
        <p:guide pos="6504"/>
        <p:guide orient="horz" pos="3696"/>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4E4ED0-417E-474C-87D4-D9227ADA2118}"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zh-CN" altLang="en-US"/>
        </a:p>
      </dgm:t>
    </dgm:pt>
    <dgm:pt modelId="{CF2434D6-3961-45DC-85A2-2F5A1884A9BC}">
      <dgm:prSet/>
      <dgm:spPr/>
      <dgm:t>
        <a:bodyPr/>
        <a:lstStyle/>
        <a:p>
          <a:pPr>
            <a:lnSpc>
              <a:spcPct val="100000"/>
            </a:lnSpc>
            <a:defRPr b="1"/>
          </a:pPr>
          <a:r>
            <a:rPr lang="en-US"/>
            <a:t>Safe Exploration Spaces</a:t>
          </a:r>
        </a:p>
      </dgm:t>
    </dgm:pt>
    <dgm:pt modelId="{6A17CACD-7324-4807-A386-8464FD6A6EF2}" type="parTrans" cxnId="{BD81A9CB-3642-49DB-B287-A4E0A50DD758}">
      <dgm:prSet/>
      <dgm:spPr/>
      <dgm:t>
        <a:bodyPr/>
        <a:lstStyle/>
        <a:p>
          <a:endParaRPr lang="zh-CN" altLang="en-US"/>
        </a:p>
      </dgm:t>
    </dgm:pt>
    <dgm:pt modelId="{2F663E5F-334C-47BE-8417-767CACD3A61E}" type="sibTrans" cxnId="{BD81A9CB-3642-49DB-B287-A4E0A50DD758}">
      <dgm:prSet/>
      <dgm:spPr/>
      <dgm:t>
        <a:bodyPr/>
        <a:lstStyle/>
        <a:p>
          <a:pPr>
            <a:lnSpc>
              <a:spcPct val="100000"/>
            </a:lnSpc>
            <a:defRPr b="1"/>
          </a:pPr>
          <a:endParaRPr lang="zh-CN" altLang="en-US"/>
        </a:p>
      </dgm:t>
    </dgm:pt>
    <dgm:pt modelId="{B5457521-CE78-4556-98D1-5B2B36F25476}">
      <dgm:prSet/>
      <dgm:spPr/>
      <dgm:t>
        <a:bodyPr/>
        <a:lstStyle/>
        <a:p>
          <a:pPr>
            <a:lnSpc>
              <a:spcPct val="100000"/>
            </a:lnSpc>
          </a:pPr>
          <a:r>
            <a:rPr lang="en-US"/>
            <a:t>Safe environments allow infants to explore freely without risk, fostering confidence and independence.</a:t>
          </a:r>
        </a:p>
      </dgm:t>
    </dgm:pt>
    <dgm:pt modelId="{DBD1EC05-7D67-47DC-AF31-2DCCED9195AA}" type="parTrans" cxnId="{24B99B73-ED98-454E-AF4E-1424D0930279}">
      <dgm:prSet/>
      <dgm:spPr/>
      <dgm:t>
        <a:bodyPr/>
        <a:lstStyle/>
        <a:p>
          <a:endParaRPr lang="zh-CN" altLang="en-US"/>
        </a:p>
      </dgm:t>
    </dgm:pt>
    <dgm:pt modelId="{695A45FB-F051-4216-A7F2-7187362B519E}" type="sibTrans" cxnId="{24B99B73-ED98-454E-AF4E-1424D0930279}">
      <dgm:prSet/>
      <dgm:spPr/>
      <dgm:t>
        <a:bodyPr/>
        <a:lstStyle/>
        <a:p>
          <a:endParaRPr lang="zh-CN" altLang="en-US"/>
        </a:p>
      </dgm:t>
    </dgm:pt>
    <dgm:pt modelId="{14DE6FB1-8A21-4E02-B36B-B23B807ED695}">
      <dgm:prSet/>
      <dgm:spPr/>
      <dgm:t>
        <a:bodyPr/>
        <a:lstStyle/>
        <a:p>
          <a:pPr>
            <a:lnSpc>
              <a:spcPct val="100000"/>
            </a:lnSpc>
            <a:defRPr b="1"/>
          </a:pPr>
          <a:r>
            <a:rPr lang="en-US"/>
            <a:t>Engaging Stimuli</a:t>
          </a:r>
        </a:p>
      </dgm:t>
    </dgm:pt>
    <dgm:pt modelId="{5D6E3287-4F7B-4CB2-9FDE-F068F5549192}" type="parTrans" cxnId="{A96ED496-AC53-45FB-8ACD-2135CAA54891}">
      <dgm:prSet/>
      <dgm:spPr/>
      <dgm:t>
        <a:bodyPr/>
        <a:lstStyle/>
        <a:p>
          <a:endParaRPr lang="zh-CN" altLang="en-US"/>
        </a:p>
      </dgm:t>
    </dgm:pt>
    <dgm:pt modelId="{4DA4BE9F-3A33-408B-A5E4-D7A5FBB1ED7B}" type="sibTrans" cxnId="{A96ED496-AC53-45FB-8ACD-2135CAA54891}">
      <dgm:prSet/>
      <dgm:spPr/>
      <dgm:t>
        <a:bodyPr/>
        <a:lstStyle/>
        <a:p>
          <a:pPr>
            <a:lnSpc>
              <a:spcPct val="100000"/>
            </a:lnSpc>
            <a:defRPr b="1"/>
          </a:pPr>
          <a:endParaRPr lang="zh-CN" altLang="en-US"/>
        </a:p>
      </dgm:t>
    </dgm:pt>
    <dgm:pt modelId="{17467E58-962D-4344-A5C3-49B29EA026CF}">
      <dgm:prSet/>
      <dgm:spPr/>
      <dgm:t>
        <a:bodyPr/>
        <a:lstStyle/>
        <a:p>
          <a:pPr>
            <a:lnSpc>
              <a:spcPct val="100000"/>
            </a:lnSpc>
          </a:pPr>
          <a:r>
            <a:rPr lang="en-US"/>
            <a:t>Varied and interactive stimuli encourage curiosity and active learning in young children.</a:t>
          </a:r>
        </a:p>
      </dgm:t>
    </dgm:pt>
    <dgm:pt modelId="{A2ED963A-7C06-430B-B1C4-3A49E74B61A5}" type="parTrans" cxnId="{C0610D33-2158-4972-BCE2-1BC29206C30A}">
      <dgm:prSet/>
      <dgm:spPr/>
      <dgm:t>
        <a:bodyPr/>
        <a:lstStyle/>
        <a:p>
          <a:endParaRPr lang="zh-CN" altLang="en-US"/>
        </a:p>
      </dgm:t>
    </dgm:pt>
    <dgm:pt modelId="{286CA07F-112A-4BF3-8F05-087716201D31}" type="sibTrans" cxnId="{C0610D33-2158-4972-BCE2-1BC29206C30A}">
      <dgm:prSet/>
      <dgm:spPr/>
      <dgm:t>
        <a:bodyPr/>
        <a:lstStyle/>
        <a:p>
          <a:endParaRPr lang="zh-CN" altLang="en-US"/>
        </a:p>
      </dgm:t>
    </dgm:pt>
    <dgm:pt modelId="{97D662E0-2EF8-4660-83B3-38BA85D49053}">
      <dgm:prSet/>
      <dgm:spPr/>
      <dgm:t>
        <a:bodyPr/>
        <a:lstStyle/>
        <a:p>
          <a:pPr>
            <a:lnSpc>
              <a:spcPct val="100000"/>
            </a:lnSpc>
            <a:defRPr b="1"/>
          </a:pPr>
          <a:r>
            <a:rPr lang="en-US"/>
            <a:t>Support for Problem-Solving</a:t>
          </a:r>
        </a:p>
      </dgm:t>
    </dgm:pt>
    <dgm:pt modelId="{D5BEE090-B763-47A7-AA55-064DA29294E8}" type="parTrans" cxnId="{EC58BA87-17E5-466A-B0D8-154F5A537A8D}">
      <dgm:prSet/>
      <dgm:spPr/>
      <dgm:t>
        <a:bodyPr/>
        <a:lstStyle/>
        <a:p>
          <a:endParaRPr lang="zh-CN" altLang="en-US"/>
        </a:p>
      </dgm:t>
    </dgm:pt>
    <dgm:pt modelId="{DEBBDA06-2E28-45AD-B5E9-F2758828CAA7}" type="sibTrans" cxnId="{EC58BA87-17E5-466A-B0D8-154F5A537A8D}">
      <dgm:prSet/>
      <dgm:spPr/>
      <dgm:t>
        <a:bodyPr/>
        <a:lstStyle/>
        <a:p>
          <a:endParaRPr lang="zh-CN" altLang="en-US"/>
        </a:p>
      </dgm:t>
    </dgm:pt>
    <dgm:pt modelId="{90E86262-4755-46D0-86E5-89D86D905E4A}">
      <dgm:prSet/>
      <dgm:spPr/>
      <dgm:t>
        <a:bodyPr/>
        <a:lstStyle/>
        <a:p>
          <a:pPr>
            <a:lnSpc>
              <a:spcPct val="100000"/>
            </a:lnSpc>
          </a:pPr>
          <a:r>
            <a:rPr lang="en-US"/>
            <a:t>Responsive environments promote problem-solving skills by offering challenges suitable for infant development.</a:t>
          </a:r>
        </a:p>
      </dgm:t>
    </dgm:pt>
    <dgm:pt modelId="{FD0C2356-38A0-4B54-8FF5-642EA16F6D5B}" type="parTrans" cxnId="{524F0105-9C88-42A2-ADF8-0891ABE9174F}">
      <dgm:prSet/>
      <dgm:spPr/>
      <dgm:t>
        <a:bodyPr/>
        <a:lstStyle/>
        <a:p>
          <a:endParaRPr lang="zh-CN" altLang="en-US"/>
        </a:p>
      </dgm:t>
    </dgm:pt>
    <dgm:pt modelId="{CFE7D4D4-207C-4298-AEB1-BDA482C7D6E5}" type="sibTrans" cxnId="{524F0105-9C88-42A2-ADF8-0891ABE9174F}">
      <dgm:prSet/>
      <dgm:spPr/>
      <dgm:t>
        <a:bodyPr/>
        <a:lstStyle/>
        <a:p>
          <a:endParaRPr lang="zh-CN" altLang="en-US"/>
        </a:p>
      </dgm:t>
    </dgm:pt>
    <dgm:pt modelId="{57C37D17-5A79-417E-A639-EF263BDA7EC8}" type="pres">
      <dgm:prSet presAssocID="{E04E4ED0-417E-474C-87D4-D9227ADA2118}" presName="Root" presStyleCnt="0">
        <dgm:presLayoutVars>
          <dgm:dir/>
          <dgm:resizeHandles val="exact"/>
        </dgm:presLayoutVars>
      </dgm:prSet>
      <dgm:spPr/>
    </dgm:pt>
    <dgm:pt modelId="{255508AC-E993-4762-88F3-36230EEE9D02}" type="pres">
      <dgm:prSet presAssocID="{CF2434D6-3961-45DC-85A2-2F5A1884A9BC}" presName="Composite" presStyleCnt="0"/>
      <dgm:spPr/>
    </dgm:pt>
    <dgm:pt modelId="{53A0B683-A46A-44B2-90EF-2ECCB1038A05}" type="pres">
      <dgm:prSet presAssocID="{CF2434D6-3961-45DC-85A2-2F5A1884A9BC}"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6500" r="26747" b="-4"/>
          <a:stretch/>
        </a:blipFill>
      </dgm:spPr>
      <dgm:extLst>
        <a:ext uri="{E40237B7-FDA0-4F09-8148-C483321AD2D9}">
          <dgm14:cNvPr xmlns:dgm14="http://schemas.microsoft.com/office/drawing/2010/diagram" id="0" name="" descr="Boy is enjoying in playroom tunnel"/>
        </a:ext>
      </dgm:extLst>
    </dgm:pt>
    <dgm:pt modelId="{23FC6299-A093-4E53-A077-929D1925819E}" type="pres">
      <dgm:prSet presAssocID="{CF2434D6-3961-45DC-85A2-2F5A1884A9BC}" presName="Subtitle" presStyleLbl="revTx" presStyleIdx="0" presStyleCnt="6">
        <dgm:presLayoutVars>
          <dgm:chMax val="0"/>
          <dgm:bulletEnabled/>
        </dgm:presLayoutVars>
      </dgm:prSet>
      <dgm:spPr/>
    </dgm:pt>
    <dgm:pt modelId="{CE6C68AD-D2D8-4FF4-96B3-551ACB6026D2}" type="pres">
      <dgm:prSet presAssocID="{CF2434D6-3961-45DC-85A2-2F5A1884A9BC}" presName="Description" presStyleLbl="revTx" presStyleIdx="1" presStyleCnt="6">
        <dgm:presLayoutVars>
          <dgm:bulletEnabled/>
        </dgm:presLayoutVars>
      </dgm:prSet>
      <dgm:spPr/>
    </dgm:pt>
    <dgm:pt modelId="{2903C220-BCF7-4858-9D7F-C7DA91F4ABE6}" type="pres">
      <dgm:prSet presAssocID="{2F663E5F-334C-47BE-8417-767CACD3A61E}" presName="sibTrans" presStyleLbl="sibTrans2D1" presStyleIdx="0" presStyleCnt="0"/>
      <dgm:spPr/>
    </dgm:pt>
    <dgm:pt modelId="{D3BA5101-C6A3-4380-881F-7DF9A53EF727}" type="pres">
      <dgm:prSet presAssocID="{14DE6FB1-8A21-4E02-B36B-B23B807ED695}" presName="Composite" presStyleCnt="0"/>
      <dgm:spPr/>
    </dgm:pt>
    <dgm:pt modelId="{E9DEDCF7-4288-4B0B-90EF-1046A7F2A9E4}" type="pres">
      <dgm:prSet presAssocID="{14DE6FB1-8A21-4E02-B36B-B23B807ED695}"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3250" r="33002" b="4"/>
          <a:stretch/>
        </a:blipFill>
      </dgm:spPr>
      <dgm:extLst>
        <a:ext uri="{E40237B7-FDA0-4F09-8148-C483321AD2D9}">
          <dgm14:cNvPr xmlns:dgm14="http://schemas.microsoft.com/office/drawing/2010/diagram" id="0" name="" descr="wooden handcrafted colorful spinning tops"/>
        </a:ext>
      </dgm:extLst>
    </dgm:pt>
    <dgm:pt modelId="{CCB68AAD-5237-40A1-BA12-FEC80E29C1AF}" type="pres">
      <dgm:prSet presAssocID="{14DE6FB1-8A21-4E02-B36B-B23B807ED695}" presName="Subtitle" presStyleLbl="revTx" presStyleIdx="2" presStyleCnt="6">
        <dgm:presLayoutVars>
          <dgm:chMax val="0"/>
          <dgm:bulletEnabled/>
        </dgm:presLayoutVars>
      </dgm:prSet>
      <dgm:spPr/>
    </dgm:pt>
    <dgm:pt modelId="{12672A39-A9A0-4EE2-B749-B01F5A473B04}" type="pres">
      <dgm:prSet presAssocID="{14DE6FB1-8A21-4E02-B36B-B23B807ED695}" presName="Description" presStyleLbl="revTx" presStyleIdx="3" presStyleCnt="6">
        <dgm:presLayoutVars>
          <dgm:bulletEnabled/>
        </dgm:presLayoutVars>
      </dgm:prSet>
      <dgm:spPr/>
    </dgm:pt>
    <dgm:pt modelId="{FAA180C6-94A4-4BD2-8105-0BB4534D2E7F}" type="pres">
      <dgm:prSet presAssocID="{4DA4BE9F-3A33-408B-A5E4-D7A5FBB1ED7B}" presName="sibTrans" presStyleLbl="sibTrans2D1" presStyleIdx="0" presStyleCnt="0"/>
      <dgm:spPr/>
    </dgm:pt>
    <dgm:pt modelId="{C824DB72-26E6-48E8-AF52-04B9C57BD1AD}" type="pres">
      <dgm:prSet presAssocID="{97D662E0-2EF8-4660-83B3-38BA85D49053}" presName="Composite" presStyleCnt="0"/>
      <dgm:spPr/>
    </dgm:pt>
    <dgm:pt modelId="{2E057302-F01F-4293-A1D0-5124D90E6ADF}" type="pres">
      <dgm:prSet presAssocID="{97D662E0-2EF8-4660-83B3-38BA85D49053}"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4777" r="17723" b="1"/>
          <a:stretch/>
        </a:blipFill>
      </dgm:spPr>
      <dgm:extLst>
        <a:ext uri="{E40237B7-FDA0-4F09-8148-C483321AD2D9}">
          <dgm14:cNvPr xmlns:dgm14="http://schemas.microsoft.com/office/drawing/2010/diagram" id="0" name="" descr="Baby playing with toy fruits"/>
        </a:ext>
      </dgm:extLst>
    </dgm:pt>
    <dgm:pt modelId="{E5C345A5-0FC7-4FED-8B23-4D8D54E36C9B}" type="pres">
      <dgm:prSet presAssocID="{97D662E0-2EF8-4660-83B3-38BA85D49053}" presName="Subtitle" presStyleLbl="revTx" presStyleIdx="4" presStyleCnt="6">
        <dgm:presLayoutVars>
          <dgm:chMax val="0"/>
          <dgm:bulletEnabled/>
        </dgm:presLayoutVars>
      </dgm:prSet>
      <dgm:spPr/>
    </dgm:pt>
    <dgm:pt modelId="{E2229375-58C3-40F7-B76C-13E9C67CFFF5}" type="pres">
      <dgm:prSet presAssocID="{97D662E0-2EF8-4660-83B3-38BA85D49053}" presName="Description" presStyleLbl="revTx" presStyleIdx="5" presStyleCnt="6">
        <dgm:presLayoutVars>
          <dgm:bulletEnabled/>
        </dgm:presLayoutVars>
      </dgm:prSet>
      <dgm:spPr/>
    </dgm:pt>
  </dgm:ptLst>
  <dgm:cxnLst>
    <dgm:cxn modelId="{524F0105-9C88-42A2-ADF8-0891ABE9174F}" srcId="{97D662E0-2EF8-4660-83B3-38BA85D49053}" destId="{90E86262-4755-46D0-86E5-89D86D905E4A}" srcOrd="0" destOrd="0" parTransId="{FD0C2356-38A0-4B54-8FF5-642EA16F6D5B}" sibTransId="{CFE7D4D4-207C-4298-AEB1-BDA482C7D6E5}"/>
    <dgm:cxn modelId="{C0610D33-2158-4972-BCE2-1BC29206C30A}" srcId="{14DE6FB1-8A21-4E02-B36B-B23B807ED695}" destId="{17467E58-962D-4344-A5C3-49B29EA026CF}" srcOrd="0" destOrd="0" parTransId="{A2ED963A-7C06-430B-B1C4-3A49E74B61A5}" sibTransId="{286CA07F-112A-4BF3-8F05-087716201D31}"/>
    <dgm:cxn modelId="{DEF72C41-BF09-44AF-A78F-DA4498717C6C}" type="presOf" srcId="{90E86262-4755-46D0-86E5-89D86D905E4A}" destId="{E2229375-58C3-40F7-B76C-13E9C67CFFF5}" srcOrd="0" destOrd="0" presId="urn:microsoft.com/office/officeart/2024/3/layout/verticalVisualTextBlock1"/>
    <dgm:cxn modelId="{1DC5CF64-67C6-4762-8C25-118823DDDF3E}" type="presOf" srcId="{2F663E5F-334C-47BE-8417-767CACD3A61E}" destId="{2903C220-BCF7-4858-9D7F-C7DA91F4ABE6}" srcOrd="0" destOrd="0" presId="urn:microsoft.com/office/officeart/2024/3/layout/verticalVisualTextBlock1"/>
    <dgm:cxn modelId="{22749572-6A97-49E8-ACA3-D1DC344328C7}" type="presOf" srcId="{97D662E0-2EF8-4660-83B3-38BA85D49053}" destId="{E5C345A5-0FC7-4FED-8B23-4D8D54E36C9B}" srcOrd="0" destOrd="0" presId="urn:microsoft.com/office/officeart/2024/3/layout/verticalVisualTextBlock1"/>
    <dgm:cxn modelId="{24B99B73-ED98-454E-AF4E-1424D0930279}" srcId="{CF2434D6-3961-45DC-85A2-2F5A1884A9BC}" destId="{B5457521-CE78-4556-98D1-5B2B36F25476}" srcOrd="0" destOrd="0" parTransId="{DBD1EC05-7D67-47DC-AF31-2DCCED9195AA}" sibTransId="{695A45FB-F051-4216-A7F2-7187362B519E}"/>
    <dgm:cxn modelId="{7FB4187F-1C0E-4885-A913-4D8E09F195CC}" type="presOf" srcId="{E04E4ED0-417E-474C-87D4-D9227ADA2118}" destId="{57C37D17-5A79-417E-A639-EF263BDA7EC8}" srcOrd="0" destOrd="0" presId="urn:microsoft.com/office/officeart/2024/3/layout/verticalVisualTextBlock1"/>
    <dgm:cxn modelId="{EC58BA87-17E5-466A-B0D8-154F5A537A8D}" srcId="{E04E4ED0-417E-474C-87D4-D9227ADA2118}" destId="{97D662E0-2EF8-4660-83B3-38BA85D49053}" srcOrd="2" destOrd="0" parTransId="{D5BEE090-B763-47A7-AA55-064DA29294E8}" sibTransId="{DEBBDA06-2E28-45AD-B5E9-F2758828CAA7}"/>
    <dgm:cxn modelId="{A96ED496-AC53-45FB-8ACD-2135CAA54891}" srcId="{E04E4ED0-417E-474C-87D4-D9227ADA2118}" destId="{14DE6FB1-8A21-4E02-B36B-B23B807ED695}" srcOrd="1" destOrd="0" parTransId="{5D6E3287-4F7B-4CB2-9FDE-F068F5549192}" sibTransId="{4DA4BE9F-3A33-408B-A5E4-D7A5FBB1ED7B}"/>
    <dgm:cxn modelId="{4201D9A8-7405-4F47-AB29-C90F64A299D5}" type="presOf" srcId="{17467E58-962D-4344-A5C3-49B29EA026CF}" destId="{12672A39-A9A0-4EE2-B749-B01F5A473B04}" srcOrd="0" destOrd="0" presId="urn:microsoft.com/office/officeart/2024/3/layout/verticalVisualTextBlock1"/>
    <dgm:cxn modelId="{CAA497C8-FC94-4869-A165-6C234DA09588}" type="presOf" srcId="{B5457521-CE78-4556-98D1-5B2B36F25476}" destId="{CE6C68AD-D2D8-4FF4-96B3-551ACB6026D2}" srcOrd="0" destOrd="0" presId="urn:microsoft.com/office/officeart/2024/3/layout/verticalVisualTextBlock1"/>
    <dgm:cxn modelId="{BD81A9CB-3642-49DB-B287-A4E0A50DD758}" srcId="{E04E4ED0-417E-474C-87D4-D9227ADA2118}" destId="{CF2434D6-3961-45DC-85A2-2F5A1884A9BC}" srcOrd="0" destOrd="0" parTransId="{6A17CACD-7324-4807-A386-8464FD6A6EF2}" sibTransId="{2F663E5F-334C-47BE-8417-767CACD3A61E}"/>
    <dgm:cxn modelId="{C09217DA-70A2-401D-B3A2-11553A440538}" type="presOf" srcId="{CF2434D6-3961-45DC-85A2-2F5A1884A9BC}" destId="{23FC6299-A093-4E53-A077-929D1925819E}" srcOrd="0" destOrd="0" presId="urn:microsoft.com/office/officeart/2024/3/layout/verticalVisualTextBlock1"/>
    <dgm:cxn modelId="{805FEEDE-D15D-411C-9B3F-4DD27C351659}" type="presOf" srcId="{4DA4BE9F-3A33-408B-A5E4-D7A5FBB1ED7B}" destId="{FAA180C6-94A4-4BD2-8105-0BB4534D2E7F}" srcOrd="0" destOrd="0" presId="urn:microsoft.com/office/officeart/2024/3/layout/verticalVisualTextBlock1"/>
    <dgm:cxn modelId="{0328B7FE-82CE-49DD-A0A6-C219DAA2A799}" type="presOf" srcId="{14DE6FB1-8A21-4E02-B36B-B23B807ED695}" destId="{CCB68AAD-5237-40A1-BA12-FEC80E29C1AF}" srcOrd="0" destOrd="0" presId="urn:microsoft.com/office/officeart/2024/3/layout/verticalVisualTextBlock1"/>
    <dgm:cxn modelId="{E618885F-54E8-4F18-9F11-53C3C3E73330}" type="presParOf" srcId="{57C37D17-5A79-417E-A639-EF263BDA7EC8}" destId="{255508AC-E993-4762-88F3-36230EEE9D02}" srcOrd="0" destOrd="0" presId="urn:microsoft.com/office/officeart/2024/3/layout/verticalVisualTextBlock1"/>
    <dgm:cxn modelId="{D61205D7-84CC-4B33-A9E6-1E46A464F07C}" type="presParOf" srcId="{255508AC-E993-4762-88F3-36230EEE9D02}" destId="{53A0B683-A46A-44B2-90EF-2ECCB1038A05}" srcOrd="0" destOrd="0" presId="urn:microsoft.com/office/officeart/2024/3/layout/verticalVisualTextBlock1"/>
    <dgm:cxn modelId="{C8539835-7E27-4C3E-9314-35EA88A9EEA2}" type="presParOf" srcId="{255508AC-E993-4762-88F3-36230EEE9D02}" destId="{23FC6299-A093-4E53-A077-929D1925819E}" srcOrd="1" destOrd="0" presId="urn:microsoft.com/office/officeart/2024/3/layout/verticalVisualTextBlock1"/>
    <dgm:cxn modelId="{73A734BF-BDFF-4A81-8FBC-5DAF166299E1}" type="presParOf" srcId="{255508AC-E993-4762-88F3-36230EEE9D02}" destId="{CE6C68AD-D2D8-4FF4-96B3-551ACB6026D2}" srcOrd="2" destOrd="0" presId="urn:microsoft.com/office/officeart/2024/3/layout/verticalVisualTextBlock1"/>
    <dgm:cxn modelId="{ED3D7B49-5A70-4BC0-982E-0C4101C4CB07}" type="presParOf" srcId="{57C37D17-5A79-417E-A639-EF263BDA7EC8}" destId="{2903C220-BCF7-4858-9D7F-C7DA91F4ABE6}" srcOrd="1" destOrd="0" presId="urn:microsoft.com/office/officeart/2024/3/layout/verticalVisualTextBlock1"/>
    <dgm:cxn modelId="{CF965374-93BC-41FA-AB88-C140CB79D9A2}" type="presParOf" srcId="{57C37D17-5A79-417E-A639-EF263BDA7EC8}" destId="{D3BA5101-C6A3-4380-881F-7DF9A53EF727}" srcOrd="2" destOrd="0" presId="urn:microsoft.com/office/officeart/2024/3/layout/verticalVisualTextBlock1"/>
    <dgm:cxn modelId="{13B9A9AF-5629-462A-9BCB-860FF70992B1}" type="presParOf" srcId="{D3BA5101-C6A3-4380-881F-7DF9A53EF727}" destId="{E9DEDCF7-4288-4B0B-90EF-1046A7F2A9E4}" srcOrd="0" destOrd="0" presId="urn:microsoft.com/office/officeart/2024/3/layout/verticalVisualTextBlock1"/>
    <dgm:cxn modelId="{0A3C3093-92B8-45AE-81C5-EA6944877581}" type="presParOf" srcId="{D3BA5101-C6A3-4380-881F-7DF9A53EF727}" destId="{CCB68AAD-5237-40A1-BA12-FEC80E29C1AF}" srcOrd="1" destOrd="0" presId="urn:microsoft.com/office/officeart/2024/3/layout/verticalVisualTextBlock1"/>
    <dgm:cxn modelId="{4A67B4FF-EABB-4FC5-8958-C3A4BE18FE3F}" type="presParOf" srcId="{D3BA5101-C6A3-4380-881F-7DF9A53EF727}" destId="{12672A39-A9A0-4EE2-B749-B01F5A473B04}" srcOrd="2" destOrd="0" presId="urn:microsoft.com/office/officeart/2024/3/layout/verticalVisualTextBlock1"/>
    <dgm:cxn modelId="{DF45E661-8CC7-4611-A243-153A987E12BE}" type="presParOf" srcId="{57C37D17-5A79-417E-A639-EF263BDA7EC8}" destId="{FAA180C6-94A4-4BD2-8105-0BB4534D2E7F}" srcOrd="3" destOrd="0" presId="urn:microsoft.com/office/officeart/2024/3/layout/verticalVisualTextBlock1"/>
    <dgm:cxn modelId="{78B54E0B-FC59-47E3-9419-C3C885BDA373}" type="presParOf" srcId="{57C37D17-5A79-417E-A639-EF263BDA7EC8}" destId="{C824DB72-26E6-48E8-AF52-04B9C57BD1AD}" srcOrd="4" destOrd="0" presId="urn:microsoft.com/office/officeart/2024/3/layout/verticalVisualTextBlock1"/>
    <dgm:cxn modelId="{740A4E97-B995-43AC-BC37-E693AB5824E5}" type="presParOf" srcId="{C824DB72-26E6-48E8-AF52-04B9C57BD1AD}" destId="{2E057302-F01F-4293-A1D0-5124D90E6ADF}" srcOrd="0" destOrd="0" presId="urn:microsoft.com/office/officeart/2024/3/layout/verticalVisualTextBlock1"/>
    <dgm:cxn modelId="{F0AE9709-4C56-40A8-B1EC-F216D9EB14CE}" type="presParOf" srcId="{C824DB72-26E6-48E8-AF52-04B9C57BD1AD}" destId="{E5C345A5-0FC7-4FED-8B23-4D8D54E36C9B}" srcOrd="1" destOrd="0" presId="urn:microsoft.com/office/officeart/2024/3/layout/verticalVisualTextBlock1"/>
    <dgm:cxn modelId="{6EB7AFB4-74C6-43D4-8CF1-478415615CF5}" type="presParOf" srcId="{C824DB72-26E6-48E8-AF52-04B9C57BD1AD}" destId="{E2229375-58C3-40F7-B76C-13E9C67CFFF5}"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428398-C48F-48F9-B9D7-5082380920FD}"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3A1331D3-C5CF-41A1-BE8D-162D6D619A10}">
      <dgm:prSet/>
      <dgm:spPr/>
      <dgm:t>
        <a:bodyPr/>
        <a:lstStyle/>
        <a:p>
          <a:pPr>
            <a:lnSpc>
              <a:spcPct val="100000"/>
            </a:lnSpc>
            <a:defRPr b="1"/>
          </a:pPr>
          <a:r>
            <a:rPr lang="en-US"/>
            <a:t>Foundations of Early Development</a:t>
          </a:r>
        </a:p>
      </dgm:t>
    </dgm:pt>
    <dgm:pt modelId="{D42777B5-256A-4240-A652-DAAA0AA117B6}" type="parTrans" cxnId="{5254D568-95EA-4397-BBCF-BACACF7B536D}">
      <dgm:prSet/>
      <dgm:spPr/>
      <dgm:t>
        <a:bodyPr/>
        <a:lstStyle/>
        <a:p>
          <a:endParaRPr lang="en-US"/>
        </a:p>
      </dgm:t>
    </dgm:pt>
    <dgm:pt modelId="{785D9035-2B78-4F43-B8F4-F7CE8B683BDD}" type="sibTrans" cxnId="{5254D568-95EA-4397-BBCF-BACACF7B536D}">
      <dgm:prSet/>
      <dgm:spPr/>
      <dgm:t>
        <a:bodyPr/>
        <a:lstStyle/>
        <a:p>
          <a:pPr>
            <a:lnSpc>
              <a:spcPct val="100000"/>
            </a:lnSpc>
            <a:defRPr b="1"/>
          </a:pPr>
          <a:endParaRPr lang="en-US"/>
        </a:p>
      </dgm:t>
    </dgm:pt>
    <dgm:pt modelId="{985145F6-E221-4ED0-A746-91E5BF470717}">
      <dgm:prSet/>
      <dgm:spPr/>
      <dgm:t>
        <a:bodyPr/>
        <a:lstStyle/>
        <a:p>
          <a:pPr>
            <a:lnSpc>
              <a:spcPct val="100000"/>
            </a:lnSpc>
          </a:pPr>
          <a:r>
            <a:rPr lang="en-US"/>
            <a:t>Early social-emotional growth between 8 and 12 months forms the basis for lifelong development and learning.</a:t>
          </a:r>
        </a:p>
      </dgm:t>
    </dgm:pt>
    <dgm:pt modelId="{E1911EDA-B8D3-41D4-8820-41E5B1DA1600}" type="parTrans" cxnId="{65983ED0-D6A1-46BE-A0FC-6C322B8DCE98}">
      <dgm:prSet/>
      <dgm:spPr/>
      <dgm:t>
        <a:bodyPr/>
        <a:lstStyle/>
        <a:p>
          <a:endParaRPr lang="en-US"/>
        </a:p>
      </dgm:t>
    </dgm:pt>
    <dgm:pt modelId="{82DF9A59-5595-4613-A82E-B2035A76DF9D}" type="sibTrans" cxnId="{65983ED0-D6A1-46BE-A0FC-6C322B8DCE98}">
      <dgm:prSet/>
      <dgm:spPr/>
      <dgm:t>
        <a:bodyPr/>
        <a:lstStyle/>
        <a:p>
          <a:endParaRPr lang="en-US"/>
        </a:p>
      </dgm:t>
    </dgm:pt>
    <dgm:pt modelId="{5C8D6E84-ED61-4B2C-9A7B-974C859F15C8}">
      <dgm:prSet/>
      <dgm:spPr/>
      <dgm:t>
        <a:bodyPr/>
        <a:lstStyle/>
        <a:p>
          <a:pPr>
            <a:lnSpc>
              <a:spcPct val="100000"/>
            </a:lnSpc>
            <a:defRPr b="1"/>
          </a:pPr>
          <a:r>
            <a:rPr lang="en-US"/>
            <a:t>Secure Attachments</a:t>
          </a:r>
        </a:p>
      </dgm:t>
    </dgm:pt>
    <dgm:pt modelId="{BC52937C-06F7-4398-9CAD-89487FFB1055}" type="parTrans" cxnId="{9CF62B88-DF82-4B46-B77D-495D22B759E8}">
      <dgm:prSet/>
      <dgm:spPr/>
      <dgm:t>
        <a:bodyPr/>
        <a:lstStyle/>
        <a:p>
          <a:endParaRPr lang="en-US"/>
        </a:p>
      </dgm:t>
    </dgm:pt>
    <dgm:pt modelId="{D2BD9BB4-D2CC-4B41-BB50-58EDB1AF66BD}" type="sibTrans" cxnId="{9CF62B88-DF82-4B46-B77D-495D22B759E8}">
      <dgm:prSet/>
      <dgm:spPr/>
      <dgm:t>
        <a:bodyPr/>
        <a:lstStyle/>
        <a:p>
          <a:pPr>
            <a:lnSpc>
              <a:spcPct val="100000"/>
            </a:lnSpc>
            <a:defRPr b="1"/>
          </a:pPr>
          <a:endParaRPr lang="en-US"/>
        </a:p>
      </dgm:t>
    </dgm:pt>
    <dgm:pt modelId="{70FDC659-283A-4010-B7F1-F6A01737D756}">
      <dgm:prSet/>
      <dgm:spPr/>
      <dgm:t>
        <a:bodyPr/>
        <a:lstStyle/>
        <a:p>
          <a:pPr>
            <a:lnSpc>
              <a:spcPct val="100000"/>
            </a:lnSpc>
          </a:pPr>
          <a:r>
            <a:rPr lang="en-US"/>
            <a:t>Fostering strong, secure attachments supports healthy emotional and social growth in infants.</a:t>
          </a:r>
        </a:p>
      </dgm:t>
    </dgm:pt>
    <dgm:pt modelId="{68D6069C-7E27-439B-88E3-09191F994994}" type="parTrans" cxnId="{72617FCD-56A0-47D2-8B84-632DEC7FB31A}">
      <dgm:prSet/>
      <dgm:spPr/>
      <dgm:t>
        <a:bodyPr/>
        <a:lstStyle/>
        <a:p>
          <a:endParaRPr lang="en-US"/>
        </a:p>
      </dgm:t>
    </dgm:pt>
    <dgm:pt modelId="{22D0EDBD-D421-4619-91F9-D8BF7513FEBD}" type="sibTrans" cxnId="{72617FCD-56A0-47D2-8B84-632DEC7FB31A}">
      <dgm:prSet/>
      <dgm:spPr/>
      <dgm:t>
        <a:bodyPr/>
        <a:lstStyle/>
        <a:p>
          <a:endParaRPr lang="en-US"/>
        </a:p>
      </dgm:t>
    </dgm:pt>
    <dgm:pt modelId="{94EBF8BF-7231-4B87-90AC-36D61C73AFAA}">
      <dgm:prSet/>
      <dgm:spPr/>
      <dgm:t>
        <a:bodyPr/>
        <a:lstStyle/>
        <a:p>
          <a:pPr>
            <a:lnSpc>
              <a:spcPct val="100000"/>
            </a:lnSpc>
            <a:defRPr b="1"/>
          </a:pPr>
          <a:r>
            <a:rPr lang="en-US"/>
            <a:t>Neuroscience Insights</a:t>
          </a:r>
        </a:p>
      </dgm:t>
    </dgm:pt>
    <dgm:pt modelId="{B33AE53C-0DAF-4E91-A499-823CFDD327B6}" type="parTrans" cxnId="{59DD521C-1E7F-4066-AA82-86A0008B0377}">
      <dgm:prSet/>
      <dgm:spPr/>
      <dgm:t>
        <a:bodyPr/>
        <a:lstStyle/>
        <a:p>
          <a:endParaRPr lang="en-US"/>
        </a:p>
      </dgm:t>
    </dgm:pt>
    <dgm:pt modelId="{6CF4EBD7-8329-4C13-9CA9-C5A9A76798F2}" type="sibTrans" cxnId="{59DD521C-1E7F-4066-AA82-86A0008B0377}">
      <dgm:prSet/>
      <dgm:spPr/>
      <dgm:t>
        <a:bodyPr/>
        <a:lstStyle/>
        <a:p>
          <a:pPr>
            <a:lnSpc>
              <a:spcPct val="100000"/>
            </a:lnSpc>
            <a:defRPr b="1"/>
          </a:pPr>
          <a:endParaRPr lang="en-US"/>
        </a:p>
      </dgm:t>
    </dgm:pt>
    <dgm:pt modelId="{516D0D61-7243-45BF-B0EA-A49FCE6C14B1}">
      <dgm:prSet/>
      <dgm:spPr/>
      <dgm:t>
        <a:bodyPr/>
        <a:lstStyle/>
        <a:p>
          <a:pPr>
            <a:lnSpc>
              <a:spcPct val="100000"/>
            </a:lnSpc>
          </a:pPr>
          <a:r>
            <a:rPr lang="en-US"/>
            <a:t>Applying neuroscience helps understand how early experiences shape brain development in this critical stage.</a:t>
          </a:r>
        </a:p>
      </dgm:t>
    </dgm:pt>
    <dgm:pt modelId="{BF74B4CE-3114-4AB2-9AC8-F1AEBB5D4930}" type="parTrans" cxnId="{A2E2D0AC-624D-49A7-8C53-B70DF4AEFD8A}">
      <dgm:prSet/>
      <dgm:spPr/>
      <dgm:t>
        <a:bodyPr/>
        <a:lstStyle/>
        <a:p>
          <a:endParaRPr lang="en-US"/>
        </a:p>
      </dgm:t>
    </dgm:pt>
    <dgm:pt modelId="{EF875514-A958-476F-8341-4F801200CFBE}" type="sibTrans" cxnId="{A2E2D0AC-624D-49A7-8C53-B70DF4AEFD8A}">
      <dgm:prSet/>
      <dgm:spPr/>
      <dgm:t>
        <a:bodyPr/>
        <a:lstStyle/>
        <a:p>
          <a:endParaRPr lang="en-US"/>
        </a:p>
      </dgm:t>
    </dgm:pt>
    <dgm:pt modelId="{DE0E5A7B-2359-4E19-8E8A-980B97C0B31A}">
      <dgm:prSet/>
      <dgm:spPr/>
      <dgm:t>
        <a:bodyPr/>
        <a:lstStyle/>
        <a:p>
          <a:pPr>
            <a:lnSpc>
              <a:spcPct val="100000"/>
            </a:lnSpc>
            <a:defRPr b="1"/>
          </a:pPr>
          <a:r>
            <a:rPr lang="en-US"/>
            <a:t>Responsive Parenting</a:t>
          </a:r>
        </a:p>
      </dgm:t>
    </dgm:pt>
    <dgm:pt modelId="{2C74AE95-C889-4769-B15D-82F3855BF998}" type="parTrans" cxnId="{535816DA-6B66-408E-9254-C7B9B7D0FF97}">
      <dgm:prSet/>
      <dgm:spPr/>
      <dgm:t>
        <a:bodyPr/>
        <a:lstStyle/>
        <a:p>
          <a:endParaRPr lang="en-US"/>
        </a:p>
      </dgm:t>
    </dgm:pt>
    <dgm:pt modelId="{58EE3565-A9D5-4480-A2DA-1BCF7D5F1A19}" type="sibTrans" cxnId="{535816DA-6B66-408E-9254-C7B9B7D0FF97}">
      <dgm:prSet/>
      <dgm:spPr/>
      <dgm:t>
        <a:bodyPr/>
        <a:lstStyle/>
        <a:p>
          <a:endParaRPr lang="en-US"/>
        </a:p>
      </dgm:t>
    </dgm:pt>
    <dgm:pt modelId="{D31D06F9-B338-47FC-A7DD-53E57B2F4D85}">
      <dgm:prSet/>
      <dgm:spPr/>
      <dgm:t>
        <a:bodyPr/>
        <a:lstStyle/>
        <a:p>
          <a:pPr>
            <a:lnSpc>
              <a:spcPct val="100000"/>
            </a:lnSpc>
          </a:pPr>
          <a:r>
            <a:rPr lang="en-US"/>
            <a:t>Engaging in responsive parenting practices supports infants’ developmental needs effectively.</a:t>
          </a:r>
        </a:p>
      </dgm:t>
    </dgm:pt>
    <dgm:pt modelId="{C4F04EE2-9B36-40AA-98EB-9A1343158013}" type="parTrans" cxnId="{C118AC3B-99B0-4AF8-B319-C754C40D34B8}">
      <dgm:prSet/>
      <dgm:spPr/>
      <dgm:t>
        <a:bodyPr/>
        <a:lstStyle/>
        <a:p>
          <a:endParaRPr lang="en-US"/>
        </a:p>
      </dgm:t>
    </dgm:pt>
    <dgm:pt modelId="{C4FC4D9F-9AA6-4D63-B1E3-A872C223BF8F}" type="sibTrans" cxnId="{C118AC3B-99B0-4AF8-B319-C754C40D34B8}">
      <dgm:prSet/>
      <dgm:spPr/>
      <dgm:t>
        <a:bodyPr/>
        <a:lstStyle/>
        <a:p>
          <a:endParaRPr lang="en-US"/>
        </a:p>
      </dgm:t>
    </dgm:pt>
    <dgm:pt modelId="{03D62555-9035-4105-AC83-B8E5540B98AA}" type="pres">
      <dgm:prSet presAssocID="{01428398-C48F-48F9-B9D7-5082380920FD}" presName="Name0" presStyleCnt="0">
        <dgm:presLayoutVars>
          <dgm:dir/>
          <dgm:resizeHandles val="exact"/>
        </dgm:presLayoutVars>
      </dgm:prSet>
      <dgm:spPr/>
    </dgm:pt>
    <dgm:pt modelId="{F71A17B9-9F20-44B8-8A9F-2021DB14D4D1}" type="pres">
      <dgm:prSet presAssocID="{3A1331D3-C5CF-41A1-BE8D-162D6D619A10}" presName="compNode" presStyleCnt="0"/>
      <dgm:spPr/>
    </dgm:pt>
    <dgm:pt modelId="{692E8B22-62C4-41F8-9BC0-8228C08A7AFA}" type="pres">
      <dgm:prSet presAssocID="{3A1331D3-C5CF-41A1-BE8D-162D6D619A10}" presName="pictRect" presStyleLbl="revTx" presStyleIdx="0" presStyleCnt="8">
        <dgm:presLayoutVars>
          <dgm:chMax val="0"/>
          <dgm:bulletEnabled/>
        </dgm:presLayoutVars>
      </dgm:prSet>
      <dgm:spPr/>
    </dgm:pt>
    <dgm:pt modelId="{ABB09F6E-91F1-42EE-8959-02A97D7B639D}" type="pres">
      <dgm:prSet presAssocID="{3A1331D3-C5CF-41A1-BE8D-162D6D619A10}" presName="textRect" presStyleLbl="revTx" presStyleIdx="1" presStyleCnt="8">
        <dgm:presLayoutVars>
          <dgm:bulletEnabled/>
        </dgm:presLayoutVars>
      </dgm:prSet>
      <dgm:spPr/>
    </dgm:pt>
    <dgm:pt modelId="{77D06BA1-7A98-4BED-9C2E-BE9484DBE411}" type="pres">
      <dgm:prSet presAssocID="{785D9035-2B78-4F43-B8F4-F7CE8B683BDD}" presName="sibTrans" presStyleLbl="sibTrans2D1" presStyleIdx="0" presStyleCnt="0"/>
      <dgm:spPr/>
    </dgm:pt>
    <dgm:pt modelId="{B172B49D-F489-45A2-AF78-42DEB3DC0575}" type="pres">
      <dgm:prSet presAssocID="{5C8D6E84-ED61-4B2C-9A7B-974C859F15C8}" presName="compNode" presStyleCnt="0"/>
      <dgm:spPr/>
    </dgm:pt>
    <dgm:pt modelId="{DD0D7592-96BA-4CA8-898C-E5A225E77385}" type="pres">
      <dgm:prSet presAssocID="{5C8D6E84-ED61-4B2C-9A7B-974C859F15C8}" presName="pictRect" presStyleLbl="revTx" presStyleIdx="2" presStyleCnt="8">
        <dgm:presLayoutVars>
          <dgm:chMax val="0"/>
          <dgm:bulletEnabled/>
        </dgm:presLayoutVars>
      </dgm:prSet>
      <dgm:spPr/>
    </dgm:pt>
    <dgm:pt modelId="{6CD255A0-2DB2-4A34-9E27-13A6D62948B9}" type="pres">
      <dgm:prSet presAssocID="{5C8D6E84-ED61-4B2C-9A7B-974C859F15C8}" presName="textRect" presStyleLbl="revTx" presStyleIdx="3" presStyleCnt="8">
        <dgm:presLayoutVars>
          <dgm:bulletEnabled/>
        </dgm:presLayoutVars>
      </dgm:prSet>
      <dgm:spPr/>
    </dgm:pt>
    <dgm:pt modelId="{D78D71D0-B6C2-4425-8779-B10B31F622FD}" type="pres">
      <dgm:prSet presAssocID="{D2BD9BB4-D2CC-4B41-BB50-58EDB1AF66BD}" presName="sibTrans" presStyleLbl="sibTrans2D1" presStyleIdx="0" presStyleCnt="0"/>
      <dgm:spPr/>
    </dgm:pt>
    <dgm:pt modelId="{ED9AA1F0-4C6B-4284-AED7-35F8858B66DE}" type="pres">
      <dgm:prSet presAssocID="{94EBF8BF-7231-4B87-90AC-36D61C73AFAA}" presName="compNode" presStyleCnt="0"/>
      <dgm:spPr/>
    </dgm:pt>
    <dgm:pt modelId="{FD1B2F1E-D330-4689-AE04-E5DEEBDE5040}" type="pres">
      <dgm:prSet presAssocID="{94EBF8BF-7231-4B87-90AC-36D61C73AFAA}" presName="pictRect" presStyleLbl="revTx" presStyleIdx="4" presStyleCnt="8">
        <dgm:presLayoutVars>
          <dgm:chMax val="0"/>
          <dgm:bulletEnabled/>
        </dgm:presLayoutVars>
      </dgm:prSet>
      <dgm:spPr/>
    </dgm:pt>
    <dgm:pt modelId="{8D79A829-D1EA-4905-B284-1F70E298F639}" type="pres">
      <dgm:prSet presAssocID="{94EBF8BF-7231-4B87-90AC-36D61C73AFAA}" presName="textRect" presStyleLbl="revTx" presStyleIdx="5" presStyleCnt="8">
        <dgm:presLayoutVars>
          <dgm:bulletEnabled/>
        </dgm:presLayoutVars>
      </dgm:prSet>
      <dgm:spPr/>
    </dgm:pt>
    <dgm:pt modelId="{2E3A8E64-66F3-4CB9-92DF-5195372B1A3D}" type="pres">
      <dgm:prSet presAssocID="{6CF4EBD7-8329-4C13-9CA9-C5A9A76798F2}" presName="sibTrans" presStyleLbl="sibTrans2D1" presStyleIdx="0" presStyleCnt="0"/>
      <dgm:spPr/>
    </dgm:pt>
    <dgm:pt modelId="{81EAB99F-2E50-44EC-92BF-2C6E081BE22A}" type="pres">
      <dgm:prSet presAssocID="{DE0E5A7B-2359-4E19-8E8A-980B97C0B31A}" presName="compNode" presStyleCnt="0"/>
      <dgm:spPr/>
    </dgm:pt>
    <dgm:pt modelId="{643C70FB-653B-4263-B3DA-CA103C8C48EB}" type="pres">
      <dgm:prSet presAssocID="{DE0E5A7B-2359-4E19-8E8A-980B97C0B31A}" presName="pictRect" presStyleLbl="revTx" presStyleIdx="6" presStyleCnt="8">
        <dgm:presLayoutVars>
          <dgm:chMax val="0"/>
          <dgm:bulletEnabled/>
        </dgm:presLayoutVars>
      </dgm:prSet>
      <dgm:spPr/>
    </dgm:pt>
    <dgm:pt modelId="{7EEB2163-37B1-4E2A-8D9E-88639178B9CF}" type="pres">
      <dgm:prSet presAssocID="{DE0E5A7B-2359-4E19-8E8A-980B97C0B31A}" presName="textRect" presStyleLbl="revTx" presStyleIdx="7" presStyleCnt="8">
        <dgm:presLayoutVars>
          <dgm:bulletEnabled/>
        </dgm:presLayoutVars>
      </dgm:prSet>
      <dgm:spPr/>
    </dgm:pt>
  </dgm:ptLst>
  <dgm:cxnLst>
    <dgm:cxn modelId="{D98B2C1C-411E-4422-B7DA-2142B773F42C}" type="presOf" srcId="{70FDC659-283A-4010-B7F1-F6A01737D756}" destId="{6CD255A0-2DB2-4A34-9E27-13A6D62948B9}" srcOrd="0" destOrd="0" presId="urn:microsoft.com/office/officeart/2024/3/layout/hArchList1"/>
    <dgm:cxn modelId="{59DD521C-1E7F-4066-AA82-86A0008B0377}" srcId="{01428398-C48F-48F9-B9D7-5082380920FD}" destId="{94EBF8BF-7231-4B87-90AC-36D61C73AFAA}" srcOrd="2" destOrd="0" parTransId="{B33AE53C-0DAF-4E91-A499-823CFDD327B6}" sibTransId="{6CF4EBD7-8329-4C13-9CA9-C5A9A76798F2}"/>
    <dgm:cxn modelId="{D2FB8639-5FE8-491D-A8D6-56BFD12D84E8}" type="presOf" srcId="{DE0E5A7B-2359-4E19-8E8A-980B97C0B31A}" destId="{643C70FB-653B-4263-B3DA-CA103C8C48EB}" srcOrd="0" destOrd="0" presId="urn:microsoft.com/office/officeart/2024/3/layout/hArchList1"/>
    <dgm:cxn modelId="{4369D63A-5623-4D12-9F16-DAD4134AAA61}" type="presOf" srcId="{5C8D6E84-ED61-4B2C-9A7B-974C859F15C8}" destId="{DD0D7592-96BA-4CA8-898C-E5A225E77385}" srcOrd="0" destOrd="0" presId="urn:microsoft.com/office/officeart/2024/3/layout/hArchList1"/>
    <dgm:cxn modelId="{C118AC3B-99B0-4AF8-B319-C754C40D34B8}" srcId="{DE0E5A7B-2359-4E19-8E8A-980B97C0B31A}" destId="{D31D06F9-B338-47FC-A7DD-53E57B2F4D85}" srcOrd="0" destOrd="0" parTransId="{C4F04EE2-9B36-40AA-98EB-9A1343158013}" sibTransId="{C4FC4D9F-9AA6-4D63-B1E3-A872C223BF8F}"/>
    <dgm:cxn modelId="{0658AB61-1C31-4CE4-AC31-A6233831F454}" type="presOf" srcId="{3A1331D3-C5CF-41A1-BE8D-162D6D619A10}" destId="{692E8B22-62C4-41F8-9BC0-8228C08A7AFA}" srcOrd="0" destOrd="0" presId="urn:microsoft.com/office/officeart/2024/3/layout/hArchList1"/>
    <dgm:cxn modelId="{5254D568-95EA-4397-BBCF-BACACF7B536D}" srcId="{01428398-C48F-48F9-B9D7-5082380920FD}" destId="{3A1331D3-C5CF-41A1-BE8D-162D6D619A10}" srcOrd="0" destOrd="0" parTransId="{D42777B5-256A-4240-A652-DAAA0AA117B6}" sibTransId="{785D9035-2B78-4F43-B8F4-F7CE8B683BDD}"/>
    <dgm:cxn modelId="{F8BFCB4C-60B2-4E29-90DD-903ECAB9E009}" type="presOf" srcId="{D2BD9BB4-D2CC-4B41-BB50-58EDB1AF66BD}" destId="{D78D71D0-B6C2-4425-8779-B10B31F622FD}" srcOrd="0" destOrd="0" presId="urn:microsoft.com/office/officeart/2024/3/layout/hArchList1"/>
    <dgm:cxn modelId="{63793E4D-539E-4161-8479-95B0EABA88A4}" type="presOf" srcId="{785D9035-2B78-4F43-B8F4-F7CE8B683BDD}" destId="{77D06BA1-7A98-4BED-9C2E-BE9484DBE411}" srcOrd="0" destOrd="0" presId="urn:microsoft.com/office/officeart/2024/3/layout/hArchList1"/>
    <dgm:cxn modelId="{9CF62B88-DF82-4B46-B77D-495D22B759E8}" srcId="{01428398-C48F-48F9-B9D7-5082380920FD}" destId="{5C8D6E84-ED61-4B2C-9A7B-974C859F15C8}" srcOrd="1" destOrd="0" parTransId="{BC52937C-06F7-4398-9CAD-89487FFB1055}" sibTransId="{D2BD9BB4-D2CC-4B41-BB50-58EDB1AF66BD}"/>
    <dgm:cxn modelId="{9CFDDE98-C9CC-4C03-AC5C-F032A241B631}" type="presOf" srcId="{D31D06F9-B338-47FC-A7DD-53E57B2F4D85}" destId="{7EEB2163-37B1-4E2A-8D9E-88639178B9CF}" srcOrd="0" destOrd="0" presId="urn:microsoft.com/office/officeart/2024/3/layout/hArchList1"/>
    <dgm:cxn modelId="{A2E2D0AC-624D-49A7-8C53-B70DF4AEFD8A}" srcId="{94EBF8BF-7231-4B87-90AC-36D61C73AFAA}" destId="{516D0D61-7243-45BF-B0EA-A49FCE6C14B1}" srcOrd="0" destOrd="0" parTransId="{BF74B4CE-3114-4AB2-9AC8-F1AEBB5D4930}" sibTransId="{EF875514-A958-476F-8341-4F801200CFBE}"/>
    <dgm:cxn modelId="{440E3DB6-656E-42C5-AB3A-E7A68BC08534}" type="presOf" srcId="{6CF4EBD7-8329-4C13-9CA9-C5A9A76798F2}" destId="{2E3A8E64-66F3-4CB9-92DF-5195372B1A3D}" srcOrd="0" destOrd="0" presId="urn:microsoft.com/office/officeart/2024/3/layout/hArchList1"/>
    <dgm:cxn modelId="{AC7074C0-1FF8-4ABB-855E-122446D530FA}" type="presOf" srcId="{94EBF8BF-7231-4B87-90AC-36D61C73AFAA}" destId="{FD1B2F1E-D330-4689-AE04-E5DEEBDE5040}" srcOrd="0" destOrd="0" presId="urn:microsoft.com/office/officeart/2024/3/layout/hArchList1"/>
    <dgm:cxn modelId="{CB7F0DC7-8D89-45D5-9A0A-1566BE4CF068}" type="presOf" srcId="{01428398-C48F-48F9-B9D7-5082380920FD}" destId="{03D62555-9035-4105-AC83-B8E5540B98AA}" srcOrd="0" destOrd="0" presId="urn:microsoft.com/office/officeart/2024/3/layout/hArchList1"/>
    <dgm:cxn modelId="{72617FCD-56A0-47D2-8B84-632DEC7FB31A}" srcId="{5C8D6E84-ED61-4B2C-9A7B-974C859F15C8}" destId="{70FDC659-283A-4010-B7F1-F6A01737D756}" srcOrd="0" destOrd="0" parTransId="{68D6069C-7E27-439B-88E3-09191F994994}" sibTransId="{22D0EDBD-D421-4619-91F9-D8BF7513FEBD}"/>
    <dgm:cxn modelId="{65983ED0-D6A1-46BE-A0FC-6C322B8DCE98}" srcId="{3A1331D3-C5CF-41A1-BE8D-162D6D619A10}" destId="{985145F6-E221-4ED0-A746-91E5BF470717}" srcOrd="0" destOrd="0" parTransId="{E1911EDA-B8D3-41D4-8820-41E5B1DA1600}" sibTransId="{82DF9A59-5595-4613-A82E-B2035A76DF9D}"/>
    <dgm:cxn modelId="{DDDBDBD3-8FCC-4DC5-A739-347FB6FD7F81}" type="presOf" srcId="{516D0D61-7243-45BF-B0EA-A49FCE6C14B1}" destId="{8D79A829-D1EA-4905-B284-1F70E298F639}" srcOrd="0" destOrd="0" presId="urn:microsoft.com/office/officeart/2024/3/layout/hArchList1"/>
    <dgm:cxn modelId="{535816DA-6B66-408E-9254-C7B9B7D0FF97}" srcId="{01428398-C48F-48F9-B9D7-5082380920FD}" destId="{DE0E5A7B-2359-4E19-8E8A-980B97C0B31A}" srcOrd="3" destOrd="0" parTransId="{2C74AE95-C889-4769-B15D-82F3855BF998}" sibTransId="{58EE3565-A9D5-4480-A2DA-1BCF7D5F1A19}"/>
    <dgm:cxn modelId="{F90CB0E1-B691-4E04-86C8-2A33069D17B4}" type="presOf" srcId="{985145F6-E221-4ED0-A746-91E5BF470717}" destId="{ABB09F6E-91F1-42EE-8959-02A97D7B639D}" srcOrd="0" destOrd="0" presId="urn:microsoft.com/office/officeart/2024/3/layout/hArchList1"/>
    <dgm:cxn modelId="{68ABCCD2-C9AE-4492-BE3C-5A5B8AC3F75B}" type="presParOf" srcId="{03D62555-9035-4105-AC83-B8E5540B98AA}" destId="{F71A17B9-9F20-44B8-8A9F-2021DB14D4D1}" srcOrd="0" destOrd="0" presId="urn:microsoft.com/office/officeart/2024/3/layout/hArchList1"/>
    <dgm:cxn modelId="{54E09640-1A91-42F6-AF6F-144156C9943B}" type="presParOf" srcId="{F71A17B9-9F20-44B8-8A9F-2021DB14D4D1}" destId="{692E8B22-62C4-41F8-9BC0-8228C08A7AFA}" srcOrd="0" destOrd="0" presId="urn:microsoft.com/office/officeart/2024/3/layout/hArchList1"/>
    <dgm:cxn modelId="{A724B5E6-E6ED-4921-B9D1-D9808E8E19E5}" type="presParOf" srcId="{F71A17B9-9F20-44B8-8A9F-2021DB14D4D1}" destId="{ABB09F6E-91F1-42EE-8959-02A97D7B639D}" srcOrd="1" destOrd="0" presId="urn:microsoft.com/office/officeart/2024/3/layout/hArchList1"/>
    <dgm:cxn modelId="{E9A3F943-3056-4B2E-A7E3-2F1B7F293E11}" type="presParOf" srcId="{03D62555-9035-4105-AC83-B8E5540B98AA}" destId="{77D06BA1-7A98-4BED-9C2E-BE9484DBE411}" srcOrd="1" destOrd="0" presId="urn:microsoft.com/office/officeart/2024/3/layout/hArchList1"/>
    <dgm:cxn modelId="{8F30C12F-9618-4583-9264-8AD58E109E03}" type="presParOf" srcId="{03D62555-9035-4105-AC83-B8E5540B98AA}" destId="{B172B49D-F489-45A2-AF78-42DEB3DC0575}" srcOrd="2" destOrd="0" presId="urn:microsoft.com/office/officeart/2024/3/layout/hArchList1"/>
    <dgm:cxn modelId="{E1787435-4301-4776-A0A6-05D437093EEF}" type="presParOf" srcId="{B172B49D-F489-45A2-AF78-42DEB3DC0575}" destId="{DD0D7592-96BA-4CA8-898C-E5A225E77385}" srcOrd="0" destOrd="0" presId="urn:microsoft.com/office/officeart/2024/3/layout/hArchList1"/>
    <dgm:cxn modelId="{B3186975-3947-4B52-9EFE-818C9527AC25}" type="presParOf" srcId="{B172B49D-F489-45A2-AF78-42DEB3DC0575}" destId="{6CD255A0-2DB2-4A34-9E27-13A6D62948B9}" srcOrd="1" destOrd="0" presId="urn:microsoft.com/office/officeart/2024/3/layout/hArchList1"/>
    <dgm:cxn modelId="{9B017C17-77BE-4810-B3A1-1E40A580A289}" type="presParOf" srcId="{03D62555-9035-4105-AC83-B8E5540B98AA}" destId="{D78D71D0-B6C2-4425-8779-B10B31F622FD}" srcOrd="3" destOrd="0" presId="urn:microsoft.com/office/officeart/2024/3/layout/hArchList1"/>
    <dgm:cxn modelId="{27F19D18-A22C-46B7-A78E-114302C2E0B9}" type="presParOf" srcId="{03D62555-9035-4105-AC83-B8E5540B98AA}" destId="{ED9AA1F0-4C6B-4284-AED7-35F8858B66DE}" srcOrd="4" destOrd="0" presId="urn:microsoft.com/office/officeart/2024/3/layout/hArchList1"/>
    <dgm:cxn modelId="{00A96E1B-1940-47D7-B874-7B3AD56460F3}" type="presParOf" srcId="{ED9AA1F0-4C6B-4284-AED7-35F8858B66DE}" destId="{FD1B2F1E-D330-4689-AE04-E5DEEBDE5040}" srcOrd="0" destOrd="0" presId="urn:microsoft.com/office/officeart/2024/3/layout/hArchList1"/>
    <dgm:cxn modelId="{690A206A-F8D1-462B-99FC-15C3E9179946}" type="presParOf" srcId="{ED9AA1F0-4C6B-4284-AED7-35F8858B66DE}" destId="{8D79A829-D1EA-4905-B284-1F70E298F639}" srcOrd="1" destOrd="0" presId="urn:microsoft.com/office/officeart/2024/3/layout/hArchList1"/>
    <dgm:cxn modelId="{E6B4ABD7-2C95-48A2-9DB4-51573B166409}" type="presParOf" srcId="{03D62555-9035-4105-AC83-B8E5540B98AA}" destId="{2E3A8E64-66F3-4CB9-92DF-5195372B1A3D}" srcOrd="5" destOrd="0" presId="urn:microsoft.com/office/officeart/2024/3/layout/hArchList1"/>
    <dgm:cxn modelId="{6999DEE2-D62D-4F7B-B1AD-6D5FF45EECC9}" type="presParOf" srcId="{03D62555-9035-4105-AC83-B8E5540B98AA}" destId="{81EAB99F-2E50-44EC-92BF-2C6E081BE22A}" srcOrd="6" destOrd="0" presId="urn:microsoft.com/office/officeart/2024/3/layout/hArchList1"/>
    <dgm:cxn modelId="{4E861D0C-93F8-4757-A816-7923FB8DF742}" type="presParOf" srcId="{81EAB99F-2E50-44EC-92BF-2C6E081BE22A}" destId="{643C70FB-653B-4263-B3DA-CA103C8C48EB}" srcOrd="0" destOrd="0" presId="urn:microsoft.com/office/officeart/2024/3/layout/hArchList1"/>
    <dgm:cxn modelId="{F61BE8E7-84BC-4D14-9C63-1D6FBF3E08DC}" type="presParOf" srcId="{81EAB99F-2E50-44EC-92BF-2C6E081BE22A}" destId="{7EEB2163-37B1-4E2A-8D9E-88639178B9CF}"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0B683-A46A-44B2-90EF-2ECCB1038A05}">
      <dsp:nvSpPr>
        <dsp:cNvPr id="0" name=""/>
        <dsp:cNvSpPr/>
      </dsp:nvSpPr>
      <dsp:spPr>
        <a:xfrm>
          <a:off x="0" y="0"/>
          <a:ext cx="1166831" cy="116683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6500" r="26747" b="-4"/>
          <a:stretch/>
        </a:blipFill>
        <a:ln>
          <a:noFill/>
        </a:ln>
        <a:effectLst/>
      </dsp:spPr>
      <dsp:style>
        <a:lnRef idx="0">
          <a:scrgbClr r="0" g="0" b="0"/>
        </a:lnRef>
        <a:fillRef idx="3">
          <a:scrgbClr r="0" g="0" b="0"/>
        </a:fillRef>
        <a:effectRef idx="2">
          <a:scrgbClr r="0" g="0" b="0"/>
        </a:effectRef>
        <a:fontRef idx="minor">
          <a:schemeClr val="lt1"/>
        </a:fontRef>
      </dsp:style>
    </dsp:sp>
    <dsp:sp modelId="{23FC6299-A093-4E53-A077-929D1925819E}">
      <dsp:nvSpPr>
        <dsp:cNvPr id="0" name=""/>
        <dsp:cNvSpPr/>
      </dsp:nvSpPr>
      <dsp:spPr>
        <a:xfrm>
          <a:off x="1346831" y="0"/>
          <a:ext cx="4846006" cy="344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Safe Exploration Spaces</a:t>
          </a:r>
        </a:p>
      </dsp:txBody>
      <dsp:txXfrm>
        <a:off x="1346831" y="0"/>
        <a:ext cx="4846006" cy="344398"/>
      </dsp:txXfrm>
    </dsp:sp>
    <dsp:sp modelId="{CE6C68AD-D2D8-4FF4-96B3-551ACB6026D2}">
      <dsp:nvSpPr>
        <dsp:cNvPr id="0" name=""/>
        <dsp:cNvSpPr/>
      </dsp:nvSpPr>
      <dsp:spPr>
        <a:xfrm>
          <a:off x="1346831" y="344398"/>
          <a:ext cx="4846006" cy="82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Safe environments allow infants to explore freely without risk, fostering confidence and independence.</a:t>
          </a:r>
        </a:p>
      </dsp:txBody>
      <dsp:txXfrm>
        <a:off x="1346831" y="344398"/>
        <a:ext cx="4846006" cy="822433"/>
      </dsp:txXfrm>
    </dsp:sp>
    <dsp:sp modelId="{E9DEDCF7-4288-4B0B-90EF-1046A7F2A9E4}">
      <dsp:nvSpPr>
        <dsp:cNvPr id="0" name=""/>
        <dsp:cNvSpPr/>
      </dsp:nvSpPr>
      <dsp:spPr>
        <a:xfrm>
          <a:off x="0" y="1260177"/>
          <a:ext cx="1166831" cy="116683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3250" r="33002" b="4"/>
          <a:stretch/>
        </a:blipFill>
        <a:ln>
          <a:noFill/>
        </a:ln>
        <a:effectLst/>
      </dsp:spPr>
      <dsp:style>
        <a:lnRef idx="0">
          <a:scrgbClr r="0" g="0" b="0"/>
        </a:lnRef>
        <a:fillRef idx="3">
          <a:scrgbClr r="0" g="0" b="0"/>
        </a:fillRef>
        <a:effectRef idx="2">
          <a:scrgbClr r="0" g="0" b="0"/>
        </a:effectRef>
        <a:fontRef idx="minor">
          <a:schemeClr val="lt1"/>
        </a:fontRef>
      </dsp:style>
    </dsp:sp>
    <dsp:sp modelId="{CCB68AAD-5237-40A1-BA12-FEC80E29C1AF}">
      <dsp:nvSpPr>
        <dsp:cNvPr id="0" name=""/>
        <dsp:cNvSpPr/>
      </dsp:nvSpPr>
      <dsp:spPr>
        <a:xfrm>
          <a:off x="1346831" y="1260177"/>
          <a:ext cx="4846006" cy="344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Engaging Stimuli</a:t>
          </a:r>
        </a:p>
      </dsp:txBody>
      <dsp:txXfrm>
        <a:off x="1346831" y="1260177"/>
        <a:ext cx="4846006" cy="344398"/>
      </dsp:txXfrm>
    </dsp:sp>
    <dsp:sp modelId="{12672A39-A9A0-4EE2-B749-B01F5A473B04}">
      <dsp:nvSpPr>
        <dsp:cNvPr id="0" name=""/>
        <dsp:cNvSpPr/>
      </dsp:nvSpPr>
      <dsp:spPr>
        <a:xfrm>
          <a:off x="1346831" y="1604575"/>
          <a:ext cx="4846006" cy="82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Varied and interactive stimuli encourage curiosity and active learning in young children.</a:t>
          </a:r>
        </a:p>
      </dsp:txBody>
      <dsp:txXfrm>
        <a:off x="1346831" y="1604575"/>
        <a:ext cx="4846006" cy="822433"/>
      </dsp:txXfrm>
    </dsp:sp>
    <dsp:sp modelId="{2E057302-F01F-4293-A1D0-5124D90E6ADF}">
      <dsp:nvSpPr>
        <dsp:cNvPr id="0" name=""/>
        <dsp:cNvSpPr/>
      </dsp:nvSpPr>
      <dsp:spPr>
        <a:xfrm>
          <a:off x="0" y="2520355"/>
          <a:ext cx="1166831" cy="116683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4777" r="17723" b="1"/>
          <a:stretch/>
        </a:blipFill>
        <a:ln>
          <a:noFill/>
        </a:ln>
        <a:effectLst/>
      </dsp:spPr>
      <dsp:style>
        <a:lnRef idx="0">
          <a:scrgbClr r="0" g="0" b="0"/>
        </a:lnRef>
        <a:fillRef idx="3">
          <a:scrgbClr r="0" g="0" b="0"/>
        </a:fillRef>
        <a:effectRef idx="2">
          <a:scrgbClr r="0" g="0" b="0"/>
        </a:effectRef>
        <a:fontRef idx="minor">
          <a:schemeClr val="lt1"/>
        </a:fontRef>
      </dsp:style>
    </dsp:sp>
    <dsp:sp modelId="{E5C345A5-0FC7-4FED-8B23-4D8D54E36C9B}">
      <dsp:nvSpPr>
        <dsp:cNvPr id="0" name=""/>
        <dsp:cNvSpPr/>
      </dsp:nvSpPr>
      <dsp:spPr>
        <a:xfrm>
          <a:off x="1346831" y="2520355"/>
          <a:ext cx="4846006" cy="344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Support for Problem-Solving</a:t>
          </a:r>
        </a:p>
      </dsp:txBody>
      <dsp:txXfrm>
        <a:off x="1346831" y="2520355"/>
        <a:ext cx="4846006" cy="344398"/>
      </dsp:txXfrm>
    </dsp:sp>
    <dsp:sp modelId="{E2229375-58C3-40F7-B76C-13E9C67CFFF5}">
      <dsp:nvSpPr>
        <dsp:cNvPr id="0" name=""/>
        <dsp:cNvSpPr/>
      </dsp:nvSpPr>
      <dsp:spPr>
        <a:xfrm>
          <a:off x="1346831" y="2864753"/>
          <a:ext cx="4846006" cy="82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Responsive environments promote problem-solving skills by offering challenges suitable for infant development.</a:t>
          </a:r>
        </a:p>
      </dsp:txBody>
      <dsp:txXfrm>
        <a:off x="1346831" y="2864753"/>
        <a:ext cx="4846006" cy="822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E8B22-62C4-41F8-9BC0-8228C08A7AFA}">
      <dsp:nvSpPr>
        <dsp:cNvPr id="0" name=""/>
        <dsp:cNvSpPr/>
      </dsp:nvSpPr>
      <dsp:spPr>
        <a:xfrm>
          <a:off x="0" y="0"/>
          <a:ext cx="1439351" cy="36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970" rIns="13970" bIns="13970" numCol="1" spcCol="1270" anchor="t" anchorCtr="0">
          <a:noAutofit/>
        </a:bodyPr>
        <a:lstStyle/>
        <a:p>
          <a:pPr marL="0" lvl="0" indent="0" algn="l" defTabSz="488950">
            <a:lnSpc>
              <a:spcPct val="100000"/>
            </a:lnSpc>
            <a:spcBef>
              <a:spcPct val="0"/>
            </a:spcBef>
            <a:spcAft>
              <a:spcPct val="35000"/>
            </a:spcAft>
            <a:buNone/>
            <a:defRPr b="1"/>
          </a:pPr>
          <a:r>
            <a:rPr lang="en-US" sz="1100" kern="1200"/>
            <a:t>Foundations of Early Development</a:t>
          </a:r>
        </a:p>
      </dsp:txBody>
      <dsp:txXfrm>
        <a:off x="0" y="0"/>
        <a:ext cx="1439351" cy="368776"/>
      </dsp:txXfrm>
    </dsp:sp>
    <dsp:sp modelId="{ABB09F6E-91F1-42EE-8959-02A97D7B639D}">
      <dsp:nvSpPr>
        <dsp:cNvPr id="0" name=""/>
        <dsp:cNvSpPr/>
      </dsp:nvSpPr>
      <dsp:spPr>
        <a:xfrm>
          <a:off x="0" y="368776"/>
          <a:ext cx="1439351" cy="3112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0160" rIns="10160" bIns="10160" numCol="1" spcCol="1270" anchor="t" anchorCtr="0">
          <a:noAutofit/>
        </a:bodyPr>
        <a:lstStyle/>
        <a:p>
          <a:pPr marL="0" lvl="0" indent="0" algn="l" defTabSz="355600">
            <a:lnSpc>
              <a:spcPct val="100000"/>
            </a:lnSpc>
            <a:spcBef>
              <a:spcPct val="0"/>
            </a:spcBef>
            <a:spcAft>
              <a:spcPct val="35000"/>
            </a:spcAft>
            <a:buNone/>
          </a:pPr>
          <a:r>
            <a:rPr lang="en-US" sz="800" kern="1200"/>
            <a:t>Early social-emotional growth between 8 and 12 months forms the basis for lifelong development and learning.</a:t>
          </a:r>
        </a:p>
      </dsp:txBody>
      <dsp:txXfrm>
        <a:off x="0" y="368776"/>
        <a:ext cx="1439351" cy="3112022"/>
      </dsp:txXfrm>
    </dsp:sp>
    <dsp:sp modelId="{DD0D7592-96BA-4CA8-898C-E5A225E77385}">
      <dsp:nvSpPr>
        <dsp:cNvPr id="0" name=""/>
        <dsp:cNvSpPr/>
      </dsp:nvSpPr>
      <dsp:spPr>
        <a:xfrm>
          <a:off x="1583286" y="0"/>
          <a:ext cx="1439351" cy="36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970" rIns="13970" bIns="13970" numCol="1" spcCol="1270" anchor="t" anchorCtr="0">
          <a:noAutofit/>
        </a:bodyPr>
        <a:lstStyle/>
        <a:p>
          <a:pPr marL="0" lvl="0" indent="0" algn="l" defTabSz="488950">
            <a:lnSpc>
              <a:spcPct val="100000"/>
            </a:lnSpc>
            <a:spcBef>
              <a:spcPct val="0"/>
            </a:spcBef>
            <a:spcAft>
              <a:spcPct val="35000"/>
            </a:spcAft>
            <a:buNone/>
            <a:defRPr b="1"/>
          </a:pPr>
          <a:r>
            <a:rPr lang="en-US" sz="1100" kern="1200"/>
            <a:t>Secure Attachments</a:t>
          </a:r>
        </a:p>
      </dsp:txBody>
      <dsp:txXfrm>
        <a:off x="1583286" y="0"/>
        <a:ext cx="1439351" cy="368776"/>
      </dsp:txXfrm>
    </dsp:sp>
    <dsp:sp modelId="{6CD255A0-2DB2-4A34-9E27-13A6D62948B9}">
      <dsp:nvSpPr>
        <dsp:cNvPr id="0" name=""/>
        <dsp:cNvSpPr/>
      </dsp:nvSpPr>
      <dsp:spPr>
        <a:xfrm>
          <a:off x="1583286" y="368776"/>
          <a:ext cx="1439351" cy="3112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0160" rIns="10160" bIns="10160" numCol="1" spcCol="1270" anchor="t" anchorCtr="0">
          <a:noAutofit/>
        </a:bodyPr>
        <a:lstStyle/>
        <a:p>
          <a:pPr marL="0" lvl="0" indent="0" algn="l" defTabSz="355600">
            <a:lnSpc>
              <a:spcPct val="100000"/>
            </a:lnSpc>
            <a:spcBef>
              <a:spcPct val="0"/>
            </a:spcBef>
            <a:spcAft>
              <a:spcPct val="35000"/>
            </a:spcAft>
            <a:buNone/>
          </a:pPr>
          <a:r>
            <a:rPr lang="en-US" sz="800" kern="1200"/>
            <a:t>Fostering strong, secure attachments supports healthy emotional and social growth in infants.</a:t>
          </a:r>
        </a:p>
      </dsp:txBody>
      <dsp:txXfrm>
        <a:off x="1583286" y="368776"/>
        <a:ext cx="1439351" cy="3112022"/>
      </dsp:txXfrm>
    </dsp:sp>
    <dsp:sp modelId="{FD1B2F1E-D330-4689-AE04-E5DEEBDE5040}">
      <dsp:nvSpPr>
        <dsp:cNvPr id="0" name=""/>
        <dsp:cNvSpPr/>
      </dsp:nvSpPr>
      <dsp:spPr>
        <a:xfrm>
          <a:off x="3166572" y="0"/>
          <a:ext cx="1439351" cy="36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970" rIns="13970" bIns="13970" numCol="1" spcCol="1270" anchor="t" anchorCtr="0">
          <a:noAutofit/>
        </a:bodyPr>
        <a:lstStyle/>
        <a:p>
          <a:pPr marL="0" lvl="0" indent="0" algn="l" defTabSz="488950">
            <a:lnSpc>
              <a:spcPct val="100000"/>
            </a:lnSpc>
            <a:spcBef>
              <a:spcPct val="0"/>
            </a:spcBef>
            <a:spcAft>
              <a:spcPct val="35000"/>
            </a:spcAft>
            <a:buNone/>
            <a:defRPr b="1"/>
          </a:pPr>
          <a:r>
            <a:rPr lang="en-US" sz="1100" kern="1200"/>
            <a:t>Neuroscience Insights</a:t>
          </a:r>
        </a:p>
      </dsp:txBody>
      <dsp:txXfrm>
        <a:off x="3166572" y="0"/>
        <a:ext cx="1439351" cy="368776"/>
      </dsp:txXfrm>
    </dsp:sp>
    <dsp:sp modelId="{8D79A829-D1EA-4905-B284-1F70E298F639}">
      <dsp:nvSpPr>
        <dsp:cNvPr id="0" name=""/>
        <dsp:cNvSpPr/>
      </dsp:nvSpPr>
      <dsp:spPr>
        <a:xfrm>
          <a:off x="3166572" y="368776"/>
          <a:ext cx="1439351" cy="3112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0160" rIns="10160" bIns="10160" numCol="1" spcCol="1270" anchor="t" anchorCtr="0">
          <a:noAutofit/>
        </a:bodyPr>
        <a:lstStyle/>
        <a:p>
          <a:pPr marL="0" lvl="0" indent="0" algn="l" defTabSz="355600">
            <a:lnSpc>
              <a:spcPct val="100000"/>
            </a:lnSpc>
            <a:spcBef>
              <a:spcPct val="0"/>
            </a:spcBef>
            <a:spcAft>
              <a:spcPct val="35000"/>
            </a:spcAft>
            <a:buNone/>
          </a:pPr>
          <a:r>
            <a:rPr lang="en-US" sz="800" kern="1200"/>
            <a:t>Applying neuroscience helps understand how early experiences shape brain development in this critical stage.</a:t>
          </a:r>
        </a:p>
      </dsp:txBody>
      <dsp:txXfrm>
        <a:off x="3166572" y="368776"/>
        <a:ext cx="1439351" cy="3112022"/>
      </dsp:txXfrm>
    </dsp:sp>
    <dsp:sp modelId="{643C70FB-653B-4263-B3DA-CA103C8C48EB}">
      <dsp:nvSpPr>
        <dsp:cNvPr id="0" name=""/>
        <dsp:cNvSpPr/>
      </dsp:nvSpPr>
      <dsp:spPr>
        <a:xfrm>
          <a:off x="4749858" y="0"/>
          <a:ext cx="1439351" cy="36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970" rIns="13970" bIns="13970" numCol="1" spcCol="1270" anchor="t" anchorCtr="0">
          <a:noAutofit/>
        </a:bodyPr>
        <a:lstStyle/>
        <a:p>
          <a:pPr marL="0" lvl="0" indent="0" algn="l" defTabSz="488950">
            <a:lnSpc>
              <a:spcPct val="100000"/>
            </a:lnSpc>
            <a:spcBef>
              <a:spcPct val="0"/>
            </a:spcBef>
            <a:spcAft>
              <a:spcPct val="35000"/>
            </a:spcAft>
            <a:buNone/>
            <a:defRPr b="1"/>
          </a:pPr>
          <a:r>
            <a:rPr lang="en-US" sz="1100" kern="1200"/>
            <a:t>Responsive Parenting</a:t>
          </a:r>
        </a:p>
      </dsp:txBody>
      <dsp:txXfrm>
        <a:off x="4749858" y="0"/>
        <a:ext cx="1439351" cy="368776"/>
      </dsp:txXfrm>
    </dsp:sp>
    <dsp:sp modelId="{7EEB2163-37B1-4E2A-8D9E-88639178B9CF}">
      <dsp:nvSpPr>
        <dsp:cNvPr id="0" name=""/>
        <dsp:cNvSpPr/>
      </dsp:nvSpPr>
      <dsp:spPr>
        <a:xfrm>
          <a:off x="4749858" y="368776"/>
          <a:ext cx="1439351" cy="3112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0160" rIns="10160" bIns="10160" numCol="1" spcCol="1270" anchor="t" anchorCtr="0">
          <a:noAutofit/>
        </a:bodyPr>
        <a:lstStyle/>
        <a:p>
          <a:pPr marL="0" lvl="0" indent="0" algn="l" defTabSz="355600">
            <a:lnSpc>
              <a:spcPct val="100000"/>
            </a:lnSpc>
            <a:spcBef>
              <a:spcPct val="0"/>
            </a:spcBef>
            <a:spcAft>
              <a:spcPct val="35000"/>
            </a:spcAft>
            <a:buNone/>
          </a:pPr>
          <a:r>
            <a:rPr lang="en-US" sz="800" kern="1200"/>
            <a:t>Engaging in responsive parenting practices supports infants’ developmental needs effectively.</a:t>
          </a:r>
        </a:p>
      </dsp:txBody>
      <dsp:txXfrm>
        <a:off x="4749858" y="368776"/>
        <a:ext cx="1439351" cy="3112022"/>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CB96D7-F201-492C-AA50-574A730BC27F}" type="datetimeFigureOut">
              <a:rPr lang="en-US" smtClean="0"/>
              <a:t>9/22/2025</a:t>
            </a:fld>
            <a:endParaRPr lang="en-US" dirty="0"/>
          </a:p>
        </p:txBody>
      </p:sp>
      <p:sp>
        <p:nvSpPr>
          <p:cNvPr id="4" name="Footer Placeholder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563E-BCB2-465B-8A3C-AC86CE64F69C}" type="slidenum">
              <a:rPr lang="en-US" smtClean="0"/>
              <a:t>‹#›</a:t>
            </a:fld>
            <a:endParaRPr lang="en-US" dirty="0"/>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16CA8-7DCC-4F2C-A1EF-C632B9D3E96D}" type="datetimeFigureOut">
              <a:rPr lang="en-US" smtClean="0"/>
              <a:t>9/22/2025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0660-4B7D-4C11-96DB-B19FFA8CA93C}" type="slidenum">
              <a:rPr lang="en-US" smtClean="0"/>
              <a:t>‹#›</a:t>
            </a:fld>
            <a:endParaRPr lang="en-US"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AI-generated content may be incorrect.
---
This presentation explores the essential principles guiding early learning and social-emotional development for infants aged 8 to 12 months. We will examine developmental needs, attachment formation, recent brain research, and effective parent-centered approaches to support infant growth during this critical period.
</a:t>
            </a:r>
          </a:p>
        </p:txBody>
      </p:sp>
      <p:sp>
        <p:nvSpPr>
          <p:cNvPr id="4" name="Slide Number Placeholder 3"/>
          <p:cNvSpPr>
            <a:spLocks noGrp="1"/>
          </p:cNvSpPr>
          <p:nvPr>
            <p:ph type="sldNum" sz="quarter" idx="5"/>
          </p:nvPr>
        </p:nvSpPr>
        <p:spPr/>
        <p:txBody>
          <a:bodyPr/>
          <a:lstStyle/>
          <a:p>
            <a:fld id="{8B990660-4B7D-4C11-96DB-B19FFA8CA93C}" type="slidenum">
              <a:rPr lang="en-US" smtClean="0"/>
              <a:t>1</a:t>
            </a:fld>
            <a:endParaRPr lang="en-US" dirty="0"/>
          </a:p>
        </p:txBody>
      </p:sp>
    </p:spTree>
    <p:extLst>
      <p:ext uri="{BB962C8B-B14F-4D97-AF65-F5344CB8AC3E}">
        <p14:creationId xmlns:p14="http://schemas.microsoft.com/office/powerpoint/2010/main" val="1862382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Positive, attuned interactions between caregivers and infants promote social competence and emotional resilience. These interactions shape infants’ understanding of social norms and provide a secure base for learning.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10</a:t>
            </a:fld>
            <a:endParaRPr lang="en-US" dirty="0"/>
          </a:p>
        </p:txBody>
      </p:sp>
    </p:spTree>
    <p:extLst>
      <p:ext uri="{BB962C8B-B14F-4D97-AF65-F5344CB8AC3E}">
        <p14:creationId xmlns:p14="http://schemas.microsoft.com/office/powerpoint/2010/main" val="677184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Advancements in neuroscience have deepened our understanding of infant brain development, highlighting critical milestones, brain plasticity, and sensitive periods that influence lifelong learning and behavior.</a:t>
            </a:r>
          </a:p>
        </p:txBody>
      </p:sp>
      <p:sp>
        <p:nvSpPr>
          <p:cNvPr id="4" name="Slide Number Placeholder 3"/>
          <p:cNvSpPr>
            <a:spLocks noGrp="1"/>
          </p:cNvSpPr>
          <p:nvPr>
            <p:ph type="sldNum" sz="quarter" idx="5"/>
          </p:nvPr>
        </p:nvSpPr>
        <p:spPr/>
        <p:txBody>
          <a:bodyPr/>
          <a:lstStyle/>
          <a:p>
            <a:fld id="{8B990660-4B7D-4C11-96DB-B19FFA8CA93C}" type="slidenum">
              <a:rPr lang="en-US" smtClean="0"/>
              <a:t>11</a:t>
            </a:fld>
            <a:endParaRPr lang="en-US" dirty="0"/>
          </a:p>
        </p:txBody>
      </p:sp>
    </p:spTree>
    <p:extLst>
      <p:ext uri="{BB962C8B-B14F-4D97-AF65-F5344CB8AC3E}">
        <p14:creationId xmlns:p14="http://schemas.microsoft.com/office/powerpoint/2010/main" val="2570707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Certain developmental windows are marked by heightened sensitivity to environmental input, making timely stimulation crucial. Identifying these milestones helps optimize learning opportunities for infants.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12</a:t>
            </a:fld>
            <a:endParaRPr lang="en-US" dirty="0"/>
          </a:p>
        </p:txBody>
      </p:sp>
    </p:spTree>
    <p:extLst>
      <p:ext uri="{BB962C8B-B14F-4D97-AF65-F5344CB8AC3E}">
        <p14:creationId xmlns:p14="http://schemas.microsoft.com/office/powerpoint/2010/main" val="3911211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The infant brain exhibits remarkable plasticity, allowing adaptation and growth in response to experiences. Supportive environments and nurturing relationships enhance neural connections during this formative period.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13</a:t>
            </a:fld>
            <a:endParaRPr lang="en-US" dirty="0"/>
          </a:p>
        </p:txBody>
      </p:sp>
    </p:spTree>
    <p:extLst>
      <p:ext uri="{BB962C8B-B14F-4D97-AF65-F5344CB8AC3E}">
        <p14:creationId xmlns:p14="http://schemas.microsoft.com/office/powerpoint/2010/main" val="4121856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Recent studies using imaging and longitudinal research have elucidated mechanisms underlying early learning and emotional regulation, informing evidence-based approaches to support infant development.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14</a:t>
            </a:fld>
            <a:endParaRPr lang="en-US" dirty="0"/>
          </a:p>
        </p:txBody>
      </p:sp>
    </p:spTree>
    <p:extLst>
      <p:ext uri="{BB962C8B-B14F-4D97-AF65-F5344CB8AC3E}">
        <p14:creationId xmlns:p14="http://schemas.microsoft.com/office/powerpoint/2010/main" val="3973591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Parents play a pivotal role in fostering infant development through responsive caregiving and interactive learning strategies. This section emphasizes effective parenting techniques and collaborative learning between parents and infants.</a:t>
            </a:r>
          </a:p>
        </p:txBody>
      </p:sp>
      <p:sp>
        <p:nvSpPr>
          <p:cNvPr id="4" name="Slide Number Placeholder 3"/>
          <p:cNvSpPr>
            <a:spLocks noGrp="1"/>
          </p:cNvSpPr>
          <p:nvPr>
            <p:ph type="sldNum" sz="quarter" idx="5"/>
          </p:nvPr>
        </p:nvSpPr>
        <p:spPr/>
        <p:txBody>
          <a:bodyPr/>
          <a:lstStyle/>
          <a:p>
            <a:fld id="{8B990660-4B7D-4C11-96DB-B19FFA8CA93C}" type="slidenum">
              <a:rPr lang="en-US" smtClean="0"/>
              <a:t>15</a:t>
            </a:fld>
            <a:endParaRPr lang="en-US" dirty="0"/>
          </a:p>
        </p:txBody>
      </p:sp>
    </p:spTree>
    <p:extLst>
      <p:ext uri="{BB962C8B-B14F-4D97-AF65-F5344CB8AC3E}">
        <p14:creationId xmlns:p14="http://schemas.microsoft.com/office/powerpoint/2010/main" val="3544126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Responsive parenting involves recognizing and appropriately responding to infants’ cues. This nurtures secure attachments and promotes optimal cognitive and emotional development.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16</a:t>
            </a:fld>
            <a:endParaRPr lang="en-US" dirty="0"/>
          </a:p>
        </p:txBody>
      </p:sp>
    </p:spTree>
    <p:extLst>
      <p:ext uri="{BB962C8B-B14F-4D97-AF65-F5344CB8AC3E}">
        <p14:creationId xmlns:p14="http://schemas.microsoft.com/office/powerpoint/2010/main" val="4216888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Engaging infants in meaningful interactions such as talking, singing, and playing supports language acquisition, social skills, and emotional understanding, strengthening the parent-infant bond.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17</a:t>
            </a:fld>
            <a:endParaRPr lang="en-US" dirty="0"/>
          </a:p>
        </p:txBody>
      </p:sp>
    </p:spTree>
    <p:extLst>
      <p:ext uri="{BB962C8B-B14F-4D97-AF65-F5344CB8AC3E}">
        <p14:creationId xmlns:p14="http://schemas.microsoft.com/office/powerpoint/2010/main" val="3489900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Learning is enhanced when parents and infants engage collaboratively, with parents scaffolding experiences and infants actively participating. This dynamic fosters exploration, communication, and problem-solving abilities.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18</a:t>
            </a:fld>
            <a:endParaRPr lang="en-US" dirty="0"/>
          </a:p>
        </p:txBody>
      </p:sp>
    </p:spTree>
    <p:extLst>
      <p:ext uri="{BB962C8B-B14F-4D97-AF65-F5344CB8AC3E}">
        <p14:creationId xmlns:p14="http://schemas.microsoft.com/office/powerpoint/2010/main" val="2031114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Early learning and social-emotional development between 8 and 12 months are foundational for lifelong growth. Understanding developmental needs, fostering secure attachments, applying neuroscience insights, and engaging in responsive parenting are key to supporting infants during this critical stage.</a:t>
            </a:r>
          </a:p>
        </p:txBody>
      </p:sp>
      <p:sp>
        <p:nvSpPr>
          <p:cNvPr id="4" name="Slide Number Placeholder 3"/>
          <p:cNvSpPr>
            <a:spLocks noGrp="1"/>
          </p:cNvSpPr>
          <p:nvPr>
            <p:ph type="sldNum" sz="quarter" idx="5"/>
          </p:nvPr>
        </p:nvSpPr>
        <p:spPr/>
        <p:txBody>
          <a:bodyPr/>
          <a:lstStyle/>
          <a:p>
            <a:fld id="{8B990660-4B7D-4C11-96DB-B19FFA8CA93C}" type="slidenum">
              <a:rPr lang="en-US" smtClean="0"/>
              <a:t>19</a:t>
            </a:fld>
            <a:endParaRPr lang="en-US" dirty="0"/>
          </a:p>
        </p:txBody>
      </p:sp>
    </p:spTree>
    <p:extLst>
      <p:ext uri="{BB962C8B-B14F-4D97-AF65-F5344CB8AC3E}">
        <p14:creationId xmlns:p14="http://schemas.microsoft.com/office/powerpoint/2010/main" val="244187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We will cover four main areas: key principles of early learning, social-emotional growth and attachment, recent breakthroughs in infant brain development, and parent-centered strategies to support infant development through interactive approaches.</a:t>
            </a:r>
          </a:p>
        </p:txBody>
      </p:sp>
      <p:sp>
        <p:nvSpPr>
          <p:cNvPr id="4" name="Slide Number Placeholder 3"/>
          <p:cNvSpPr>
            <a:spLocks noGrp="1"/>
          </p:cNvSpPr>
          <p:nvPr>
            <p:ph type="sldNum" sz="quarter" idx="5"/>
          </p:nvPr>
        </p:nvSpPr>
        <p:spPr/>
        <p:txBody>
          <a:bodyPr/>
          <a:lstStyle/>
          <a:p>
            <a:fld id="{8B990660-4B7D-4C11-96DB-B19FFA8CA93C}" type="slidenum">
              <a:rPr lang="en-US" smtClean="0"/>
              <a:t>2</a:t>
            </a:fld>
            <a:endParaRPr lang="en-US" dirty="0"/>
          </a:p>
        </p:txBody>
      </p:sp>
    </p:spTree>
    <p:extLst>
      <p:ext uri="{BB962C8B-B14F-4D97-AF65-F5344CB8AC3E}">
        <p14:creationId xmlns:p14="http://schemas.microsoft.com/office/powerpoint/2010/main" val="3208842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Understanding the foundational elements of early learning at this stage is critical for fostering healthy cognitive and physical growth. This section highlights developmental needs, the role of responsive environments, and the importance of play.</a:t>
            </a:r>
          </a:p>
        </p:txBody>
      </p:sp>
      <p:sp>
        <p:nvSpPr>
          <p:cNvPr id="4" name="Slide Number Placeholder 3"/>
          <p:cNvSpPr>
            <a:spLocks noGrp="1"/>
          </p:cNvSpPr>
          <p:nvPr>
            <p:ph type="sldNum" sz="quarter" idx="5"/>
          </p:nvPr>
        </p:nvSpPr>
        <p:spPr/>
        <p:txBody>
          <a:bodyPr/>
          <a:lstStyle/>
          <a:p>
            <a:fld id="{8B990660-4B7D-4C11-96DB-B19FFA8CA93C}" type="slidenum">
              <a:rPr lang="en-US" smtClean="0"/>
              <a:t>3</a:t>
            </a:fld>
            <a:endParaRPr lang="en-US" dirty="0"/>
          </a:p>
        </p:txBody>
      </p:sp>
    </p:spTree>
    <p:extLst>
      <p:ext uri="{BB962C8B-B14F-4D97-AF65-F5344CB8AC3E}">
        <p14:creationId xmlns:p14="http://schemas.microsoft.com/office/powerpoint/2010/main" val="1664454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Infants between 8 and 12 months experience rapid growth in motor skills, language, and sensory processing. Recognizing these evolving needs allows caregivers to provide appropriate stimulation and support tailored to individual developmental trajectories.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4</a:t>
            </a:fld>
            <a:endParaRPr lang="en-US" dirty="0"/>
          </a:p>
        </p:txBody>
      </p:sp>
    </p:spTree>
    <p:extLst>
      <p:ext uri="{BB962C8B-B14F-4D97-AF65-F5344CB8AC3E}">
        <p14:creationId xmlns:p14="http://schemas.microsoft.com/office/powerpoint/2010/main" val="84228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Creating safe, engaging, and responsive environments encourages infants to explore and learn. Such environments nurture curiosity and support the development of problem-solving skills by allowing infants to interact with varied stimuli.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5</a:t>
            </a:fld>
            <a:endParaRPr lang="en-US" dirty="0"/>
          </a:p>
        </p:txBody>
      </p:sp>
    </p:spTree>
    <p:extLst>
      <p:ext uri="{BB962C8B-B14F-4D97-AF65-F5344CB8AC3E}">
        <p14:creationId xmlns:p14="http://schemas.microsoft.com/office/powerpoint/2010/main" val="3652973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Play serves as a fundamental mechanism for infants to develop cognitive abilities, motor coordination, and social skills. Through play, infants experiment, learn cause-effect relationships, and begin to engage with their surroundings actively.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6</a:t>
            </a:fld>
            <a:endParaRPr lang="en-US" dirty="0"/>
          </a:p>
        </p:txBody>
      </p:sp>
    </p:spTree>
    <p:extLst>
      <p:ext uri="{BB962C8B-B14F-4D97-AF65-F5344CB8AC3E}">
        <p14:creationId xmlns:p14="http://schemas.microsoft.com/office/powerpoint/2010/main" val="74941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The social-emotional domain during this period involves forming secure attachments and developing emotional understanding. This section covers attachment theory, emotional expression, and the impact of caregiver interactions.</a:t>
            </a:r>
          </a:p>
        </p:txBody>
      </p:sp>
      <p:sp>
        <p:nvSpPr>
          <p:cNvPr id="4" name="Slide Number Placeholder 3"/>
          <p:cNvSpPr>
            <a:spLocks noGrp="1"/>
          </p:cNvSpPr>
          <p:nvPr>
            <p:ph type="sldNum" sz="quarter" idx="5"/>
          </p:nvPr>
        </p:nvSpPr>
        <p:spPr/>
        <p:txBody>
          <a:bodyPr/>
          <a:lstStyle/>
          <a:p>
            <a:fld id="{8B990660-4B7D-4C11-96DB-B19FFA8CA93C}" type="slidenum">
              <a:rPr lang="en-US" smtClean="0"/>
              <a:t>7</a:t>
            </a:fld>
            <a:endParaRPr lang="en-US" dirty="0"/>
          </a:p>
        </p:txBody>
      </p:sp>
    </p:spTree>
    <p:extLst>
      <p:ext uri="{BB962C8B-B14F-4D97-AF65-F5344CB8AC3E}">
        <p14:creationId xmlns:p14="http://schemas.microsoft.com/office/powerpoint/2010/main" val="57869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Secure attachment forms the foundation for healthy emotional and social development. Responsive and consistent caregiving fosters trust and safety, enabling infants to explore confidently and regulate their emotions effectively.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8</a:t>
            </a:fld>
            <a:endParaRPr lang="en-US" dirty="0"/>
          </a:p>
        </p:txBody>
      </p:sp>
    </p:spTree>
    <p:extLst>
      <p:ext uri="{BB962C8B-B14F-4D97-AF65-F5344CB8AC3E}">
        <p14:creationId xmlns:p14="http://schemas.microsoft.com/office/powerpoint/2010/main" val="2916830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Infants progressively express a range of emotions and begin recognizing emotional cues in others. This ability supports early empathy development and social engagement, essential for building relationships.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9</a:t>
            </a:fld>
            <a:endParaRPr lang="en-US" dirty="0"/>
          </a:p>
        </p:txBody>
      </p:sp>
    </p:spTree>
    <p:extLst>
      <p:ext uri="{BB962C8B-B14F-4D97-AF65-F5344CB8AC3E}">
        <p14:creationId xmlns:p14="http://schemas.microsoft.com/office/powerpoint/2010/main" val="2885953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anchor="b">
            <a:normAutofit/>
          </a:bodyPr>
          <a:lstStyle>
            <a:lvl1pPr algn="l">
              <a:defRPr sz="4000" b="1" baseline="0"/>
            </a:lvl1pPr>
          </a:lstStyle>
          <a:p>
            <a:r>
              <a:rPr lang="en-US" dirty="0"/>
              <a:t>CLICK TO add TITLE</a:t>
            </a:r>
          </a:p>
        </p:txBody>
      </p:sp>
      <p:pic>
        <p:nvPicPr>
          <p:cNvPr id="4" name="Graphic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a:normAutofit/>
          </a:bodyPr>
          <a:lstStyle>
            <a:lvl1pPr marL="228600" indent="-228600">
              <a:lnSpc>
                <a:spcPct val="100000"/>
              </a:lnSpc>
              <a:spcBef>
                <a:spcPts val="0"/>
              </a:spcBef>
              <a:spcAft>
                <a:spcPts val="600"/>
              </a:spcAft>
              <a:buFont typeface="Arial" panose="020B0604020202020204" pitchFamily="34" charset="0"/>
              <a:buChar char="•"/>
              <a:defRPr sz="2000"/>
            </a:lvl1pPr>
            <a:lvl2pPr marL="685800" indent="-228600">
              <a:lnSpc>
                <a:spcPct val="100000"/>
              </a:lnSpc>
              <a:spcBef>
                <a:spcPts val="0"/>
              </a:spcBef>
              <a:spcAft>
                <a:spcPts val="600"/>
              </a:spcAft>
              <a:defRPr sz="2000"/>
            </a:lvl2pPr>
            <a:lvl3pPr marL="1143000" indent="-228600">
              <a:lnSpc>
                <a:spcPct val="100000"/>
              </a:lnSpc>
              <a:spcBef>
                <a:spcPts val="0"/>
              </a:spcBef>
              <a:spcAft>
                <a:spcPts val="600"/>
              </a:spcAft>
              <a:defRPr sz="2000"/>
            </a:lvl3pPr>
            <a:lvl4pPr marL="1600200" indent="-228600">
              <a:lnSpc>
                <a:spcPct val="100000"/>
              </a:lnSpc>
              <a:spcBef>
                <a:spcPts val="0"/>
              </a:spcBef>
              <a:spcAft>
                <a:spcPts val="600"/>
              </a:spcAft>
              <a:defRPr sz="2000"/>
            </a:lvl4pPr>
            <a:lvl5pPr marL="2057400" indent="-228600">
              <a:lnSpc>
                <a:spcPct val="100000"/>
              </a:lnSpc>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a:normAutofit/>
          </a:bodyPr>
          <a:lstStyle>
            <a:lvl1pPr marL="0" indent="0">
              <a:lnSpc>
                <a:spcPct val="100000"/>
              </a:lnSpc>
              <a:spcBef>
                <a:spcPts val="1000"/>
              </a:spcBef>
              <a:spcAft>
                <a:spcPts val="600"/>
              </a:spcAft>
              <a:buFont typeface="+mj-lt"/>
              <a:buNone/>
              <a:defRPr sz="2000"/>
            </a:lvl1pPr>
            <a:lvl2pPr marL="228600" indent="-228600">
              <a:lnSpc>
                <a:spcPct val="100000"/>
              </a:lnSpc>
              <a:spcBef>
                <a:spcPts val="1000"/>
              </a:spcBef>
              <a:spcAft>
                <a:spcPts val="600"/>
              </a:spcAft>
              <a:buFont typeface="+mj-lt"/>
              <a:buNone/>
              <a:defRPr sz="2000"/>
            </a:lvl2pPr>
            <a:lvl3pPr marL="0" indent="0">
              <a:lnSpc>
                <a:spcPct val="100000"/>
              </a:lnSpc>
              <a:spcBef>
                <a:spcPts val="1000"/>
              </a:spcBef>
              <a:spcAft>
                <a:spcPts val="600"/>
              </a:spcAft>
              <a:buFont typeface="+mj-lt"/>
              <a:buNone/>
              <a:defRPr sz="2000"/>
            </a:lvl3pPr>
            <a:lvl4pPr marL="0" indent="0">
              <a:lnSpc>
                <a:spcPct val="100000"/>
              </a:lnSpc>
              <a:spcBef>
                <a:spcPts val="1000"/>
              </a:spcBef>
              <a:spcAft>
                <a:spcPts val="600"/>
              </a:spcAft>
              <a:buFont typeface="+mj-lt"/>
              <a:buNone/>
              <a:defRPr sz="2000"/>
            </a:lvl4pPr>
            <a:lvl5pPr marL="0" indent="0">
              <a:lnSpc>
                <a:spcPct val="100000"/>
              </a:lnSpc>
              <a:spcBef>
                <a:spcPts val="1000"/>
              </a:spcBef>
              <a:spcAft>
                <a:spcPts val="600"/>
              </a:spcAft>
              <a:buFont typeface="+mj-lt"/>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500"/>
              </a:spcBef>
              <a:spcAft>
                <a:spcPts val="600"/>
              </a:spcAft>
              <a:defRPr sz="2000"/>
            </a:lvl2pPr>
            <a:lvl3pPr marL="1143000" indent="-228600">
              <a:lnSpc>
                <a:spcPct val="100000"/>
              </a:lnSpc>
              <a:spcBef>
                <a:spcPts val="500"/>
              </a:spcBef>
              <a:spcAft>
                <a:spcPts val="600"/>
              </a:spcAft>
              <a:defRPr sz="2000"/>
            </a:lvl3pPr>
            <a:lvl4pPr marL="1600200" indent="-228600">
              <a:lnSpc>
                <a:spcPct val="100000"/>
              </a:lnSpc>
              <a:spcBef>
                <a:spcPts val="500"/>
              </a:spcBef>
              <a:spcAft>
                <a:spcPts val="600"/>
              </a:spcAft>
              <a:defRPr sz="2000"/>
            </a:lvl4pPr>
            <a:lvl5pPr marL="2057400" indent="-228600">
              <a:lnSpc>
                <a:spcPct val="100000"/>
              </a:lnSpc>
              <a:spcBef>
                <a:spcPts val="50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anchor="b">
            <a:normAutofit/>
          </a:bodyPr>
          <a:lstStyle>
            <a:lvl1pPr>
              <a:defRPr sz="40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a:normAutofit/>
          </a:bodyPr>
          <a:lstStyle>
            <a:lvl1pPr marL="0" indent="0">
              <a:lnSpc>
                <a:spcPts val="2400"/>
              </a:lnSpc>
              <a:spcBef>
                <a:spcPts val="0"/>
              </a:spcBef>
              <a:spcAft>
                <a:spcPts val="1200"/>
              </a:spcAft>
              <a:buFont typeface="Arial" panose="020B0604020202020204" pitchFamily="34" charset="0"/>
              <a:buNone/>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anchor="b">
            <a:normAutofit/>
          </a:bodyPr>
          <a:lstStyle>
            <a:lvl1pPr>
              <a:defRPr sz="4000"/>
            </a:lvl1pPr>
          </a:lstStyle>
          <a:p>
            <a:r>
              <a:rPr lang="en-US" dirty="0"/>
              <a:t>Click to add title</a:t>
            </a:r>
          </a:p>
        </p:txBody>
      </p:sp>
      <p:grpSp>
        <p:nvGrpSpPr>
          <p:cNvPr id="815" name="Group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dirty="0"/>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dirty="0"/>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dirty="0"/>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dirty="0"/>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p>
              <a:endParaRPr lang="en-US" dirty="0"/>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p>
              <a:endParaRPr lang="en-US" dirty="0"/>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dirty="0"/>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dirty="0"/>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dirty="0"/>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dirty="0"/>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dirty="0"/>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dirty="0"/>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dirty="0"/>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dirty="0"/>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dirty="0"/>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dirty="0"/>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dirty="0"/>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dirty="0"/>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dirty="0"/>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dirty="0"/>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dirty="0"/>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dirty="0"/>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dirty="0"/>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dirty="0"/>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dirty="0"/>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dirty="0"/>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dirty="0"/>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dirty="0"/>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dirty="0"/>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dirty="0"/>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dirty="0"/>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dirty="0"/>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dirty="0"/>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dirty="0"/>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dirty="0"/>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dirty="0"/>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dirty="0"/>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dirty="0"/>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dirty="0"/>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dirty="0"/>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dirty="0"/>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dirty="0"/>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dirty="0"/>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dirty="0"/>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dirty="0"/>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dirty="0"/>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dirty="0"/>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dirty="0"/>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dirty="0"/>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dirty="0"/>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dirty="0"/>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dirty="0"/>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dirty="0"/>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dirty="0"/>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dirty="0"/>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dirty="0"/>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dirty="0"/>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dirty="0"/>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dirty="0"/>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dirty="0"/>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dirty="0"/>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dirty="0"/>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dirty="0"/>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dirty="0"/>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dirty="0"/>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dirty="0"/>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dirty="0"/>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dirty="0"/>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dirty="0"/>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dirty="0"/>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dirty="0"/>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dirty="0"/>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dirty="0"/>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dirty="0"/>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dirty="0"/>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dirty="0"/>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dirty="0"/>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dirty="0"/>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dirty="0"/>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dirty="0"/>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dirty="0"/>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dirty="0"/>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dirty="0"/>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dirty="0"/>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dirty="0"/>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dirty="0"/>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dirty="0"/>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dirty="0"/>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dirty="0"/>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dirty="0"/>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dirty="0"/>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dirty="0"/>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dirty="0"/>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dirty="0"/>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dirty="0"/>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dirty="0"/>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dirty="0"/>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dirty="0"/>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dirty="0"/>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dirty="0"/>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dirty="0"/>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dirty="0"/>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dirty="0"/>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dirty="0"/>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dirty="0"/>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dirty="0"/>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dirty="0"/>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dirty="0"/>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dirty="0"/>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dirty="0"/>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dirty="0"/>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dirty="0"/>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dirty="0"/>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dirty="0"/>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dirty="0"/>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dirty="0"/>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dirty="0"/>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dirty="0"/>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dirty="0"/>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dirty="0"/>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dirty="0"/>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dirty="0"/>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dirty="0"/>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dirty="0"/>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dirty="0"/>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dirty="0"/>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dirty="0"/>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dirty="0"/>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dirty="0"/>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dirty="0"/>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dirty="0"/>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dirty="0"/>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dirty="0"/>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dirty="0"/>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dirty="0"/>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dirty="0"/>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dirty="0"/>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dirty="0"/>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dirty="0"/>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dirty="0"/>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dirty="0"/>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dirty="0"/>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dirty="0"/>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dirty="0"/>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dirty="0"/>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dirty="0"/>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dirty="0"/>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dirty="0"/>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dirty="0"/>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dirty="0"/>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dirty="0"/>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dirty="0"/>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dirty="0"/>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dirty="0"/>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dirty="0"/>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dirty="0"/>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dirty="0"/>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dirty="0"/>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dirty="0"/>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dirty="0"/>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dirty="0"/>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dirty="0"/>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dirty="0"/>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dirty="0"/>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dirty="0"/>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dirty="0"/>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dirty="0"/>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dirty="0"/>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dirty="0"/>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dirty="0"/>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dirty="0"/>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dirty="0"/>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dirty="0"/>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dirty="0"/>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dirty="0"/>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dirty="0"/>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dirty="0"/>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dirty="0"/>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dirty="0"/>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dirty="0"/>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dirty="0"/>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anchor="b">
            <a:normAutofit/>
          </a:bodyPr>
          <a:lstStyle>
            <a:lvl1pPr>
              <a:defRPr sz="28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a:normAutofit/>
          </a:bodyPr>
          <a:lstStyle>
            <a:lvl1pPr marL="228600" indent="-228600">
              <a:lnSpc>
                <a:spcPts val="2400"/>
              </a:lnSpc>
              <a:spcBef>
                <a:spcPts val="0"/>
              </a:spcBef>
              <a:spcAft>
                <a:spcPts val="1200"/>
              </a:spcAft>
              <a:buFont typeface="Arial" panose="020B0604020202020204" pitchFamily="34" charset="0"/>
              <a:buChar char="•"/>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a:normAutofit/>
          </a:bodyPr>
          <a:lstStyle>
            <a:lvl1pPr marL="0" indent="0" algn="ctr">
              <a:buNone/>
              <a:defRPr sz="2000"/>
            </a:lvl1pPr>
          </a:lstStyle>
          <a:p>
            <a:r>
              <a:rPr lang="en-US" altLang="zh-CN"/>
              <a:t>Click icon to add picture</a:t>
            </a:r>
            <a:endParaRPr lang="en-US" dirty="0"/>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a:normAutofit/>
          </a:bodyPr>
          <a:lstStyle>
            <a:lvl1pPr marL="0" indent="0" algn="ctr">
              <a:buNone/>
              <a:defRPr sz="2000"/>
            </a:lvl1pPr>
          </a:lstStyle>
          <a:p>
            <a:r>
              <a:rPr lang="en-US" altLang="zh-CN"/>
              <a:t>Click icon to add picture</a:t>
            </a:r>
            <a:endParaRPr lang="en-US" dirty="0"/>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a:norm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anchor="b">
            <a:normAutofit/>
          </a:bodyPr>
          <a:lstStyle>
            <a:lvl1pPr>
              <a:defRPr sz="4000"/>
            </a:lvl1pPr>
          </a:lstStyle>
          <a:p>
            <a:r>
              <a:rPr lang="en-US" dirty="0"/>
              <a:t>CLICK TO add TITLE</a:t>
            </a:r>
          </a:p>
        </p:txBody>
      </p:sp>
      <p:sp>
        <p:nvSpPr>
          <p:cNvPr id="675" name="Text Placeholder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a:normAutofit/>
          </a:bodyPr>
          <a:lstStyle>
            <a:lvl1pPr marL="0" indent="0">
              <a:lnSpc>
                <a:spcPts val="2400"/>
              </a:lnSpc>
              <a:buNone/>
              <a:defRPr sz="2800"/>
            </a:lvl1pPr>
            <a:lvl2pPr marL="457200" indent="0">
              <a:lnSpc>
                <a:spcPts val="2400"/>
              </a:lnSpc>
              <a:buNone/>
              <a:defRPr sz="2000"/>
            </a:lvl2pPr>
            <a:lvl3pPr marL="914400" indent="0">
              <a:lnSpc>
                <a:spcPts val="2400"/>
              </a:lnSpc>
              <a:buNone/>
              <a:defRPr sz="2000"/>
            </a:lvl3pPr>
            <a:lvl4pPr marL="1371600" indent="0">
              <a:lnSpc>
                <a:spcPts val="2400"/>
              </a:lnSpc>
              <a:buNone/>
              <a:defRPr sz="2000"/>
            </a:lvl4pPr>
            <a:lvl5pPr marL="1828800" indent="0">
              <a:lnSpc>
                <a:spcPts val="2400"/>
              </a:lnSpc>
              <a:buNone/>
              <a:defRPr sz="2000"/>
            </a:lvl5pPr>
          </a:lstStyle>
          <a:p>
            <a:pPr lvl="0"/>
            <a:r>
              <a:rPr lang="en-US" dirty="0"/>
              <a:t>Click to add text</a:t>
            </a:r>
          </a:p>
        </p:txBody>
      </p:sp>
      <p:pic>
        <p:nvPicPr>
          <p:cNvPr id="7" name="Graphic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228600">
              <a:lnSpc>
                <a:spcPct val="100000"/>
              </a:lnSpc>
              <a:spcBef>
                <a:spcPts val="0"/>
              </a:spcBef>
              <a:spcAft>
                <a:spcPts val="1200"/>
              </a:spcAft>
              <a:defRPr sz="2000"/>
            </a:lvl4pPr>
            <a:lvl5pPr marL="1143000">
              <a:lnSpc>
                <a:spcPct val="100000"/>
              </a:lnSpc>
              <a:spcBef>
                <a:spcPts val="0"/>
              </a:spcBef>
              <a:spcAft>
                <a:spcPts val="1200"/>
              </a:spcAft>
              <a:defRPr sz="2000"/>
            </a:lvl5pPr>
            <a:lvl6pPr marL="1600200">
              <a:defRPr/>
            </a:lvl6pPr>
          </a:lstStyle>
          <a:p>
            <a:pPr lvl="0"/>
            <a:r>
              <a:rPr lang="en-US" dirty="0"/>
              <a:t>Click to add content</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a:normAutofit/>
          </a:bodyPr>
          <a:lstStyle>
            <a:lvl1pPr marL="320040" indent="-320040">
              <a:lnSpc>
                <a:spcPct val="100000"/>
              </a:lnSpc>
              <a:spcBef>
                <a:spcPts val="0"/>
              </a:spcBef>
              <a:spcAft>
                <a:spcPts val="1200"/>
              </a:spcAft>
              <a:buFont typeface="+mj-lt"/>
              <a:buAutoNum type="arabicPeriod"/>
              <a:defRPr sz="2000"/>
            </a:lvl1pPr>
            <a:lvl2pPr marL="685800" indent="-320040">
              <a:lnSpc>
                <a:spcPct val="100000"/>
              </a:lnSpc>
              <a:spcBef>
                <a:spcPts val="0"/>
              </a:spcBef>
              <a:spcAft>
                <a:spcPts val="1200"/>
              </a:spcAft>
              <a:buFont typeface="+mj-lt"/>
              <a:buAutoNum type="alphaLcPeriod"/>
              <a:defRPr sz="2000"/>
            </a:lvl2pPr>
            <a:lvl3pPr marL="1143000" indent="-320040">
              <a:lnSpc>
                <a:spcPct val="100000"/>
              </a:lnSpc>
              <a:spcBef>
                <a:spcPts val="0"/>
              </a:spcBef>
              <a:spcAft>
                <a:spcPts val="1200"/>
              </a:spcAft>
              <a:buFont typeface="+mj-lt"/>
              <a:buAutoNum type="arabicParenR"/>
              <a:defRPr sz="2000"/>
            </a:lvl3pPr>
            <a:lvl4pPr marL="1600200" indent="-320040">
              <a:lnSpc>
                <a:spcPct val="100000"/>
              </a:lnSpc>
              <a:spcBef>
                <a:spcPts val="0"/>
              </a:spcBef>
              <a:spcAft>
                <a:spcPts val="1200"/>
              </a:spcAft>
              <a:buFont typeface="+mj-lt"/>
              <a:buAutoNum type="alphaLcParenR"/>
              <a:defRPr sz="2000"/>
            </a:lvl4pPr>
            <a:lvl5pPr marL="2057400" indent="-320040">
              <a:lnSpc>
                <a:spcPct val="100000"/>
              </a:lnSpc>
              <a:spcBef>
                <a:spcPts val="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a:normAutofit/>
          </a:bodyPr>
          <a:lstStyle>
            <a:lvl1pPr marL="0" indent="0" algn="ctr">
              <a:buNone/>
              <a:defRPr sz="2000"/>
            </a:lvl1pPr>
          </a:lstStyle>
          <a:p>
            <a:r>
              <a:rPr lang="en-US" altLang="zh-CN"/>
              <a:t>Click icon to add picture</a:t>
            </a:r>
            <a:endParaRPr lang="en-US" dirty="0"/>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1" name="Content Placeholder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a:lstStyle>
            <a:lvl1pPr>
              <a:spcBef>
                <a:spcPts val="0"/>
              </a:spcBef>
              <a:spcAft>
                <a:spcPts val="1200"/>
              </a:spcAft>
              <a:defRPr/>
            </a:lvl1pPr>
            <a:lvl2pPr>
              <a:spcBef>
                <a:spcPts val="0"/>
              </a:spcBef>
              <a:spcAft>
                <a:spcPts val="600"/>
              </a:spcAft>
              <a:defRPr/>
            </a:lvl2pPr>
            <a:lvl3pPr>
              <a:spcBef>
                <a:spcPts val="0"/>
              </a:spcBef>
              <a:spcAft>
                <a:spcPts val="600"/>
              </a:spcAft>
              <a:defRPr/>
            </a:lvl3pPr>
            <a:lvl4pPr>
              <a:spcBef>
                <a:spcPts val="0"/>
              </a:spcBef>
              <a:spcAft>
                <a:spcPts val="600"/>
              </a:spcAft>
              <a:defRPr sz="2000"/>
            </a:lvl4pPr>
            <a:lvl5pPr>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1">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DE78D-FA95-2065-EC59-78502756FFBD}"/>
              </a:ext>
            </a:extLst>
          </p:cNvPr>
          <p:cNvSpPr>
            <a:spLocks noGrp="1"/>
          </p:cNvSpPr>
          <p:nvPr>
            <p:ph type="title"/>
          </p:nvPr>
        </p:nvSpPr>
        <p:spPr>
          <a:xfrm>
            <a:off x="6095999" y="441960"/>
            <a:ext cx="5641897" cy="3316893"/>
          </a:xfrm>
        </p:spPr>
        <p:txBody>
          <a:bodyPr vert="horz" lIns="91440" tIns="45720" rIns="91440" bIns="45720" rtlCol="0" anchor="b">
            <a:normAutofit/>
          </a:bodyPr>
          <a:lstStyle/>
          <a:p>
            <a:r>
              <a:rPr lang="en-US" altLang="zh-CN" sz="3400" b="1" kern="1200" cap="all" baseline="0">
                <a:latin typeface="+mj-lt"/>
                <a:ea typeface="+mj-ea"/>
                <a:cs typeface="+mj-cs"/>
              </a:rPr>
              <a:t>Foundational Principles of Early Learning and Social-Emotional Development in Infants (8-12 Months)</a:t>
            </a:r>
          </a:p>
        </p:txBody>
      </p:sp>
      <p:sp>
        <p:nvSpPr>
          <p:cNvPr id="3" name="TextBox 2">
            <a:extLst>
              <a:ext uri="{FF2B5EF4-FFF2-40B4-BE49-F238E27FC236}">
                <a16:creationId xmlns:a16="http://schemas.microsoft.com/office/drawing/2014/main" id="{017CBB58-B92A-413E-B3C8-386587B449FD}"/>
              </a:ext>
            </a:extLst>
          </p:cNvPr>
          <p:cNvSpPr txBox="1"/>
          <p:nvPr/>
        </p:nvSpPr>
        <p:spPr>
          <a:xfrm>
            <a:off x="6109694" y="4068392"/>
            <a:ext cx="5580586" cy="2197590"/>
          </a:xfrm>
          <a:prstGeom prst="rect">
            <a:avLst/>
          </a:prstGeom>
        </p:spPr>
        <p:txBody>
          <a:bodyPr vert="horz" lIns="91440" tIns="45720" rIns="91440" bIns="45720" rtlCol="0">
            <a:normAutofit/>
          </a:bodyPr>
          <a:lstStyle/>
          <a:p>
            <a:pPr>
              <a:lnSpc>
                <a:spcPts val="2400"/>
              </a:lnSpc>
              <a:spcBef>
                <a:spcPts val="1000"/>
              </a:spcBef>
              <a:spcAft>
                <a:spcPts val="600"/>
              </a:spcAft>
            </a:pPr>
            <a:r>
              <a:rPr lang="en-US" altLang="zh-CN" sz="2800" kern="1200">
                <a:latin typeface="+mn-lt"/>
                <a:ea typeface="+mn-ea"/>
                <a:cs typeface="+mn-cs"/>
              </a:rPr>
              <a:t>Key concepts supporting growth during infancy</a:t>
            </a:r>
          </a:p>
        </p:txBody>
      </p:sp>
    </p:spTree>
    <p:extLst>
      <p:ext uri="{BB962C8B-B14F-4D97-AF65-F5344CB8AC3E}">
        <p14:creationId xmlns:p14="http://schemas.microsoft.com/office/powerpoint/2010/main" val="128684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BCAEE-08B0-C850-4D35-A4EC56687DB5}"/>
              </a:ext>
            </a:extLst>
          </p:cNvPr>
          <p:cNvSpPr>
            <a:spLocks noGrp="1"/>
          </p:cNvSpPr>
          <p:nvPr>
            <p:ph type="title"/>
          </p:nvPr>
        </p:nvSpPr>
        <p:spPr>
          <a:xfrm>
            <a:off x="893064" y="72518"/>
            <a:ext cx="10405174" cy="1326514"/>
          </a:xfrm>
        </p:spPr>
        <p:txBody>
          <a:bodyPr anchor="b">
            <a:normAutofit/>
          </a:bodyPr>
          <a:lstStyle/>
          <a:p>
            <a:r>
              <a:rPr lang="zh-CN" altLang="en-US"/>
              <a:t>Influence of Caregiver-Child Interactions</a:t>
            </a:r>
          </a:p>
        </p:txBody>
      </p:sp>
      <p:pic>
        <p:nvPicPr>
          <p:cNvPr id="6" name="Content Placeholder 5" descr="Elderly couple holding hands">
            <a:extLst>
              <a:ext uri="{FF2B5EF4-FFF2-40B4-BE49-F238E27FC236}">
                <a16:creationId xmlns:a16="http://schemas.microsoft.com/office/drawing/2014/main" id="{C05FCAAE-71F7-4E6D-9A28-A3A1977DE88C}"/>
              </a:ext>
            </a:extLst>
          </p:cNvPr>
          <p:cNvPicPr>
            <a:picLocks noGrp="1" noChangeAspect="1"/>
          </p:cNvPicPr>
          <p:nvPr>
            <p:ph sz="quarter" idx="13"/>
          </p:nvPr>
        </p:nvPicPr>
        <p:blipFill>
          <a:blip r:embed="rId3"/>
          <a:srcRect t="2180" b="8263"/>
          <a:stretch>
            <a:fillRect/>
          </a:stretch>
        </p:blipFill>
        <p:spPr>
          <a:xfrm>
            <a:off x="893763" y="2073275"/>
            <a:ext cx="4887594" cy="3687763"/>
          </a:xfrm>
          <a:prstGeom prst="rect">
            <a:avLst/>
          </a:prstGeom>
          <a:noFill/>
        </p:spPr>
      </p:pic>
      <p:sp>
        <p:nvSpPr>
          <p:cNvPr id="4" name="Content Placeholder 3">
            <a:extLst>
              <a:ext uri="{FF2B5EF4-FFF2-40B4-BE49-F238E27FC236}">
                <a16:creationId xmlns:a16="http://schemas.microsoft.com/office/drawing/2014/main" id="{734CB8D5-53BC-0219-50A8-D41601EB5DB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Promoting Social Competence</a:t>
            </a:r>
          </a:p>
          <a:p>
            <a:pPr marL="0" lvl="1" indent="0">
              <a:buFont typeface="Arial" panose="020B0604020202020204" pitchFamily="34" charset="0"/>
              <a:buNone/>
            </a:pPr>
            <a:r>
              <a:rPr lang="en-US" sz="1400"/>
              <a:t>Attuned caregiver-infant interactions foster social skills essential for positive relationships throughout life.</a:t>
            </a:r>
          </a:p>
          <a:p>
            <a:pPr marL="0" indent="0">
              <a:spcBef>
                <a:spcPts val="2500"/>
              </a:spcBef>
              <a:buFont typeface="Arial" panose="020B0604020202020204" pitchFamily="34" charset="0"/>
              <a:buNone/>
            </a:pPr>
            <a:r>
              <a:rPr lang="en-US" sz="1400" b="1"/>
              <a:t>Building Emotional Resilience</a:t>
            </a:r>
          </a:p>
          <a:p>
            <a:pPr marL="0" lvl="1" indent="0">
              <a:buFont typeface="Arial" panose="020B0604020202020204" pitchFamily="34" charset="0"/>
              <a:buNone/>
            </a:pPr>
            <a:r>
              <a:rPr lang="en-US" sz="1400"/>
              <a:t>Supportive interactions help infants develop emotional strength and the ability to cope with challenges.</a:t>
            </a:r>
          </a:p>
          <a:p>
            <a:pPr marL="0" indent="0">
              <a:spcBef>
                <a:spcPts val="2500"/>
              </a:spcBef>
              <a:buFont typeface="Arial" panose="020B0604020202020204" pitchFamily="34" charset="0"/>
              <a:buNone/>
            </a:pPr>
            <a:r>
              <a:rPr lang="en-US" sz="1400" b="1"/>
              <a:t>Foundation for Learning</a:t>
            </a:r>
          </a:p>
          <a:p>
            <a:pPr marL="0" lvl="1" indent="0">
              <a:buFont typeface="Arial" panose="020B0604020202020204" pitchFamily="34" charset="0"/>
              <a:buNone/>
            </a:pPr>
            <a:r>
              <a:rPr lang="en-US" sz="1400"/>
              <a:t>Secure relationships provide a base for infants to explore and learn about social norms and the world.</a:t>
            </a:r>
          </a:p>
        </p:txBody>
      </p:sp>
      <p:sp>
        <p:nvSpPr>
          <p:cNvPr id="5" name="Slide Number Placeholder 4">
            <a:extLst>
              <a:ext uri="{FF2B5EF4-FFF2-40B4-BE49-F238E27FC236}">
                <a16:creationId xmlns:a16="http://schemas.microsoft.com/office/drawing/2014/main" id="{DF16C8CE-F630-DAC8-1D14-78AD9D47F64B}"/>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10</a:t>
            </a:fld>
            <a:endParaRPr lang="en-US"/>
          </a:p>
        </p:txBody>
      </p:sp>
    </p:spTree>
    <p:extLst>
      <p:ext uri="{BB962C8B-B14F-4D97-AF65-F5344CB8AC3E}">
        <p14:creationId xmlns:p14="http://schemas.microsoft.com/office/powerpoint/2010/main" val="165768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44EEB-E05C-5FF4-AAD1-81557A4AFD8E}"/>
              </a:ext>
            </a:extLst>
          </p:cNvPr>
          <p:cNvSpPr>
            <a:spLocks noGrp="1"/>
          </p:cNvSpPr>
          <p:nvPr>
            <p:ph type="title"/>
          </p:nvPr>
        </p:nvSpPr>
        <p:spPr>
          <a:xfrm>
            <a:off x="831850" y="4672584"/>
            <a:ext cx="10515600" cy="1299411"/>
          </a:xfrm>
        </p:spPr>
        <p:txBody>
          <a:bodyPr anchor="b">
            <a:normAutofit/>
          </a:bodyPr>
          <a:lstStyle/>
          <a:p>
            <a:r>
              <a:rPr lang="zh-CN" altLang="en-US" sz="3700"/>
              <a:t>Recent Research and Breakthroughs in Infant Brain Development</a:t>
            </a:r>
          </a:p>
        </p:txBody>
      </p:sp>
    </p:spTree>
    <p:extLst>
      <p:ext uri="{BB962C8B-B14F-4D97-AF65-F5344CB8AC3E}">
        <p14:creationId xmlns:p14="http://schemas.microsoft.com/office/powerpoint/2010/main" val="4217793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E4DB-6FDC-443A-789B-F25545C36F09}"/>
              </a:ext>
            </a:extLst>
          </p:cNvPr>
          <p:cNvSpPr>
            <a:spLocks noGrp="1"/>
          </p:cNvSpPr>
          <p:nvPr>
            <p:ph type="title"/>
          </p:nvPr>
        </p:nvSpPr>
        <p:spPr>
          <a:xfrm>
            <a:off x="893064" y="72518"/>
            <a:ext cx="10405174" cy="1326514"/>
          </a:xfrm>
        </p:spPr>
        <p:txBody>
          <a:bodyPr anchor="b">
            <a:normAutofit/>
          </a:bodyPr>
          <a:lstStyle/>
          <a:p>
            <a:r>
              <a:rPr lang="zh-CN" altLang="en-US"/>
              <a:t>Critical Milestones and Sensitive Periods</a:t>
            </a:r>
          </a:p>
        </p:txBody>
      </p:sp>
      <p:pic>
        <p:nvPicPr>
          <p:cNvPr id="6" name="Content Placeholder 5" descr="Newborn baby in incubator">
            <a:extLst>
              <a:ext uri="{FF2B5EF4-FFF2-40B4-BE49-F238E27FC236}">
                <a16:creationId xmlns:a16="http://schemas.microsoft.com/office/drawing/2014/main" id="{B88A6F89-9EB0-4052-BDDE-4AF694D74866}"/>
              </a:ext>
            </a:extLst>
          </p:cNvPr>
          <p:cNvPicPr>
            <a:picLocks noGrp="1" noChangeAspect="1"/>
          </p:cNvPicPr>
          <p:nvPr>
            <p:ph sz="quarter" idx="13"/>
          </p:nvPr>
        </p:nvPicPr>
        <p:blipFill>
          <a:blip r:embed="rId3"/>
          <a:srcRect l="11864" r="2" b="2"/>
          <a:stretch>
            <a:fillRect/>
          </a:stretch>
        </p:blipFill>
        <p:spPr>
          <a:xfrm>
            <a:off x="893763" y="2073275"/>
            <a:ext cx="4887594" cy="3687763"/>
          </a:xfrm>
          <a:prstGeom prst="rect">
            <a:avLst/>
          </a:prstGeom>
          <a:noFill/>
        </p:spPr>
      </p:pic>
      <p:sp>
        <p:nvSpPr>
          <p:cNvPr id="4" name="Content Placeholder 3">
            <a:extLst>
              <a:ext uri="{FF2B5EF4-FFF2-40B4-BE49-F238E27FC236}">
                <a16:creationId xmlns:a16="http://schemas.microsoft.com/office/drawing/2014/main" id="{8C45CF21-638A-F612-FFF1-25753131C43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Heightened Sensitivity Windows</a:t>
            </a:r>
          </a:p>
          <a:p>
            <a:pPr marL="0" lvl="1" indent="0">
              <a:buFont typeface="Arial" panose="020B0604020202020204" pitchFamily="34" charset="0"/>
              <a:buNone/>
            </a:pPr>
            <a:r>
              <a:rPr lang="en-US" sz="1400"/>
              <a:t>Certain periods in infancy show increased sensitivity to environmental stimuli, essential for optimal development.</a:t>
            </a:r>
          </a:p>
          <a:p>
            <a:pPr marL="0" indent="0">
              <a:spcBef>
                <a:spcPts val="2500"/>
              </a:spcBef>
              <a:buFont typeface="Arial" panose="020B0604020202020204" pitchFamily="34" charset="0"/>
              <a:buNone/>
            </a:pPr>
            <a:r>
              <a:rPr lang="en-US" sz="1400" b="1"/>
              <a:t>Importance of Timely Stimulation</a:t>
            </a:r>
          </a:p>
          <a:p>
            <a:pPr marL="0" lvl="1" indent="0">
              <a:buFont typeface="Arial" panose="020B0604020202020204" pitchFamily="34" charset="0"/>
              <a:buNone/>
            </a:pPr>
            <a:r>
              <a:rPr lang="en-US" sz="1400"/>
              <a:t>Providing appropriate stimulation during these windows enhances learning and developmental outcomes for infants.</a:t>
            </a:r>
          </a:p>
          <a:p>
            <a:pPr marL="0" indent="0">
              <a:spcBef>
                <a:spcPts val="2500"/>
              </a:spcBef>
              <a:buFont typeface="Arial" panose="020B0604020202020204" pitchFamily="34" charset="0"/>
              <a:buNone/>
            </a:pPr>
            <a:r>
              <a:rPr lang="en-US" sz="1400" b="1"/>
              <a:t>Optimizing Learning Opportunities</a:t>
            </a:r>
          </a:p>
          <a:p>
            <a:pPr marL="0" lvl="1" indent="0">
              <a:buFont typeface="Arial" panose="020B0604020202020204" pitchFamily="34" charset="0"/>
              <a:buNone/>
            </a:pPr>
            <a:r>
              <a:rPr lang="en-US" sz="1400"/>
              <a:t>Recognizing milestones allows caregivers to maximize learning through timely and targeted experiences.</a:t>
            </a:r>
          </a:p>
        </p:txBody>
      </p:sp>
      <p:sp>
        <p:nvSpPr>
          <p:cNvPr id="5" name="Slide Number Placeholder 4">
            <a:extLst>
              <a:ext uri="{FF2B5EF4-FFF2-40B4-BE49-F238E27FC236}">
                <a16:creationId xmlns:a16="http://schemas.microsoft.com/office/drawing/2014/main" id="{283C7AD0-7BD5-85D5-F14C-08413A644B2D}"/>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12</a:t>
            </a:fld>
            <a:endParaRPr lang="en-US"/>
          </a:p>
        </p:txBody>
      </p:sp>
    </p:spTree>
    <p:extLst>
      <p:ext uri="{BB962C8B-B14F-4D97-AF65-F5344CB8AC3E}">
        <p14:creationId xmlns:p14="http://schemas.microsoft.com/office/powerpoint/2010/main" val="1398816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054D-3525-B8DC-2D82-800278BF637F}"/>
              </a:ext>
            </a:extLst>
          </p:cNvPr>
          <p:cNvSpPr>
            <a:spLocks noGrp="1"/>
          </p:cNvSpPr>
          <p:nvPr>
            <p:ph type="title"/>
          </p:nvPr>
        </p:nvSpPr>
        <p:spPr>
          <a:xfrm>
            <a:off x="893064" y="72518"/>
            <a:ext cx="10405174" cy="1326514"/>
          </a:xfrm>
        </p:spPr>
        <p:txBody>
          <a:bodyPr anchor="b">
            <a:normAutofit/>
          </a:bodyPr>
          <a:lstStyle/>
          <a:p>
            <a:r>
              <a:rPr lang="zh-CN" altLang="en-US"/>
              <a:t>Brain Plasticity and Early Experiences</a:t>
            </a:r>
          </a:p>
        </p:txBody>
      </p:sp>
      <p:pic>
        <p:nvPicPr>
          <p:cNvPr id="6" name="Content Placeholder 5" descr="Digital art of brain">
            <a:extLst>
              <a:ext uri="{FF2B5EF4-FFF2-40B4-BE49-F238E27FC236}">
                <a16:creationId xmlns:a16="http://schemas.microsoft.com/office/drawing/2014/main" id="{D371043E-8785-44D1-99C3-5B86A880E5C1}"/>
              </a:ext>
            </a:extLst>
          </p:cNvPr>
          <p:cNvPicPr>
            <a:picLocks noGrp="1" noChangeAspect="1"/>
          </p:cNvPicPr>
          <p:nvPr>
            <p:ph sz="quarter" idx="13"/>
          </p:nvPr>
        </p:nvPicPr>
        <p:blipFill>
          <a:blip r:embed="rId3"/>
          <a:srcRect l="16723" r="8726"/>
          <a:stretch>
            <a:fillRect/>
          </a:stretch>
        </p:blipFill>
        <p:spPr>
          <a:xfrm>
            <a:off x="893763" y="2073275"/>
            <a:ext cx="4887594" cy="3687763"/>
          </a:xfrm>
          <a:prstGeom prst="rect">
            <a:avLst/>
          </a:prstGeom>
          <a:noFill/>
        </p:spPr>
      </p:pic>
      <p:sp>
        <p:nvSpPr>
          <p:cNvPr id="4" name="Content Placeholder 3">
            <a:extLst>
              <a:ext uri="{FF2B5EF4-FFF2-40B4-BE49-F238E27FC236}">
                <a16:creationId xmlns:a16="http://schemas.microsoft.com/office/drawing/2014/main" id="{70180D66-D9D5-5332-DEF3-6760EA4FBE7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Infant Brain Plasticity</a:t>
            </a:r>
          </a:p>
          <a:p>
            <a:pPr marL="0" lvl="1" indent="0">
              <a:buFont typeface="Arial" panose="020B0604020202020204" pitchFamily="34" charset="0"/>
              <a:buNone/>
            </a:pPr>
            <a:r>
              <a:rPr lang="en-US" sz="1400"/>
              <a:t>The infant brain has high plasticity, enabling it to adapt and grow based on early life experiences.</a:t>
            </a:r>
          </a:p>
          <a:p>
            <a:pPr marL="0" indent="0">
              <a:spcBef>
                <a:spcPts val="2500"/>
              </a:spcBef>
              <a:buFont typeface="Arial" panose="020B0604020202020204" pitchFamily="34" charset="0"/>
              <a:buNone/>
            </a:pPr>
            <a:r>
              <a:rPr lang="en-US" sz="1400" b="1"/>
              <a:t>Supportive Environments</a:t>
            </a:r>
          </a:p>
          <a:p>
            <a:pPr marL="0" lvl="1" indent="0">
              <a:buFont typeface="Arial" panose="020B0604020202020204" pitchFamily="34" charset="0"/>
              <a:buNone/>
            </a:pPr>
            <a:r>
              <a:rPr lang="en-US" sz="1400"/>
              <a:t>Nurturing relationships and supportive surroundings strengthen neural connections during early development.</a:t>
            </a:r>
          </a:p>
        </p:txBody>
      </p:sp>
      <p:sp>
        <p:nvSpPr>
          <p:cNvPr id="5" name="Slide Number Placeholder 4">
            <a:extLst>
              <a:ext uri="{FF2B5EF4-FFF2-40B4-BE49-F238E27FC236}">
                <a16:creationId xmlns:a16="http://schemas.microsoft.com/office/drawing/2014/main" id="{B912CD3D-AC93-4381-81C1-AF028DC9FC25}"/>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13</a:t>
            </a:fld>
            <a:endParaRPr lang="en-US"/>
          </a:p>
        </p:txBody>
      </p:sp>
    </p:spTree>
    <p:extLst>
      <p:ext uri="{BB962C8B-B14F-4D97-AF65-F5344CB8AC3E}">
        <p14:creationId xmlns:p14="http://schemas.microsoft.com/office/powerpoint/2010/main" val="1665592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60C80-F8B0-A024-428A-1CCA16CAA205}"/>
              </a:ext>
            </a:extLst>
          </p:cNvPr>
          <p:cNvSpPr>
            <a:spLocks noGrp="1"/>
          </p:cNvSpPr>
          <p:nvPr>
            <p:ph type="title"/>
          </p:nvPr>
        </p:nvSpPr>
        <p:spPr>
          <a:xfrm>
            <a:off x="893064" y="72518"/>
            <a:ext cx="10405174" cy="1326514"/>
          </a:xfrm>
        </p:spPr>
        <p:txBody>
          <a:bodyPr anchor="b">
            <a:normAutofit/>
          </a:bodyPr>
          <a:lstStyle/>
          <a:p>
            <a:r>
              <a:rPr lang="zh-CN" altLang="en-US"/>
              <a:t>Notable Advancements in Neuroscientific Understanding</a:t>
            </a:r>
          </a:p>
        </p:txBody>
      </p:sp>
      <p:pic>
        <p:nvPicPr>
          <p:cNvPr id="6" name="Content Placeholder 5" descr="CAT scan of human abdomen.">
            <a:extLst>
              <a:ext uri="{FF2B5EF4-FFF2-40B4-BE49-F238E27FC236}">
                <a16:creationId xmlns:a16="http://schemas.microsoft.com/office/drawing/2014/main" id="{F2340E11-5397-45EF-B3A3-66F07A944FDF}"/>
              </a:ext>
            </a:extLst>
          </p:cNvPr>
          <p:cNvPicPr>
            <a:picLocks noGrp="1" noChangeAspect="1"/>
          </p:cNvPicPr>
          <p:nvPr>
            <p:ph sz="quarter" idx="13"/>
          </p:nvPr>
        </p:nvPicPr>
        <p:blipFill>
          <a:blip r:embed="rId3"/>
          <a:srcRect b="7705"/>
          <a:stretch>
            <a:fillRect/>
          </a:stretch>
        </p:blipFill>
        <p:spPr>
          <a:xfrm>
            <a:off x="893763" y="2073275"/>
            <a:ext cx="4887594" cy="3687763"/>
          </a:xfrm>
          <a:prstGeom prst="rect">
            <a:avLst/>
          </a:prstGeom>
          <a:noFill/>
        </p:spPr>
      </p:pic>
      <p:sp>
        <p:nvSpPr>
          <p:cNvPr id="4" name="Content Placeholder 3">
            <a:extLst>
              <a:ext uri="{FF2B5EF4-FFF2-40B4-BE49-F238E27FC236}">
                <a16:creationId xmlns:a16="http://schemas.microsoft.com/office/drawing/2014/main" id="{4DEF6FC8-ED22-5EC1-D5F4-20B4FAD1136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300" b="1"/>
              <a:t>Advanced Brain Imaging</a:t>
            </a:r>
          </a:p>
          <a:p>
            <a:pPr marL="0" lvl="1" indent="0">
              <a:buFont typeface="Arial" panose="020B0604020202020204" pitchFamily="34" charset="0"/>
              <a:buNone/>
            </a:pPr>
            <a:r>
              <a:rPr lang="en-US" sz="1300"/>
              <a:t>Recent imaging techniques have revealed new insights into neural mechanisms of early learning and emotional regulation in infants.</a:t>
            </a:r>
          </a:p>
          <a:p>
            <a:pPr marL="0" indent="0">
              <a:spcBef>
                <a:spcPts val="2500"/>
              </a:spcBef>
              <a:buFont typeface="Arial" panose="020B0604020202020204" pitchFamily="34" charset="0"/>
              <a:buNone/>
            </a:pPr>
            <a:r>
              <a:rPr lang="en-US" sz="1300" b="1"/>
              <a:t>Longitudinal Research Insights</a:t>
            </a:r>
          </a:p>
          <a:p>
            <a:pPr marL="0" lvl="1" indent="0">
              <a:buFont typeface="Arial" panose="020B0604020202020204" pitchFamily="34" charset="0"/>
              <a:buNone/>
            </a:pPr>
            <a:r>
              <a:rPr lang="en-US" sz="1300"/>
              <a:t>Long-term studies track infant development, clarifying how early experiences shape emotional and cognitive growth over time.</a:t>
            </a:r>
          </a:p>
          <a:p>
            <a:pPr marL="0" indent="0">
              <a:spcBef>
                <a:spcPts val="2500"/>
              </a:spcBef>
              <a:buFont typeface="Arial" panose="020B0604020202020204" pitchFamily="34" charset="0"/>
              <a:buNone/>
            </a:pPr>
            <a:r>
              <a:rPr lang="en-US" sz="1300" b="1"/>
              <a:t>Supportive Development Approaches</a:t>
            </a:r>
          </a:p>
          <a:p>
            <a:pPr marL="0" lvl="1" indent="0">
              <a:buFont typeface="Arial" panose="020B0604020202020204" pitchFamily="34" charset="0"/>
              <a:buNone/>
            </a:pPr>
            <a:r>
              <a:rPr lang="en-US" sz="1300"/>
              <a:t>Evidence-based methods informed by neuroscientific findings promote healthy emotional regulation and learning in infancy.</a:t>
            </a:r>
          </a:p>
        </p:txBody>
      </p:sp>
      <p:sp>
        <p:nvSpPr>
          <p:cNvPr id="5" name="Slide Number Placeholder 4">
            <a:extLst>
              <a:ext uri="{FF2B5EF4-FFF2-40B4-BE49-F238E27FC236}">
                <a16:creationId xmlns:a16="http://schemas.microsoft.com/office/drawing/2014/main" id="{1FDFA0A4-47CD-FE98-D220-FBB162EEFA2B}"/>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14</a:t>
            </a:fld>
            <a:endParaRPr lang="en-US"/>
          </a:p>
        </p:txBody>
      </p:sp>
    </p:spTree>
    <p:extLst>
      <p:ext uri="{BB962C8B-B14F-4D97-AF65-F5344CB8AC3E}">
        <p14:creationId xmlns:p14="http://schemas.microsoft.com/office/powerpoint/2010/main" val="4150660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9683-FD25-D676-C3EF-9D2029EC2B63}"/>
              </a:ext>
            </a:extLst>
          </p:cNvPr>
          <p:cNvSpPr>
            <a:spLocks noGrp="1"/>
          </p:cNvSpPr>
          <p:nvPr>
            <p:ph type="title"/>
          </p:nvPr>
        </p:nvSpPr>
        <p:spPr>
          <a:xfrm>
            <a:off x="831850" y="4672584"/>
            <a:ext cx="10515600" cy="1299411"/>
          </a:xfrm>
        </p:spPr>
        <p:txBody>
          <a:bodyPr anchor="b">
            <a:normAutofit/>
          </a:bodyPr>
          <a:lstStyle/>
          <a:p>
            <a:r>
              <a:rPr lang="zh-CN" altLang="en-US"/>
              <a:t>Parent-Centered Approaches and Interactive Effects</a:t>
            </a:r>
          </a:p>
        </p:txBody>
      </p:sp>
    </p:spTree>
    <p:extLst>
      <p:ext uri="{BB962C8B-B14F-4D97-AF65-F5344CB8AC3E}">
        <p14:creationId xmlns:p14="http://schemas.microsoft.com/office/powerpoint/2010/main" val="153799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B5A61-A88B-CD15-140E-D213C6D400B8}"/>
              </a:ext>
            </a:extLst>
          </p:cNvPr>
          <p:cNvSpPr>
            <a:spLocks noGrp="1"/>
          </p:cNvSpPr>
          <p:nvPr>
            <p:ph type="title"/>
          </p:nvPr>
        </p:nvSpPr>
        <p:spPr>
          <a:xfrm>
            <a:off x="893064" y="72518"/>
            <a:ext cx="10405174" cy="1326514"/>
          </a:xfrm>
        </p:spPr>
        <p:txBody>
          <a:bodyPr anchor="b">
            <a:normAutofit/>
          </a:bodyPr>
          <a:lstStyle/>
          <a:p>
            <a:r>
              <a:rPr lang="zh-CN" altLang="en-US"/>
              <a:t>Importance of Responsive Parenting</a:t>
            </a:r>
          </a:p>
        </p:txBody>
      </p:sp>
      <p:pic>
        <p:nvPicPr>
          <p:cNvPr id="6" name="Content Placeholder 5" descr="A dad kisses his newborn baby.">
            <a:extLst>
              <a:ext uri="{FF2B5EF4-FFF2-40B4-BE49-F238E27FC236}">
                <a16:creationId xmlns:a16="http://schemas.microsoft.com/office/drawing/2014/main" id="{89320994-5C76-4D55-B248-79A19D1C9534}"/>
              </a:ext>
            </a:extLst>
          </p:cNvPr>
          <p:cNvPicPr>
            <a:picLocks noGrp="1" noChangeAspect="1"/>
          </p:cNvPicPr>
          <p:nvPr>
            <p:ph sz="quarter" idx="13"/>
          </p:nvPr>
        </p:nvPicPr>
        <p:blipFill>
          <a:blip r:embed="rId3"/>
          <a:srcRect t="36438" r="2" b="13199"/>
          <a:stretch>
            <a:fillRect/>
          </a:stretch>
        </p:blipFill>
        <p:spPr>
          <a:xfrm>
            <a:off x="893763" y="2073275"/>
            <a:ext cx="4887594" cy="3687763"/>
          </a:xfrm>
          <a:prstGeom prst="rect">
            <a:avLst/>
          </a:prstGeom>
          <a:noFill/>
        </p:spPr>
      </p:pic>
      <p:sp>
        <p:nvSpPr>
          <p:cNvPr id="4" name="Content Placeholder 3">
            <a:extLst>
              <a:ext uri="{FF2B5EF4-FFF2-40B4-BE49-F238E27FC236}">
                <a16:creationId xmlns:a16="http://schemas.microsoft.com/office/drawing/2014/main" id="{7839F039-2A20-C8A8-ACA8-11DB1EECC74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Recognizing Infant Cues</a:t>
            </a:r>
          </a:p>
          <a:p>
            <a:pPr marL="0" lvl="1" indent="0">
              <a:buFont typeface="Arial" panose="020B0604020202020204" pitchFamily="34" charset="0"/>
              <a:buNone/>
            </a:pPr>
            <a:r>
              <a:rPr lang="en-US" sz="1400"/>
              <a:t>Responsive parenting starts with observing and accurately interpreting infants’ signals and needs.</a:t>
            </a:r>
          </a:p>
          <a:p>
            <a:pPr marL="0" indent="0">
              <a:spcBef>
                <a:spcPts val="2500"/>
              </a:spcBef>
              <a:buFont typeface="Arial" panose="020B0604020202020204" pitchFamily="34" charset="0"/>
              <a:buNone/>
            </a:pPr>
            <a:r>
              <a:rPr lang="en-US" sz="1400" b="1"/>
              <a:t>Building Secure Attachments</a:t>
            </a:r>
          </a:p>
          <a:p>
            <a:pPr marL="0" lvl="1" indent="0">
              <a:buFont typeface="Arial" panose="020B0604020202020204" pitchFamily="34" charset="0"/>
              <a:buNone/>
            </a:pPr>
            <a:r>
              <a:rPr lang="en-US" sz="1400"/>
              <a:t>Timely and sensitive responses help form secure emotional bonds between parent and child.</a:t>
            </a:r>
          </a:p>
          <a:p>
            <a:pPr marL="0" indent="0">
              <a:spcBef>
                <a:spcPts val="2500"/>
              </a:spcBef>
              <a:buFont typeface="Arial" panose="020B0604020202020204" pitchFamily="34" charset="0"/>
              <a:buNone/>
            </a:pPr>
            <a:r>
              <a:rPr lang="en-US" sz="1400" b="1"/>
              <a:t>Supporting Development</a:t>
            </a:r>
          </a:p>
          <a:p>
            <a:pPr marL="0" lvl="1" indent="0">
              <a:buFont typeface="Arial" panose="020B0604020202020204" pitchFamily="34" charset="0"/>
              <a:buNone/>
            </a:pPr>
            <a:r>
              <a:rPr lang="en-US" sz="1400"/>
              <a:t>Responsive parenting fosters optimal cognitive and emotional growth in infants.</a:t>
            </a:r>
          </a:p>
        </p:txBody>
      </p:sp>
      <p:sp>
        <p:nvSpPr>
          <p:cNvPr id="5" name="Slide Number Placeholder 4">
            <a:extLst>
              <a:ext uri="{FF2B5EF4-FFF2-40B4-BE49-F238E27FC236}">
                <a16:creationId xmlns:a16="http://schemas.microsoft.com/office/drawing/2014/main" id="{B97F7009-646C-1974-3D83-580FCAF1D722}"/>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16</a:t>
            </a:fld>
            <a:endParaRPr lang="en-US"/>
          </a:p>
        </p:txBody>
      </p:sp>
    </p:spTree>
    <p:extLst>
      <p:ext uri="{BB962C8B-B14F-4D97-AF65-F5344CB8AC3E}">
        <p14:creationId xmlns:p14="http://schemas.microsoft.com/office/powerpoint/2010/main" val="3663438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1662A-9094-AC87-4875-6D44AA3F7399}"/>
              </a:ext>
            </a:extLst>
          </p:cNvPr>
          <p:cNvSpPr>
            <a:spLocks noGrp="1"/>
          </p:cNvSpPr>
          <p:nvPr>
            <p:ph type="title"/>
          </p:nvPr>
        </p:nvSpPr>
        <p:spPr>
          <a:xfrm>
            <a:off x="893064" y="72518"/>
            <a:ext cx="10405174" cy="1326514"/>
          </a:xfrm>
        </p:spPr>
        <p:txBody>
          <a:bodyPr anchor="b">
            <a:normAutofit/>
          </a:bodyPr>
          <a:lstStyle/>
          <a:p>
            <a:r>
              <a:rPr lang="zh-CN" altLang="en-US"/>
              <a:t>Strategies for Supporting Development Through Interaction</a:t>
            </a:r>
          </a:p>
        </p:txBody>
      </p:sp>
      <p:pic>
        <p:nvPicPr>
          <p:cNvPr id="6" name="Content Placeholder 5" descr="Shot of a young man bonding with his baby boy at home">
            <a:extLst>
              <a:ext uri="{FF2B5EF4-FFF2-40B4-BE49-F238E27FC236}">
                <a16:creationId xmlns:a16="http://schemas.microsoft.com/office/drawing/2014/main" id="{2C2B41A9-9AAE-4F09-B129-3190D128CB0F}"/>
              </a:ext>
            </a:extLst>
          </p:cNvPr>
          <p:cNvPicPr>
            <a:picLocks noGrp="1" noChangeAspect="1"/>
          </p:cNvPicPr>
          <p:nvPr>
            <p:ph sz="quarter" idx="13"/>
          </p:nvPr>
        </p:nvPicPr>
        <p:blipFill>
          <a:blip r:embed="rId3"/>
          <a:srcRect l="11532" r="1" b="1"/>
          <a:stretch>
            <a:fillRect/>
          </a:stretch>
        </p:blipFill>
        <p:spPr>
          <a:xfrm>
            <a:off x="893763" y="2073275"/>
            <a:ext cx="4887594" cy="3687763"/>
          </a:xfrm>
          <a:prstGeom prst="rect">
            <a:avLst/>
          </a:prstGeom>
          <a:noFill/>
        </p:spPr>
      </p:pic>
      <p:sp>
        <p:nvSpPr>
          <p:cNvPr id="4" name="Content Placeholder 3">
            <a:extLst>
              <a:ext uri="{FF2B5EF4-FFF2-40B4-BE49-F238E27FC236}">
                <a16:creationId xmlns:a16="http://schemas.microsoft.com/office/drawing/2014/main" id="{E13B1EFE-8B1E-BBC6-F937-D2F9E62A07F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Language Acquisition Support</a:t>
            </a:r>
          </a:p>
          <a:p>
            <a:pPr marL="0" lvl="1" indent="0">
              <a:buFont typeface="Arial" panose="020B0604020202020204" pitchFamily="34" charset="0"/>
              <a:buNone/>
            </a:pPr>
            <a:r>
              <a:rPr lang="en-US" sz="1400"/>
              <a:t>Talking and singing to infants enhances their early language development and vocabulary growth.</a:t>
            </a:r>
          </a:p>
          <a:p>
            <a:pPr marL="0" indent="0">
              <a:spcBef>
                <a:spcPts val="2500"/>
              </a:spcBef>
              <a:buFont typeface="Arial" panose="020B0604020202020204" pitchFamily="34" charset="0"/>
              <a:buNone/>
            </a:pPr>
            <a:r>
              <a:rPr lang="en-US" sz="1400" b="1"/>
              <a:t>Social Skills Development</a:t>
            </a:r>
          </a:p>
          <a:p>
            <a:pPr marL="0" lvl="1" indent="0">
              <a:buFont typeface="Arial" panose="020B0604020202020204" pitchFamily="34" charset="0"/>
              <a:buNone/>
            </a:pPr>
            <a:r>
              <a:rPr lang="en-US" sz="1400"/>
              <a:t>Interactive play helps infants learn social cues and develop essential social skills for later life.</a:t>
            </a:r>
          </a:p>
          <a:p>
            <a:pPr marL="0" indent="0">
              <a:spcBef>
                <a:spcPts val="2500"/>
              </a:spcBef>
              <a:buFont typeface="Arial" panose="020B0604020202020204" pitchFamily="34" charset="0"/>
              <a:buNone/>
            </a:pPr>
            <a:r>
              <a:rPr lang="en-US" sz="1400" b="1"/>
              <a:t>Emotional Bonding</a:t>
            </a:r>
          </a:p>
          <a:p>
            <a:pPr marL="0" lvl="1" indent="0">
              <a:buFont typeface="Arial" panose="020B0604020202020204" pitchFamily="34" charset="0"/>
              <a:buNone/>
            </a:pPr>
            <a:r>
              <a:rPr lang="en-US" sz="1400"/>
              <a:t>Meaningful interactions strengthen the emotional connection between parent and infant, promoting secure attachment.</a:t>
            </a:r>
          </a:p>
        </p:txBody>
      </p:sp>
      <p:sp>
        <p:nvSpPr>
          <p:cNvPr id="5" name="Slide Number Placeholder 4">
            <a:extLst>
              <a:ext uri="{FF2B5EF4-FFF2-40B4-BE49-F238E27FC236}">
                <a16:creationId xmlns:a16="http://schemas.microsoft.com/office/drawing/2014/main" id="{EAE0E06C-237D-BBE4-1582-C8E5E14F7F1E}"/>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17</a:t>
            </a:fld>
            <a:endParaRPr lang="en-US"/>
          </a:p>
        </p:txBody>
      </p:sp>
    </p:spTree>
    <p:extLst>
      <p:ext uri="{BB962C8B-B14F-4D97-AF65-F5344CB8AC3E}">
        <p14:creationId xmlns:p14="http://schemas.microsoft.com/office/powerpoint/2010/main" val="1737701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BE40-2894-FF7E-22C5-413890F27D8F}"/>
              </a:ext>
            </a:extLst>
          </p:cNvPr>
          <p:cNvSpPr>
            <a:spLocks noGrp="1"/>
          </p:cNvSpPr>
          <p:nvPr>
            <p:ph type="title"/>
          </p:nvPr>
        </p:nvSpPr>
        <p:spPr>
          <a:xfrm>
            <a:off x="893064" y="72518"/>
            <a:ext cx="10405174" cy="1326514"/>
          </a:xfrm>
        </p:spPr>
        <p:txBody>
          <a:bodyPr anchor="b">
            <a:normAutofit/>
          </a:bodyPr>
          <a:lstStyle/>
          <a:p>
            <a:r>
              <a:rPr lang="zh-CN" altLang="en-US"/>
              <a:t>Collaborative Learning Between Parents and Infants</a:t>
            </a:r>
          </a:p>
        </p:txBody>
      </p:sp>
      <p:pic>
        <p:nvPicPr>
          <p:cNvPr id="6" name="Content Placeholder 5" descr="Grandma and granddaughter use a smartphone">
            <a:extLst>
              <a:ext uri="{FF2B5EF4-FFF2-40B4-BE49-F238E27FC236}">
                <a16:creationId xmlns:a16="http://schemas.microsoft.com/office/drawing/2014/main" id="{866EA12E-ECEF-4188-B3A0-7421CB0FA161}"/>
              </a:ext>
            </a:extLst>
          </p:cNvPr>
          <p:cNvPicPr>
            <a:picLocks noGrp="1" noChangeAspect="1"/>
          </p:cNvPicPr>
          <p:nvPr>
            <p:ph sz="quarter" idx="13"/>
          </p:nvPr>
        </p:nvPicPr>
        <p:blipFill>
          <a:blip r:embed="rId3"/>
          <a:srcRect l="7776" r="3757" b="1"/>
          <a:stretch>
            <a:fillRect/>
          </a:stretch>
        </p:blipFill>
        <p:spPr>
          <a:xfrm>
            <a:off x="893763" y="2073275"/>
            <a:ext cx="4887594" cy="3687763"/>
          </a:xfrm>
          <a:prstGeom prst="rect">
            <a:avLst/>
          </a:prstGeom>
          <a:noFill/>
        </p:spPr>
      </p:pic>
      <p:sp>
        <p:nvSpPr>
          <p:cNvPr id="4" name="Content Placeholder 3">
            <a:extLst>
              <a:ext uri="{FF2B5EF4-FFF2-40B4-BE49-F238E27FC236}">
                <a16:creationId xmlns:a16="http://schemas.microsoft.com/office/drawing/2014/main" id="{8FD05618-346C-AEBE-DD5B-D1453DE9FD6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Parental Scaffolding</a:t>
            </a:r>
          </a:p>
          <a:p>
            <a:pPr marL="0" lvl="1" indent="0">
              <a:buFont typeface="Arial" panose="020B0604020202020204" pitchFamily="34" charset="0"/>
              <a:buNone/>
            </a:pPr>
            <a:r>
              <a:rPr lang="en-US" sz="1400"/>
              <a:t>Parents support infants by structuring learning experiences to guide and enhance understanding.</a:t>
            </a:r>
          </a:p>
          <a:p>
            <a:pPr marL="0" indent="0">
              <a:spcBef>
                <a:spcPts val="2500"/>
              </a:spcBef>
              <a:buFont typeface="Arial" panose="020B0604020202020204" pitchFamily="34" charset="0"/>
              <a:buNone/>
            </a:pPr>
            <a:r>
              <a:rPr lang="en-US" sz="1400" b="1"/>
              <a:t>Active Infant Participation</a:t>
            </a:r>
          </a:p>
          <a:p>
            <a:pPr marL="0" lvl="1" indent="0">
              <a:buFont typeface="Arial" panose="020B0604020202020204" pitchFamily="34" charset="0"/>
              <a:buNone/>
            </a:pPr>
            <a:r>
              <a:rPr lang="en-US" sz="1400"/>
              <a:t>Infants actively engage in learning by exploring their environment and communicating with parents.</a:t>
            </a:r>
          </a:p>
          <a:p>
            <a:pPr marL="0" indent="0">
              <a:spcBef>
                <a:spcPts val="2500"/>
              </a:spcBef>
              <a:buFont typeface="Arial" panose="020B0604020202020204" pitchFamily="34" charset="0"/>
              <a:buNone/>
            </a:pPr>
            <a:r>
              <a:rPr lang="en-US" sz="1400" b="1"/>
              <a:t>Development of Skills</a:t>
            </a:r>
          </a:p>
          <a:p>
            <a:pPr marL="0" lvl="1" indent="0">
              <a:buFont typeface="Arial" panose="020B0604020202020204" pitchFamily="34" charset="0"/>
              <a:buNone/>
            </a:pPr>
            <a:r>
              <a:rPr lang="en-US" sz="1400"/>
              <a:t>Collaborative learning fosters infants’ communication, exploration, and problem-solving abilities.</a:t>
            </a:r>
          </a:p>
        </p:txBody>
      </p:sp>
      <p:sp>
        <p:nvSpPr>
          <p:cNvPr id="5" name="Slide Number Placeholder 4">
            <a:extLst>
              <a:ext uri="{FF2B5EF4-FFF2-40B4-BE49-F238E27FC236}">
                <a16:creationId xmlns:a16="http://schemas.microsoft.com/office/drawing/2014/main" id="{5FA2739F-A03F-2900-E321-1E441330CE2C}"/>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18</a:t>
            </a:fld>
            <a:endParaRPr lang="en-US"/>
          </a:p>
        </p:txBody>
      </p:sp>
    </p:spTree>
    <p:extLst>
      <p:ext uri="{BB962C8B-B14F-4D97-AF65-F5344CB8AC3E}">
        <p14:creationId xmlns:p14="http://schemas.microsoft.com/office/powerpoint/2010/main" val="23936999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9C0D3-421B-4074-D9C0-3EB85360E072}"/>
              </a:ext>
            </a:extLst>
          </p:cNvPr>
          <p:cNvSpPr>
            <a:spLocks noGrp="1"/>
          </p:cNvSpPr>
          <p:nvPr>
            <p:ph type="title"/>
          </p:nvPr>
        </p:nvSpPr>
        <p:spPr>
          <a:xfrm>
            <a:off x="893064" y="72518"/>
            <a:ext cx="10405174" cy="1326514"/>
          </a:xfrm>
        </p:spPr>
        <p:txBody>
          <a:bodyPr anchor="b">
            <a:normAutofit/>
          </a:bodyPr>
          <a:lstStyle/>
          <a:p>
            <a:r>
              <a:rPr lang="zh-CN" altLang="en-US"/>
              <a:t>Conclusion</a:t>
            </a:r>
          </a:p>
        </p:txBody>
      </p:sp>
      <p:graphicFrame>
        <p:nvGraphicFramePr>
          <p:cNvPr id="11" name="Content Placeholder 2">
            <a:extLst>
              <a:ext uri="{FF2B5EF4-FFF2-40B4-BE49-F238E27FC236}">
                <a16:creationId xmlns:a16="http://schemas.microsoft.com/office/drawing/2014/main" id="{2BD7944C-2FF9-6CDB-3D2F-2DE2188AB2EC}"/>
              </a:ext>
            </a:extLst>
          </p:cNvPr>
          <p:cNvGraphicFramePr>
            <a:graphicFrameLocks noGrp="1"/>
          </p:cNvGraphicFrame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911352" y="2058669"/>
          <a:ext cx="6192838" cy="368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3">
            <a:extLst>
              <a:ext uri="{FF2B5EF4-FFF2-40B4-BE49-F238E27FC236}">
                <a16:creationId xmlns:a16="http://schemas.microsoft.com/office/drawing/2014/main" id="{F9633C45-F39E-CCF5-8EB2-174C431D7463}"/>
              </a:ext>
            </a:extLst>
          </p:cNvPr>
          <p:cNvSpPr>
            <a:spLocks noGrp="1"/>
          </p:cNvSpPr>
          <p:nvPr>
            <p:ph sz="quarter" idx="13"/>
          </p:nvPr>
        </p:nvSpPr>
        <p:spPr>
          <a:xfrm>
            <a:off x="8295483" y="2058670"/>
            <a:ext cx="3002755" cy="3687763"/>
          </a:xfrm>
        </p:spPr>
        <p:txBody>
          <a:bodyPr/>
          <a:lstStyle/>
          <a:p>
            <a:endParaRPr lang="en-US"/>
          </a:p>
        </p:txBody>
      </p:sp>
      <p:sp>
        <p:nvSpPr>
          <p:cNvPr id="5" name="Slide Number Placeholder 4">
            <a:extLst>
              <a:ext uri="{FF2B5EF4-FFF2-40B4-BE49-F238E27FC236}">
                <a16:creationId xmlns:a16="http://schemas.microsoft.com/office/drawing/2014/main" id="{B31D09C4-7696-56DF-447D-5BBF75D2CFC4}"/>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19</a:t>
            </a:fld>
            <a:endParaRPr lang="en-US"/>
          </a:p>
        </p:txBody>
      </p:sp>
    </p:spTree>
    <p:extLst>
      <p:ext uri="{BB962C8B-B14F-4D97-AF65-F5344CB8AC3E}">
        <p14:creationId xmlns:p14="http://schemas.microsoft.com/office/powerpoint/2010/main" val="78789313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CCEB-EF8D-99D9-C7B3-33F34099914E}"/>
              </a:ext>
            </a:extLst>
          </p:cNvPr>
          <p:cNvSpPr>
            <a:spLocks noGrp="1"/>
          </p:cNvSpPr>
          <p:nvPr>
            <p:ph type="title"/>
          </p:nvPr>
        </p:nvSpPr>
        <p:spPr>
          <a:xfrm>
            <a:off x="893064" y="72518"/>
            <a:ext cx="10405174" cy="1326514"/>
          </a:xfrm>
        </p:spPr>
        <p:txBody>
          <a:bodyPr anchor="b">
            <a:normAutofit/>
          </a:bodyPr>
          <a:lstStyle/>
          <a:p>
            <a:r>
              <a:rPr lang="zh-CN" altLang="en-US"/>
              <a:t>Agenda Overview</a:t>
            </a:r>
          </a:p>
        </p:txBody>
      </p:sp>
      <p:sp>
        <p:nvSpPr>
          <p:cNvPr id="3" name="Content Placeholder 2">
            <a:extLst>
              <a:ext uri="{FF2B5EF4-FFF2-40B4-BE49-F238E27FC236}">
                <a16:creationId xmlns:a16="http://schemas.microsoft.com/office/drawing/2014/main" id="{1E86C654-D92C-A0D0-197E-14A844BED086}"/>
              </a:ext>
            </a:extLst>
          </p:cNvPr>
          <p:cNvSpPr>
            <a:spLocks noGrp="1"/>
          </p:cNvSpPr>
          <p:nvPr>
            <p:ph sz="quarter" idx="14"/>
            <p:extLst>
              <p:ext uri="{E7BDC344-281C-4309-B0C6-D0EE65EED2A8}">
                <p202:designPr xmlns:p202="http://schemas.microsoft.com/office/powerpoint/2020/02/main">
                  <p202:designTagLst>
                    <p202:designTag name="ARCH:1:CLS" val="BulletedText"/>
                  </p202:designTagLst>
                </p202:designPr>
              </p:ext>
            </p:extLst>
          </p:nvPr>
        </p:nvSpPr>
        <p:spPr>
          <a:xfrm>
            <a:off x="911352" y="2043429"/>
            <a:ext cx="10405174" cy="3925467"/>
          </a:xfrm>
        </p:spPr>
        <p:txBody>
          <a:bodyPr>
            <a:normAutofit/>
          </a:bodyPr>
          <a:lstStyle/>
          <a:p>
            <a:pPr>
              <a:buFont typeface="Arial" panose="020B0604020202020204" pitchFamily="34" charset="0"/>
              <a:buChar char="•"/>
            </a:pPr>
            <a:r>
              <a:t>Key Principles of Early Learning in Infants Aged 8-12 Months</a:t>
            </a:r>
          </a:p>
          <a:p>
            <a:pPr>
              <a:buFont typeface="Arial" panose="020B0604020202020204" pitchFamily="34" charset="0"/>
              <a:buChar char="•"/>
            </a:pPr>
            <a:r>
              <a:t>Social-Emotional Growth and Attachment Formation</a:t>
            </a:r>
          </a:p>
          <a:p>
            <a:pPr>
              <a:buFont typeface="Arial" panose="020B0604020202020204" pitchFamily="34" charset="0"/>
              <a:buChar char="•"/>
            </a:pPr>
            <a:r>
              <a:t>Recent Research and Breakthroughs in Infant Brain Development</a:t>
            </a:r>
          </a:p>
          <a:p>
            <a:pPr>
              <a:buFont typeface="Arial" panose="020B0604020202020204" pitchFamily="34" charset="0"/>
              <a:buChar char="•"/>
            </a:pPr>
            <a:r>
              <a:t>Parent-Centered Approaches and Interactive Effects</a:t>
            </a:r>
            <a:endParaRPr lang="zh-CN" altLang="en-US"/>
          </a:p>
        </p:txBody>
      </p:sp>
      <p:sp>
        <p:nvSpPr>
          <p:cNvPr id="5" name="Slide Number Placeholder 4">
            <a:extLst>
              <a:ext uri="{FF2B5EF4-FFF2-40B4-BE49-F238E27FC236}">
                <a16:creationId xmlns:a16="http://schemas.microsoft.com/office/drawing/2014/main" id="{E8218578-F787-C1B7-FD97-DAC737E58971}"/>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2</a:t>
            </a:fld>
            <a:endParaRPr lang="en-US"/>
          </a:p>
        </p:txBody>
      </p:sp>
    </p:spTree>
    <p:extLst>
      <p:ext uri="{BB962C8B-B14F-4D97-AF65-F5344CB8AC3E}">
        <p14:creationId xmlns:p14="http://schemas.microsoft.com/office/powerpoint/2010/main" val="2741763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A595-63B1-B7F1-0D66-FA2C1B1824A2}"/>
              </a:ext>
            </a:extLst>
          </p:cNvPr>
          <p:cNvSpPr>
            <a:spLocks noGrp="1"/>
          </p:cNvSpPr>
          <p:nvPr>
            <p:ph type="title"/>
          </p:nvPr>
        </p:nvSpPr>
        <p:spPr>
          <a:xfrm>
            <a:off x="831850" y="4672584"/>
            <a:ext cx="10515600" cy="1299411"/>
          </a:xfrm>
        </p:spPr>
        <p:txBody>
          <a:bodyPr anchor="b">
            <a:normAutofit/>
          </a:bodyPr>
          <a:lstStyle/>
          <a:p>
            <a:r>
              <a:rPr lang="zh-CN" altLang="en-US"/>
              <a:t>Key Principles of Early Learning in Infants Aged 8-12 Months</a:t>
            </a:r>
          </a:p>
        </p:txBody>
      </p:sp>
    </p:spTree>
    <p:extLst>
      <p:ext uri="{BB962C8B-B14F-4D97-AF65-F5344CB8AC3E}">
        <p14:creationId xmlns:p14="http://schemas.microsoft.com/office/powerpoint/2010/main" val="2323181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57FE5-0B5D-CFC4-BAD8-52B771041DA0}"/>
              </a:ext>
            </a:extLst>
          </p:cNvPr>
          <p:cNvSpPr>
            <a:spLocks noGrp="1"/>
          </p:cNvSpPr>
          <p:nvPr>
            <p:ph type="title"/>
          </p:nvPr>
        </p:nvSpPr>
        <p:spPr>
          <a:xfrm>
            <a:off x="893064" y="72518"/>
            <a:ext cx="10405174" cy="1326514"/>
          </a:xfrm>
        </p:spPr>
        <p:txBody>
          <a:bodyPr anchor="b">
            <a:normAutofit/>
          </a:bodyPr>
          <a:lstStyle/>
          <a:p>
            <a:r>
              <a:rPr lang="zh-CN" altLang="en-US"/>
              <a:t>Understanding Developmental Needs at 8-12 Months</a:t>
            </a:r>
          </a:p>
        </p:txBody>
      </p:sp>
      <p:pic>
        <p:nvPicPr>
          <p:cNvPr id="6" name="Content Placeholder 5" descr="Little daughter plays with toys in the room">
            <a:extLst>
              <a:ext uri="{FF2B5EF4-FFF2-40B4-BE49-F238E27FC236}">
                <a16:creationId xmlns:a16="http://schemas.microsoft.com/office/drawing/2014/main" id="{4B56BC8B-863B-4CD6-A5B7-CEB9097F467D}"/>
              </a:ext>
            </a:extLst>
          </p:cNvPr>
          <p:cNvPicPr>
            <a:picLocks noGrp="1" noChangeAspect="1"/>
          </p:cNvPicPr>
          <p:nvPr>
            <p:ph sz="quarter" idx="13"/>
          </p:nvPr>
        </p:nvPicPr>
        <p:blipFill>
          <a:blip r:embed="rId3"/>
          <a:srcRect l="11516" r="17" b="1"/>
          <a:stretch>
            <a:fillRect/>
          </a:stretch>
        </p:blipFill>
        <p:spPr>
          <a:xfrm>
            <a:off x="893763" y="2073275"/>
            <a:ext cx="4887594" cy="3687763"/>
          </a:xfrm>
          <a:prstGeom prst="rect">
            <a:avLst/>
          </a:prstGeom>
          <a:noFill/>
        </p:spPr>
      </p:pic>
      <p:sp>
        <p:nvSpPr>
          <p:cNvPr id="4" name="Content Placeholder 3">
            <a:extLst>
              <a:ext uri="{FF2B5EF4-FFF2-40B4-BE49-F238E27FC236}">
                <a16:creationId xmlns:a16="http://schemas.microsoft.com/office/drawing/2014/main" id="{12A84A78-1388-A47D-0B5D-16D13D39A1A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Motor Skill Development</a:t>
            </a:r>
          </a:p>
          <a:p>
            <a:pPr marL="0" lvl="1" indent="0">
              <a:buFont typeface="Arial" panose="020B0604020202020204" pitchFamily="34" charset="0"/>
              <a:buNone/>
            </a:pPr>
            <a:r>
              <a:rPr lang="en-US" sz="1400"/>
              <a:t>Infants rapidly improve motor skills, including crawling, standing, and grasping objects during this age period.</a:t>
            </a:r>
          </a:p>
          <a:p>
            <a:pPr marL="0" indent="0">
              <a:spcBef>
                <a:spcPts val="2500"/>
              </a:spcBef>
              <a:buFont typeface="Arial" panose="020B0604020202020204" pitchFamily="34" charset="0"/>
              <a:buNone/>
            </a:pPr>
            <a:r>
              <a:rPr lang="en-US" sz="1400" b="1"/>
              <a:t>Language Development</a:t>
            </a:r>
          </a:p>
          <a:p>
            <a:pPr marL="0" lvl="1" indent="0">
              <a:buFont typeface="Arial" panose="020B0604020202020204" pitchFamily="34" charset="0"/>
              <a:buNone/>
            </a:pPr>
            <a:r>
              <a:rPr lang="en-US" sz="1400"/>
              <a:t>Babies begin to babble and respond to sounds, laying the foundation for early communication and language skills.</a:t>
            </a:r>
          </a:p>
          <a:p>
            <a:pPr marL="0" indent="0">
              <a:spcBef>
                <a:spcPts val="2500"/>
              </a:spcBef>
              <a:buFont typeface="Arial" panose="020B0604020202020204" pitchFamily="34" charset="0"/>
              <a:buNone/>
            </a:pPr>
            <a:r>
              <a:rPr lang="en-US" sz="1400" b="1"/>
              <a:t>Sensory Processing Growth</a:t>
            </a:r>
          </a:p>
          <a:p>
            <a:pPr marL="0" lvl="1" indent="0">
              <a:buFont typeface="Arial" panose="020B0604020202020204" pitchFamily="34" charset="0"/>
              <a:buNone/>
            </a:pPr>
            <a:r>
              <a:rPr lang="en-US" sz="1400"/>
              <a:t>Sensory processing abilities expand as infants explore their environment through touch, sight, and sound.</a:t>
            </a:r>
          </a:p>
        </p:txBody>
      </p:sp>
      <p:sp>
        <p:nvSpPr>
          <p:cNvPr id="5" name="Slide Number Placeholder 4">
            <a:extLst>
              <a:ext uri="{FF2B5EF4-FFF2-40B4-BE49-F238E27FC236}">
                <a16:creationId xmlns:a16="http://schemas.microsoft.com/office/drawing/2014/main" id="{49A6E84D-E520-763D-965C-B01364629281}"/>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4</a:t>
            </a:fld>
            <a:endParaRPr lang="en-US"/>
          </a:p>
        </p:txBody>
      </p:sp>
    </p:spTree>
    <p:extLst>
      <p:ext uri="{BB962C8B-B14F-4D97-AF65-F5344CB8AC3E}">
        <p14:creationId xmlns:p14="http://schemas.microsoft.com/office/powerpoint/2010/main" val="1151791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9DDDB-24FA-7EEC-E773-38FC16BC0C50}"/>
              </a:ext>
            </a:extLst>
          </p:cNvPr>
          <p:cNvSpPr>
            <a:spLocks noGrp="1"/>
          </p:cNvSpPr>
          <p:nvPr>
            <p:ph type="title"/>
          </p:nvPr>
        </p:nvSpPr>
        <p:spPr>
          <a:xfrm>
            <a:off x="893064" y="72518"/>
            <a:ext cx="10405174" cy="1326514"/>
          </a:xfrm>
        </p:spPr>
        <p:txBody>
          <a:bodyPr anchor="b">
            <a:normAutofit/>
          </a:bodyPr>
          <a:lstStyle/>
          <a:p>
            <a:r>
              <a:rPr lang="zh-CN" altLang="en-US"/>
              <a:t>Responsive Environments for Exploration</a:t>
            </a:r>
          </a:p>
        </p:txBody>
      </p:sp>
      <p:sp>
        <p:nvSpPr>
          <p:cNvPr id="11" name="Content Placeholder 2">
            <a:extLst>
              <a:ext uri="{FF2B5EF4-FFF2-40B4-BE49-F238E27FC236}">
                <a16:creationId xmlns:a16="http://schemas.microsoft.com/office/drawing/2014/main" id="{4BB8A8E3-8CA6-C34E-171C-4F68A2E8C353}"/>
              </a:ext>
            </a:extLst>
          </p:cNvPr>
          <p:cNvSpPr>
            <a:spLocks noGrp="1"/>
          </p:cNvSpPr>
          <p:nvPr>
            <p:ph sz="quarter" idx="13"/>
          </p:nvPr>
        </p:nvSpPr>
        <p:spPr>
          <a:xfrm>
            <a:off x="893763" y="2073275"/>
            <a:ext cx="3144837" cy="3687763"/>
          </a:xfrm>
        </p:spPr>
        <p:txBody>
          <a:bodyPr/>
          <a:lstStyle/>
          <a:p>
            <a:endParaRPr lang="en-US"/>
          </a:p>
        </p:txBody>
      </p:sp>
      <p:sp>
        <p:nvSpPr>
          <p:cNvPr id="5" name="Slide Number Placeholder 4">
            <a:extLst>
              <a:ext uri="{FF2B5EF4-FFF2-40B4-BE49-F238E27FC236}">
                <a16:creationId xmlns:a16="http://schemas.microsoft.com/office/drawing/2014/main" id="{52E2DF95-19B7-97BB-483E-5312423BD019}"/>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5</a:t>
            </a:fld>
            <a:endParaRPr lang="en-US"/>
          </a:p>
        </p:txBody>
      </p:sp>
      <p:graphicFrame>
        <p:nvGraphicFramePr>
          <p:cNvPr id="6" name="Content Placeholder 6">
            <a:extLst>
              <a:ext uri="{FF2B5EF4-FFF2-40B4-BE49-F238E27FC236}">
                <a16:creationId xmlns:a16="http://schemas.microsoft.com/office/drawing/2014/main" id="{92A25A6B-F2EA-4AE2-86EA-D029552E5A78}"/>
              </a:ext>
            </a:extLst>
          </p:cNvPr>
          <p:cNvGraphicFramePr>
            <a:graphicFrameLocks noGrp="1"/>
          </p:cNvGraphicFramePr>
          <p:nvPr>
            <p:ph sz="quarter" idx="14"/>
            <p:extLst>
              <p:ext uri="{D42A27DB-BD31-4B8C-83A1-F6EECF244321}">
                <p14:modId xmlns:p14="http://schemas.microsoft.com/office/powerpoint/2010/main" val="3482988670"/>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556760" y="2073275"/>
          <a:ext cx="6192838" cy="368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652707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23444-152D-4207-29AC-711E904A3641}"/>
              </a:ext>
            </a:extLst>
          </p:cNvPr>
          <p:cNvSpPr>
            <a:spLocks noGrp="1"/>
          </p:cNvSpPr>
          <p:nvPr>
            <p:ph type="title"/>
          </p:nvPr>
        </p:nvSpPr>
        <p:spPr>
          <a:xfrm>
            <a:off x="893064" y="72518"/>
            <a:ext cx="10405174" cy="1326514"/>
          </a:xfrm>
        </p:spPr>
        <p:txBody>
          <a:bodyPr anchor="b">
            <a:normAutofit/>
          </a:bodyPr>
          <a:lstStyle/>
          <a:p>
            <a:r>
              <a:rPr lang="zh-CN" altLang="en-US"/>
              <a:t>Role of Play in Cognitive and Physical Growth</a:t>
            </a:r>
          </a:p>
        </p:txBody>
      </p:sp>
      <p:pic>
        <p:nvPicPr>
          <p:cNvPr id="6" name="Content Placeholder 5" descr="A group of babies are playing with blocks inside of a daycare center. One boy is putting a block in his mouth.">
            <a:extLst>
              <a:ext uri="{FF2B5EF4-FFF2-40B4-BE49-F238E27FC236}">
                <a16:creationId xmlns:a16="http://schemas.microsoft.com/office/drawing/2014/main" id="{BC6E4BCA-3DAE-4D82-9AFB-A2068123979E}"/>
              </a:ext>
            </a:extLst>
          </p:cNvPr>
          <p:cNvPicPr>
            <a:picLocks noGrp="1" noChangeAspect="1"/>
          </p:cNvPicPr>
          <p:nvPr>
            <p:ph sz="quarter" idx="13"/>
          </p:nvPr>
        </p:nvPicPr>
        <p:blipFill>
          <a:blip r:embed="rId3"/>
          <a:srcRect l="4235" r="7299" b="1"/>
          <a:stretch>
            <a:fillRect/>
          </a:stretch>
        </p:blipFill>
        <p:spPr>
          <a:xfrm>
            <a:off x="893763" y="2073275"/>
            <a:ext cx="4887594" cy="3687763"/>
          </a:xfrm>
          <a:prstGeom prst="rect">
            <a:avLst/>
          </a:prstGeom>
          <a:noFill/>
        </p:spPr>
      </p:pic>
      <p:sp>
        <p:nvSpPr>
          <p:cNvPr id="4" name="Content Placeholder 3">
            <a:extLst>
              <a:ext uri="{FF2B5EF4-FFF2-40B4-BE49-F238E27FC236}">
                <a16:creationId xmlns:a16="http://schemas.microsoft.com/office/drawing/2014/main" id="{73473E62-9AA5-825D-BFCA-311290F422A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Cognitive Development</a:t>
            </a:r>
          </a:p>
          <a:p>
            <a:pPr marL="0" lvl="1" indent="0">
              <a:buFont typeface="Arial" panose="020B0604020202020204" pitchFamily="34" charset="0"/>
              <a:buNone/>
            </a:pPr>
            <a:r>
              <a:rPr lang="en-US" sz="1400"/>
              <a:t>Play enables infants to experiment and understand cause-effect relationships enhancing cognitive growth.</a:t>
            </a:r>
          </a:p>
          <a:p>
            <a:pPr marL="0" indent="0">
              <a:spcBef>
                <a:spcPts val="2500"/>
              </a:spcBef>
              <a:buFont typeface="Arial" panose="020B0604020202020204" pitchFamily="34" charset="0"/>
              <a:buNone/>
            </a:pPr>
            <a:r>
              <a:rPr lang="en-US" sz="1400" b="1"/>
              <a:t>Motor Coordination</a:t>
            </a:r>
          </a:p>
          <a:p>
            <a:pPr marL="0" lvl="1" indent="0">
              <a:buFont typeface="Arial" panose="020B0604020202020204" pitchFamily="34" charset="0"/>
              <a:buNone/>
            </a:pPr>
            <a:r>
              <a:rPr lang="en-US" sz="1400"/>
              <a:t>Through play, infants develop motor skills by practicing movement and coordination.</a:t>
            </a:r>
          </a:p>
          <a:p>
            <a:pPr marL="0" indent="0">
              <a:spcBef>
                <a:spcPts val="2500"/>
              </a:spcBef>
              <a:buFont typeface="Arial" panose="020B0604020202020204" pitchFamily="34" charset="0"/>
              <a:buNone/>
            </a:pPr>
            <a:r>
              <a:rPr lang="en-US" sz="1400" b="1"/>
              <a:t>Social Engagement</a:t>
            </a:r>
          </a:p>
          <a:p>
            <a:pPr marL="0" lvl="1" indent="0">
              <a:buFont typeface="Arial" panose="020B0604020202020204" pitchFamily="34" charset="0"/>
              <a:buNone/>
            </a:pPr>
            <a:r>
              <a:rPr lang="en-US" sz="1400"/>
              <a:t>Play encourages infants to engage socially, fostering early interaction and communication skills.</a:t>
            </a:r>
          </a:p>
        </p:txBody>
      </p:sp>
      <p:sp>
        <p:nvSpPr>
          <p:cNvPr id="5" name="Slide Number Placeholder 4">
            <a:extLst>
              <a:ext uri="{FF2B5EF4-FFF2-40B4-BE49-F238E27FC236}">
                <a16:creationId xmlns:a16="http://schemas.microsoft.com/office/drawing/2014/main" id="{F788B52D-6D2C-6A33-DC1E-22F16C1E57DA}"/>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6</a:t>
            </a:fld>
            <a:endParaRPr lang="en-US"/>
          </a:p>
        </p:txBody>
      </p:sp>
    </p:spTree>
    <p:extLst>
      <p:ext uri="{BB962C8B-B14F-4D97-AF65-F5344CB8AC3E}">
        <p14:creationId xmlns:p14="http://schemas.microsoft.com/office/powerpoint/2010/main" val="1608160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7097E-1F40-899C-10FB-845EAE486ABD}"/>
              </a:ext>
            </a:extLst>
          </p:cNvPr>
          <p:cNvSpPr>
            <a:spLocks noGrp="1"/>
          </p:cNvSpPr>
          <p:nvPr>
            <p:ph type="title"/>
          </p:nvPr>
        </p:nvSpPr>
        <p:spPr>
          <a:xfrm>
            <a:off x="831850" y="4672584"/>
            <a:ext cx="10515600" cy="1299411"/>
          </a:xfrm>
        </p:spPr>
        <p:txBody>
          <a:bodyPr anchor="b">
            <a:normAutofit/>
          </a:bodyPr>
          <a:lstStyle/>
          <a:p>
            <a:r>
              <a:rPr lang="zh-CN" altLang="en-US"/>
              <a:t>Social-Emotional Growth and Attachment Formation</a:t>
            </a:r>
          </a:p>
        </p:txBody>
      </p:sp>
    </p:spTree>
    <p:extLst>
      <p:ext uri="{BB962C8B-B14F-4D97-AF65-F5344CB8AC3E}">
        <p14:creationId xmlns:p14="http://schemas.microsoft.com/office/powerpoint/2010/main" val="7772956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566F5-7C43-8795-3DDF-2FC2C67DD52D}"/>
              </a:ext>
            </a:extLst>
          </p:cNvPr>
          <p:cNvSpPr>
            <a:spLocks noGrp="1"/>
          </p:cNvSpPr>
          <p:nvPr>
            <p:ph type="title"/>
          </p:nvPr>
        </p:nvSpPr>
        <p:spPr>
          <a:xfrm>
            <a:off x="893064" y="72518"/>
            <a:ext cx="10405174" cy="1326514"/>
          </a:xfrm>
        </p:spPr>
        <p:txBody>
          <a:bodyPr anchor="b">
            <a:normAutofit/>
          </a:bodyPr>
          <a:lstStyle/>
          <a:p>
            <a:r>
              <a:rPr lang="zh-CN" altLang="en-US"/>
              <a:t>Attachment Theory and Secure Relationships</a:t>
            </a:r>
          </a:p>
        </p:txBody>
      </p:sp>
      <p:pic>
        <p:nvPicPr>
          <p:cNvPr id="6" name="Content Placeholder 5" descr="Young toddler's hand holding on to Dad's finger">
            <a:extLst>
              <a:ext uri="{FF2B5EF4-FFF2-40B4-BE49-F238E27FC236}">
                <a16:creationId xmlns:a16="http://schemas.microsoft.com/office/drawing/2014/main" id="{7EA94B07-F073-4DCE-B6C2-C06A76C0D7EE}"/>
              </a:ext>
            </a:extLst>
          </p:cNvPr>
          <p:cNvPicPr>
            <a:picLocks noGrp="1" noChangeAspect="1"/>
          </p:cNvPicPr>
          <p:nvPr>
            <p:ph sz="quarter" idx="13"/>
          </p:nvPr>
        </p:nvPicPr>
        <p:blipFill>
          <a:blip r:embed="rId3"/>
          <a:srcRect r="2916" b="-2"/>
          <a:stretch>
            <a:fillRect/>
          </a:stretch>
        </p:blipFill>
        <p:spPr>
          <a:xfrm>
            <a:off x="893763" y="2073275"/>
            <a:ext cx="4887594" cy="3687763"/>
          </a:xfrm>
          <a:prstGeom prst="rect">
            <a:avLst/>
          </a:prstGeom>
          <a:noFill/>
        </p:spPr>
      </p:pic>
      <p:sp>
        <p:nvSpPr>
          <p:cNvPr id="4" name="Content Placeholder 3">
            <a:extLst>
              <a:ext uri="{FF2B5EF4-FFF2-40B4-BE49-F238E27FC236}">
                <a16:creationId xmlns:a16="http://schemas.microsoft.com/office/drawing/2014/main" id="{9261F260-1EE5-3B20-42F5-FF5B871CD26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Foundation of Healthy Development</a:t>
            </a:r>
          </a:p>
          <a:p>
            <a:pPr marL="0" lvl="1" indent="0">
              <a:buFont typeface="Arial" panose="020B0604020202020204" pitchFamily="34" charset="0"/>
              <a:buNone/>
            </a:pPr>
            <a:r>
              <a:rPr lang="en-US" sz="1400"/>
              <a:t>Secure attachment is essential for emotional and social growth in early childhood.</a:t>
            </a:r>
          </a:p>
          <a:p>
            <a:pPr marL="0" indent="0">
              <a:spcBef>
                <a:spcPts val="2500"/>
              </a:spcBef>
              <a:buFont typeface="Arial" panose="020B0604020202020204" pitchFamily="34" charset="0"/>
              <a:buNone/>
            </a:pPr>
            <a:r>
              <a:rPr lang="en-US" sz="1400" b="1"/>
              <a:t>Responsive Caregiving</a:t>
            </a:r>
          </a:p>
          <a:p>
            <a:pPr marL="0" lvl="1" indent="0">
              <a:buFont typeface="Arial" panose="020B0604020202020204" pitchFamily="34" charset="0"/>
              <a:buNone/>
            </a:pPr>
            <a:r>
              <a:rPr lang="en-US" sz="1400"/>
              <a:t>Consistent and sensitive care fosters a sense of safety and trust in infants.</a:t>
            </a:r>
          </a:p>
          <a:p>
            <a:pPr marL="0" indent="0">
              <a:spcBef>
                <a:spcPts val="2500"/>
              </a:spcBef>
              <a:buFont typeface="Arial" panose="020B0604020202020204" pitchFamily="34" charset="0"/>
              <a:buNone/>
            </a:pPr>
            <a:r>
              <a:rPr lang="en-US" sz="1400" b="1"/>
              <a:t>Emotional Regulation Support</a:t>
            </a:r>
          </a:p>
          <a:p>
            <a:pPr marL="0" lvl="1" indent="0">
              <a:buFont typeface="Arial" panose="020B0604020202020204" pitchFamily="34" charset="0"/>
              <a:buNone/>
            </a:pPr>
            <a:r>
              <a:rPr lang="en-US" sz="1400"/>
              <a:t>Secure attachment helps infants explore confidently and manage their emotions.</a:t>
            </a:r>
          </a:p>
        </p:txBody>
      </p:sp>
      <p:sp>
        <p:nvSpPr>
          <p:cNvPr id="5" name="Slide Number Placeholder 4">
            <a:extLst>
              <a:ext uri="{FF2B5EF4-FFF2-40B4-BE49-F238E27FC236}">
                <a16:creationId xmlns:a16="http://schemas.microsoft.com/office/drawing/2014/main" id="{CBF9C951-E862-B892-54AD-DA4605132F4D}"/>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8</a:t>
            </a:fld>
            <a:endParaRPr lang="en-US"/>
          </a:p>
        </p:txBody>
      </p:sp>
    </p:spTree>
    <p:extLst>
      <p:ext uri="{BB962C8B-B14F-4D97-AF65-F5344CB8AC3E}">
        <p14:creationId xmlns:p14="http://schemas.microsoft.com/office/powerpoint/2010/main" val="211173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5979A-30A4-1CB0-EE11-98378774D478}"/>
              </a:ext>
            </a:extLst>
          </p:cNvPr>
          <p:cNvSpPr>
            <a:spLocks noGrp="1"/>
          </p:cNvSpPr>
          <p:nvPr>
            <p:ph type="title"/>
          </p:nvPr>
        </p:nvSpPr>
        <p:spPr>
          <a:xfrm>
            <a:off x="893064" y="72518"/>
            <a:ext cx="10405174" cy="1326514"/>
          </a:xfrm>
        </p:spPr>
        <p:txBody>
          <a:bodyPr anchor="b">
            <a:normAutofit/>
          </a:bodyPr>
          <a:lstStyle/>
          <a:p>
            <a:r>
              <a:rPr lang="zh-CN" altLang="en-US"/>
              <a:t>Emotional Expression and Recognition</a:t>
            </a:r>
          </a:p>
        </p:txBody>
      </p:sp>
      <p:pic>
        <p:nvPicPr>
          <p:cNvPr id="6" name="Content Placeholder 5" descr="headshot of a Caucasian Very sad Baby boy pouting looking at the camera">
            <a:extLst>
              <a:ext uri="{FF2B5EF4-FFF2-40B4-BE49-F238E27FC236}">
                <a16:creationId xmlns:a16="http://schemas.microsoft.com/office/drawing/2014/main" id="{A812A1BF-3328-4B1E-B929-E848F4FDE5A1}"/>
              </a:ext>
            </a:extLst>
          </p:cNvPr>
          <p:cNvPicPr>
            <a:picLocks noGrp="1" noChangeAspect="1"/>
          </p:cNvPicPr>
          <p:nvPr>
            <p:ph sz="quarter" idx="13"/>
          </p:nvPr>
        </p:nvPicPr>
        <p:blipFill>
          <a:blip r:embed="rId3"/>
          <a:srcRect l="6891" r="4642" b="1"/>
          <a:stretch>
            <a:fillRect/>
          </a:stretch>
        </p:blipFill>
        <p:spPr>
          <a:xfrm>
            <a:off x="893763" y="2073275"/>
            <a:ext cx="4887594" cy="3687763"/>
          </a:xfrm>
          <a:prstGeom prst="rect">
            <a:avLst/>
          </a:prstGeom>
          <a:noFill/>
        </p:spPr>
      </p:pic>
      <p:sp>
        <p:nvSpPr>
          <p:cNvPr id="4" name="Content Placeholder 3">
            <a:extLst>
              <a:ext uri="{FF2B5EF4-FFF2-40B4-BE49-F238E27FC236}">
                <a16:creationId xmlns:a16="http://schemas.microsoft.com/office/drawing/2014/main" id="{A28CD711-B4D7-E010-C2C0-B680F7AA103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Infants Express Emotions</a:t>
            </a:r>
          </a:p>
          <a:p>
            <a:pPr marL="0" lvl="1" indent="0">
              <a:buFont typeface="Arial" panose="020B0604020202020204" pitchFamily="34" charset="0"/>
              <a:buNone/>
            </a:pPr>
            <a:r>
              <a:rPr lang="en-US" sz="1400"/>
              <a:t>Infants gradually display a variety of emotions, reflecting their growing emotional awareness and development.</a:t>
            </a:r>
          </a:p>
          <a:p>
            <a:pPr marL="0" indent="0">
              <a:spcBef>
                <a:spcPts val="2500"/>
              </a:spcBef>
              <a:buFont typeface="Arial" panose="020B0604020202020204" pitchFamily="34" charset="0"/>
              <a:buNone/>
            </a:pPr>
            <a:r>
              <a:rPr lang="en-US" sz="1400" b="1"/>
              <a:t>Recognition of Emotional Cues</a:t>
            </a:r>
          </a:p>
          <a:p>
            <a:pPr marL="0" lvl="1" indent="0">
              <a:buFont typeface="Arial" panose="020B0604020202020204" pitchFamily="34" charset="0"/>
              <a:buNone/>
            </a:pPr>
            <a:r>
              <a:rPr lang="en-US" sz="1400"/>
              <a:t>Infants start to identify and interpret emotions in others, helping develop social and empathetic skills.</a:t>
            </a:r>
          </a:p>
          <a:p>
            <a:pPr marL="0" indent="0">
              <a:spcBef>
                <a:spcPts val="2500"/>
              </a:spcBef>
              <a:buFont typeface="Arial" panose="020B0604020202020204" pitchFamily="34" charset="0"/>
              <a:buNone/>
            </a:pPr>
            <a:r>
              <a:rPr lang="en-US" sz="1400" b="1"/>
              <a:t>Empathy and Social Engagement</a:t>
            </a:r>
          </a:p>
          <a:p>
            <a:pPr marL="0" lvl="1" indent="0">
              <a:buFont typeface="Arial" panose="020B0604020202020204" pitchFamily="34" charset="0"/>
              <a:buNone/>
            </a:pPr>
            <a:r>
              <a:rPr lang="en-US" sz="1400"/>
              <a:t>Early emotional recognition aids empathy development and fosters meaningful social interactions in infancy.</a:t>
            </a:r>
          </a:p>
        </p:txBody>
      </p:sp>
      <p:sp>
        <p:nvSpPr>
          <p:cNvPr id="5" name="Slide Number Placeholder 4">
            <a:extLst>
              <a:ext uri="{FF2B5EF4-FFF2-40B4-BE49-F238E27FC236}">
                <a16:creationId xmlns:a16="http://schemas.microsoft.com/office/drawing/2014/main" id="{D2469BE5-E4C3-F15C-164A-DDBDD80BFD21}"/>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9</a:t>
            </a:fld>
            <a:endParaRPr lang="en-US"/>
          </a:p>
        </p:txBody>
      </p:sp>
    </p:spTree>
    <p:extLst>
      <p:ext uri="{BB962C8B-B14F-4D97-AF65-F5344CB8AC3E}">
        <p14:creationId xmlns:p14="http://schemas.microsoft.com/office/powerpoint/2010/main" val="3578545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ustom">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8_Win32_SL_V4" id="{806921AB-1FF9-416C-A3A7-D14200787132}" vid="{8436FA26-ADF6-4DA9-8A70-95C197E77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CC02FA78-7B40-45E2-B806-470B0FC280F6}">
  <ds:schemaRefs>
    <ds:schemaRef ds:uri="http://schemas.microsoft.com/sharepoint/v3/contenttype/forms"/>
  </ds:schemaRefs>
</ds:datastoreItem>
</file>

<file path=customXml/itemProps2.xml><?xml version="1.0" encoding="utf-8"?>
<ds:datastoreItem xmlns:ds="http://schemas.openxmlformats.org/officeDocument/2006/customXml" ds:itemID="{BFBA14A9-9290-4E1F-A1C4-0305BFA57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5040CA-20CC-43C6-BC0C-8D8696B6AF8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{58B814C1-95CF-4AE8-BC25-2117A3E3A2CA}TFb05bf529-a1dc-42d5-b9d6-8a1e9569dd9caf6e7d0f_win32-c3c9796a48f5</Template>
  <TotalTime>39</TotalTime>
  <Words>5921</Words>
  <Application>Microsoft Office PowerPoint</Application>
  <PresentationFormat>Widescreen</PresentationFormat>
  <Paragraphs>154</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Avenir Next LT Pro Light</vt:lpstr>
      <vt:lpstr>Calibri</vt:lpstr>
      <vt:lpstr>Posterama</vt:lpstr>
      <vt:lpstr>Custom</vt:lpstr>
      <vt:lpstr>Foundational Principles of Early Learning and Social-Emotional Development in Infants (8-12 Months)</vt:lpstr>
      <vt:lpstr>Agenda Overview</vt:lpstr>
      <vt:lpstr>Key Principles of Early Learning in Infants Aged 8-12 Months</vt:lpstr>
      <vt:lpstr>Understanding Developmental Needs at 8-12 Months</vt:lpstr>
      <vt:lpstr>Responsive Environments for Exploration</vt:lpstr>
      <vt:lpstr>Role of Play in Cognitive and Physical Growth</vt:lpstr>
      <vt:lpstr>Social-Emotional Growth and Attachment Formation</vt:lpstr>
      <vt:lpstr>Attachment Theory and Secure Relationships</vt:lpstr>
      <vt:lpstr>Emotional Expression and Recognition</vt:lpstr>
      <vt:lpstr>Influence of Caregiver-Child Interactions</vt:lpstr>
      <vt:lpstr>Recent Research and Breakthroughs in Infant Brain Development</vt:lpstr>
      <vt:lpstr>Critical Milestones and Sensitive Periods</vt:lpstr>
      <vt:lpstr>Brain Plasticity and Early Experiences</vt:lpstr>
      <vt:lpstr>Notable Advancements in Neuroscientific Understanding</vt:lpstr>
      <vt:lpstr>Parent-Centered Approaches and Interactive Effects</vt:lpstr>
      <vt:lpstr>Importance of Responsive Parenting</vt:lpstr>
      <vt:lpstr>Strategies for Supporting Development Through Interaction</vt:lpstr>
      <vt:lpstr>Collaborative Learning Between Parents and Infants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xiaomin riddle</dc:creator>
  <cp:lastModifiedBy>xiaomin riddle</cp:lastModifiedBy>
  <cp:revision>1</cp:revision>
  <dcterms:created xsi:type="dcterms:W3CDTF">2025-09-22T17:51:54Z</dcterms:created>
  <dcterms:modified xsi:type="dcterms:W3CDTF">2025-09-22T18:30:58Z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