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1" r:id="rId5"/>
    <p:sldId id="2562" r:id="rId6"/>
    <p:sldId id="2563" r:id="rId7"/>
    <p:sldId id="2564" r:id="rId8"/>
    <p:sldId id="2565" r:id="rId9"/>
    <p:sldId id="2566" r:id="rId10"/>
    <p:sldId id="2567" r:id="rId11"/>
    <p:sldId id="2568" r:id="rId12"/>
    <p:sldId id="2569" r:id="rId13"/>
    <p:sldId id="2570" r:id="rId14"/>
    <p:sldId id="2571" r:id="rId15"/>
    <p:sldId id="2572" r:id="rId16"/>
    <p:sldId id="2573" r:id="rId17"/>
    <p:sldId id="2574" r:id="rId18"/>
    <p:sldId id="2575" r:id="rId19"/>
    <p:sldId id="2576" r:id="rId20"/>
    <p:sldId id="2577" r:id="rId21"/>
    <p:sldId id="2578" r:id="rId22"/>
    <p:sldId id="25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inciples of Early Learning for 8-12 Months: Insights on Motor Development, Milestones, and Brain Growth" id="{427C9E10-F0EF-4D0A-A195-34357F8BA86A}">
          <p14:sldIdLst>
            <p14:sldId id="2561"/>
            <p14:sldId id="2562"/>
          </p14:sldIdLst>
        </p14:section>
        <p14:section name="Key Motor Development Milestones in 8-12 Month Olds" id="{4741FF5B-228C-4D36-A565-34F0A9A8056B}">
          <p14:sldIdLst>
            <p14:sldId id="2563"/>
            <p14:sldId id="2564"/>
            <p14:sldId id="2565"/>
            <p14:sldId id="2566"/>
          </p14:sldIdLst>
        </p14:section>
        <p14:section name="Breakthroughs in Brain Development and Current Research" id="{D5AFF30F-9CC7-4486-B888-1B48EF74D360}">
          <p14:sldIdLst>
            <p14:sldId id="2567"/>
            <p14:sldId id="2568"/>
            <p14:sldId id="2569"/>
            <p14:sldId id="2570"/>
          </p14:sldIdLst>
        </p14:section>
        <p14:section name="Parent-Centered Approaches to Early Learning" id="{E3BC37F6-F928-40C0-977D-F22BD3E8B0D8}">
          <p14:sldIdLst>
            <p14:sldId id="2571"/>
            <p14:sldId id="2572"/>
            <p14:sldId id="2573"/>
            <p14:sldId id="2574"/>
          </p14:sldIdLst>
        </p14:section>
        <p14:section name="Interactive Effects: Environment, Play, and Parental Involvement" id="{8A6687FA-095A-4614-A57C-DE6DF32B6BA8}">
          <p14:sldIdLst>
            <p14:sldId id="2575"/>
            <p14:sldId id="2576"/>
            <p14:sldId id="2577"/>
            <p14:sldId id="2578"/>
          </p14:sldIdLst>
        </p14:section>
        <p14:section name="Conclusion" id="{F843F423-01A5-4DC4-9B77-4D8D886E9157}">
          <p14:sldIdLst>
            <p14:sldId id="2579"/>
          </p14:sldIdLst>
        </p14:section>
      </p14:sectionLst>
    </p:ex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80" autoAdjust="0"/>
    <p:restoredTop sz="95394" autoAdjust="0"/>
  </p:normalViewPr>
  <p:slideViewPr>
    <p:cSldViewPr snapToGrid="0">
      <p:cViewPr varScale="1">
        <p:scale>
          <a:sx n="89" d="100"/>
          <a:sy n="89" d="100"/>
        </p:scale>
        <p:origin x="374" y="264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234A97-3CF5-42BE-AC4C-9A892D0B78D5}" type="doc">
      <dgm:prSet loTypeId="urn:microsoft.com/office/officeart/2024/3/layout/hArc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97D40-2C92-4B0D-8444-3C918F91994E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Motor Development Importance</a:t>
          </a:r>
        </a:p>
      </dgm:t>
    </dgm:pt>
    <dgm:pt modelId="{4D0C2A8D-55C1-49FE-8F5A-1D58BCF217FB}" type="parTrans" cxnId="{9834973B-B514-47F5-ACF5-29FFB663137D}">
      <dgm:prSet/>
      <dgm:spPr/>
      <dgm:t>
        <a:bodyPr/>
        <a:lstStyle/>
        <a:p>
          <a:endParaRPr lang="en-US"/>
        </a:p>
      </dgm:t>
    </dgm:pt>
    <dgm:pt modelId="{C04705AB-2993-457A-BD9B-AC464DCD5B77}" type="sibTrans" cxnId="{9834973B-B514-47F5-ACF5-29FFB663137D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3C776B8D-6296-4D05-B5C4-BE57093255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Motor development between 8 and 12 months is crucial for early learning and physical growth.</a:t>
          </a:r>
        </a:p>
      </dgm:t>
    </dgm:pt>
    <dgm:pt modelId="{C4CE8712-656B-407F-BD78-609D60DC21FF}" type="parTrans" cxnId="{DA2BC044-7341-4D48-8A21-F784B1B63B0D}">
      <dgm:prSet/>
      <dgm:spPr/>
      <dgm:t>
        <a:bodyPr/>
        <a:lstStyle/>
        <a:p>
          <a:endParaRPr lang="en-US"/>
        </a:p>
      </dgm:t>
    </dgm:pt>
    <dgm:pt modelId="{896B7EC4-17CA-4761-B297-C4AFB4438A66}" type="sibTrans" cxnId="{DA2BC044-7341-4D48-8A21-F784B1B63B0D}">
      <dgm:prSet/>
      <dgm:spPr/>
      <dgm:t>
        <a:bodyPr/>
        <a:lstStyle/>
        <a:p>
          <a:endParaRPr lang="en-US"/>
        </a:p>
      </dgm:t>
    </dgm:pt>
    <dgm:pt modelId="{AA128ED8-AB0C-40F3-A96A-86339BE41EF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Brain Growth Impact</a:t>
          </a:r>
        </a:p>
      </dgm:t>
    </dgm:pt>
    <dgm:pt modelId="{43C69739-4D2A-40E2-A3C8-1A4704D62E7B}" type="parTrans" cxnId="{2E94C696-EA93-4925-8337-155F72A1BB69}">
      <dgm:prSet/>
      <dgm:spPr/>
      <dgm:t>
        <a:bodyPr/>
        <a:lstStyle/>
        <a:p>
          <a:endParaRPr lang="en-US"/>
        </a:p>
      </dgm:t>
    </dgm:pt>
    <dgm:pt modelId="{735E000D-11AD-4935-A2F9-DF8BB3F97C31}" type="sibTrans" cxnId="{2E94C696-EA93-4925-8337-155F72A1BB69}">
      <dgm:prSet/>
      <dgm:spPr/>
      <dgm:t>
        <a:bodyPr/>
        <a:lstStyle/>
        <a:p>
          <a:pPr>
            <a:lnSpc>
              <a:spcPct val="100000"/>
            </a:lnSpc>
            <a:defRPr b="1"/>
          </a:pPr>
          <a:endParaRPr lang="en-US"/>
        </a:p>
      </dgm:t>
    </dgm:pt>
    <dgm:pt modelId="{645BC661-B772-4883-AC49-1095F7F4B4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Rapid brain growth during this stage supports cognitive and sensory development in infants.</a:t>
          </a:r>
        </a:p>
      </dgm:t>
    </dgm:pt>
    <dgm:pt modelId="{E3B4290E-129F-421D-B24A-500DC69E9A5C}" type="parTrans" cxnId="{7C881183-4D83-4698-8AD3-76B7898B4CD8}">
      <dgm:prSet/>
      <dgm:spPr/>
      <dgm:t>
        <a:bodyPr/>
        <a:lstStyle/>
        <a:p>
          <a:endParaRPr lang="en-US"/>
        </a:p>
      </dgm:t>
    </dgm:pt>
    <dgm:pt modelId="{22F13179-3514-4999-A897-C9A80CF6972B}" type="sibTrans" cxnId="{7C881183-4D83-4698-8AD3-76B7898B4CD8}">
      <dgm:prSet/>
      <dgm:spPr/>
      <dgm:t>
        <a:bodyPr/>
        <a:lstStyle/>
        <a:p>
          <a:endParaRPr lang="en-US"/>
        </a:p>
      </dgm:t>
    </dgm:pt>
    <dgm:pt modelId="{2D0BB3CE-1566-4283-ACFD-8031BA19FD0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Role of Caregivers</a:t>
          </a:r>
        </a:p>
      </dgm:t>
    </dgm:pt>
    <dgm:pt modelId="{C5FBF3C4-5FE4-425D-B16A-61D64CAE0B18}" type="parTrans" cxnId="{6560B16E-F927-4B12-BD08-89E9CF3B9112}">
      <dgm:prSet/>
      <dgm:spPr/>
      <dgm:t>
        <a:bodyPr/>
        <a:lstStyle/>
        <a:p>
          <a:endParaRPr lang="en-US"/>
        </a:p>
      </dgm:t>
    </dgm:pt>
    <dgm:pt modelId="{A600B43C-C86C-42C5-9588-13F7EB7033A3}" type="sibTrans" cxnId="{6560B16E-F927-4B12-BD08-89E9CF3B9112}">
      <dgm:prSet/>
      <dgm:spPr/>
      <dgm:t>
        <a:bodyPr/>
        <a:lstStyle/>
        <a:p>
          <a:endParaRPr lang="en-US"/>
        </a:p>
      </dgm:t>
    </dgm:pt>
    <dgm:pt modelId="{D759DD44-0572-4740-BB3E-89F3186CFF6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Supportive caregiving through responsive and interactive experiences nurtures infant potential effectively.</a:t>
          </a:r>
        </a:p>
      </dgm:t>
    </dgm:pt>
    <dgm:pt modelId="{0BEE6F86-9125-4723-9B4D-FEFC64D01874}" type="parTrans" cxnId="{8A04E119-FF38-47EA-AEF3-240D1DC81313}">
      <dgm:prSet/>
      <dgm:spPr/>
      <dgm:t>
        <a:bodyPr/>
        <a:lstStyle/>
        <a:p>
          <a:endParaRPr lang="en-US"/>
        </a:p>
      </dgm:t>
    </dgm:pt>
    <dgm:pt modelId="{85B1BDB0-BBBD-4191-BDFD-9914A85F201F}" type="sibTrans" cxnId="{8A04E119-FF38-47EA-AEF3-240D1DC81313}">
      <dgm:prSet/>
      <dgm:spPr/>
      <dgm:t>
        <a:bodyPr/>
        <a:lstStyle/>
        <a:p>
          <a:endParaRPr lang="en-US"/>
        </a:p>
      </dgm:t>
    </dgm:pt>
    <dgm:pt modelId="{20D1E731-4E7A-4C02-9710-CDEA238E4BC5}" type="pres">
      <dgm:prSet presAssocID="{31234A97-3CF5-42BE-AC4C-9A892D0B78D5}" presName="Name0" presStyleCnt="0">
        <dgm:presLayoutVars>
          <dgm:dir/>
          <dgm:resizeHandles val="exact"/>
        </dgm:presLayoutVars>
      </dgm:prSet>
      <dgm:spPr/>
    </dgm:pt>
    <dgm:pt modelId="{C778F881-3110-463B-8061-7E0524CAA734}" type="pres">
      <dgm:prSet presAssocID="{8E997D40-2C92-4B0D-8444-3C918F91994E}" presName="compNode" presStyleCnt="0"/>
      <dgm:spPr/>
    </dgm:pt>
    <dgm:pt modelId="{1490ACCD-33B4-4E26-83A3-24D2C9A9F94F}" type="pres">
      <dgm:prSet presAssocID="{8E997D40-2C92-4B0D-8444-3C918F91994E}" presName="pictRect" presStyleLbl="revTx" presStyleIdx="0" presStyleCnt="6">
        <dgm:presLayoutVars>
          <dgm:chMax val="0"/>
          <dgm:bulletEnabled/>
        </dgm:presLayoutVars>
      </dgm:prSet>
      <dgm:spPr/>
    </dgm:pt>
    <dgm:pt modelId="{ADA07FEA-EA66-42F4-A728-D358661C97E8}" type="pres">
      <dgm:prSet presAssocID="{8E997D40-2C92-4B0D-8444-3C918F91994E}" presName="textRect" presStyleLbl="revTx" presStyleIdx="1" presStyleCnt="6">
        <dgm:presLayoutVars>
          <dgm:bulletEnabled/>
        </dgm:presLayoutVars>
      </dgm:prSet>
      <dgm:spPr/>
    </dgm:pt>
    <dgm:pt modelId="{48F873E5-A8AE-41F9-B6EA-432F80E641CE}" type="pres">
      <dgm:prSet presAssocID="{C04705AB-2993-457A-BD9B-AC464DCD5B77}" presName="sibTrans" presStyleLbl="sibTrans2D1" presStyleIdx="0" presStyleCnt="0"/>
      <dgm:spPr/>
    </dgm:pt>
    <dgm:pt modelId="{DA9D20F2-8A0F-4572-B21A-65A44059D219}" type="pres">
      <dgm:prSet presAssocID="{AA128ED8-AB0C-40F3-A96A-86339BE41EF5}" presName="compNode" presStyleCnt="0"/>
      <dgm:spPr/>
    </dgm:pt>
    <dgm:pt modelId="{63C194E1-7682-4191-B80A-D467643D7E64}" type="pres">
      <dgm:prSet presAssocID="{AA128ED8-AB0C-40F3-A96A-86339BE41EF5}" presName="pictRect" presStyleLbl="revTx" presStyleIdx="2" presStyleCnt="6">
        <dgm:presLayoutVars>
          <dgm:chMax val="0"/>
          <dgm:bulletEnabled/>
        </dgm:presLayoutVars>
      </dgm:prSet>
      <dgm:spPr/>
    </dgm:pt>
    <dgm:pt modelId="{D03D5903-F94D-4BA3-915C-3CFD5C66F31B}" type="pres">
      <dgm:prSet presAssocID="{AA128ED8-AB0C-40F3-A96A-86339BE41EF5}" presName="textRect" presStyleLbl="revTx" presStyleIdx="3" presStyleCnt="6">
        <dgm:presLayoutVars>
          <dgm:bulletEnabled/>
        </dgm:presLayoutVars>
      </dgm:prSet>
      <dgm:spPr/>
    </dgm:pt>
    <dgm:pt modelId="{4D921B14-4FA8-4D83-996B-25E0DBC76D8F}" type="pres">
      <dgm:prSet presAssocID="{735E000D-11AD-4935-A2F9-DF8BB3F97C31}" presName="sibTrans" presStyleLbl="sibTrans2D1" presStyleIdx="0" presStyleCnt="0"/>
      <dgm:spPr/>
    </dgm:pt>
    <dgm:pt modelId="{C8229A5F-A53A-4022-8271-3A0E01261F0A}" type="pres">
      <dgm:prSet presAssocID="{2D0BB3CE-1566-4283-ACFD-8031BA19FD0F}" presName="compNode" presStyleCnt="0"/>
      <dgm:spPr/>
    </dgm:pt>
    <dgm:pt modelId="{099140D3-C4BB-420E-9C8D-BC71D1C85113}" type="pres">
      <dgm:prSet presAssocID="{2D0BB3CE-1566-4283-ACFD-8031BA19FD0F}" presName="pictRect" presStyleLbl="revTx" presStyleIdx="4" presStyleCnt="6">
        <dgm:presLayoutVars>
          <dgm:chMax val="0"/>
          <dgm:bulletEnabled/>
        </dgm:presLayoutVars>
      </dgm:prSet>
      <dgm:spPr/>
    </dgm:pt>
    <dgm:pt modelId="{47E29E20-955C-402C-84C9-A6CBAC121DA3}" type="pres">
      <dgm:prSet presAssocID="{2D0BB3CE-1566-4283-ACFD-8031BA19FD0F}" presName="textRect" presStyleLbl="revTx" presStyleIdx="5" presStyleCnt="6">
        <dgm:presLayoutVars>
          <dgm:bulletEnabled/>
        </dgm:presLayoutVars>
      </dgm:prSet>
      <dgm:spPr/>
    </dgm:pt>
  </dgm:ptLst>
  <dgm:cxnLst>
    <dgm:cxn modelId="{8A04E119-FF38-47EA-AEF3-240D1DC81313}" srcId="{2D0BB3CE-1566-4283-ACFD-8031BA19FD0F}" destId="{D759DD44-0572-4740-BB3E-89F3186CFF67}" srcOrd="0" destOrd="0" parTransId="{0BEE6F86-9125-4723-9B4D-FEFC64D01874}" sibTransId="{85B1BDB0-BBBD-4191-BDFD-9914A85F201F}"/>
    <dgm:cxn modelId="{CF45BE1C-6391-41C0-8A63-C1A1B656D5EB}" type="presOf" srcId="{2D0BB3CE-1566-4283-ACFD-8031BA19FD0F}" destId="{099140D3-C4BB-420E-9C8D-BC71D1C85113}" srcOrd="0" destOrd="0" presId="urn:microsoft.com/office/officeart/2024/3/layout/hArchList1"/>
    <dgm:cxn modelId="{9834973B-B514-47F5-ACF5-29FFB663137D}" srcId="{31234A97-3CF5-42BE-AC4C-9A892D0B78D5}" destId="{8E997D40-2C92-4B0D-8444-3C918F91994E}" srcOrd="0" destOrd="0" parTransId="{4D0C2A8D-55C1-49FE-8F5A-1D58BCF217FB}" sibTransId="{C04705AB-2993-457A-BD9B-AC464DCD5B77}"/>
    <dgm:cxn modelId="{DA2BC044-7341-4D48-8A21-F784B1B63B0D}" srcId="{8E997D40-2C92-4B0D-8444-3C918F91994E}" destId="{3C776B8D-6296-4D05-B5C4-BE5709325543}" srcOrd="0" destOrd="0" parTransId="{C4CE8712-656B-407F-BD78-609D60DC21FF}" sibTransId="{896B7EC4-17CA-4761-B297-C4AFB4438A66}"/>
    <dgm:cxn modelId="{B858FC4A-FC84-43D6-8317-3792D40BCFFA}" type="presOf" srcId="{3C776B8D-6296-4D05-B5C4-BE5709325543}" destId="{ADA07FEA-EA66-42F4-A728-D358661C97E8}" srcOrd="0" destOrd="0" presId="urn:microsoft.com/office/officeart/2024/3/layout/hArchList1"/>
    <dgm:cxn modelId="{6560B16E-F927-4B12-BD08-89E9CF3B9112}" srcId="{31234A97-3CF5-42BE-AC4C-9A892D0B78D5}" destId="{2D0BB3CE-1566-4283-ACFD-8031BA19FD0F}" srcOrd="2" destOrd="0" parTransId="{C5FBF3C4-5FE4-425D-B16A-61D64CAE0B18}" sibTransId="{A600B43C-C86C-42C5-9588-13F7EB7033A3}"/>
    <dgm:cxn modelId="{5ABA1B57-0028-401B-B5A6-20E48026D9E9}" type="presOf" srcId="{735E000D-11AD-4935-A2F9-DF8BB3F97C31}" destId="{4D921B14-4FA8-4D83-996B-25E0DBC76D8F}" srcOrd="0" destOrd="0" presId="urn:microsoft.com/office/officeart/2024/3/layout/hArchList1"/>
    <dgm:cxn modelId="{DE8F2158-149E-4A41-A601-180A4D1525A9}" type="presOf" srcId="{D759DD44-0572-4740-BB3E-89F3186CFF67}" destId="{47E29E20-955C-402C-84C9-A6CBAC121DA3}" srcOrd="0" destOrd="0" presId="urn:microsoft.com/office/officeart/2024/3/layout/hArchList1"/>
    <dgm:cxn modelId="{09C7AC7A-33F3-4A67-A774-830634F00588}" type="presOf" srcId="{645BC661-B772-4883-AC49-1095F7F4B4E1}" destId="{D03D5903-F94D-4BA3-915C-3CFD5C66F31B}" srcOrd="0" destOrd="0" presId="urn:microsoft.com/office/officeart/2024/3/layout/hArchList1"/>
    <dgm:cxn modelId="{7C881183-4D83-4698-8AD3-76B7898B4CD8}" srcId="{AA128ED8-AB0C-40F3-A96A-86339BE41EF5}" destId="{645BC661-B772-4883-AC49-1095F7F4B4E1}" srcOrd="0" destOrd="0" parTransId="{E3B4290E-129F-421D-B24A-500DC69E9A5C}" sibTransId="{22F13179-3514-4999-A897-C9A80CF6972B}"/>
    <dgm:cxn modelId="{F191BC8B-A537-49D8-B3C5-A52A3EC0D9EE}" type="presOf" srcId="{31234A97-3CF5-42BE-AC4C-9A892D0B78D5}" destId="{20D1E731-4E7A-4C02-9710-CDEA238E4BC5}" srcOrd="0" destOrd="0" presId="urn:microsoft.com/office/officeart/2024/3/layout/hArchList1"/>
    <dgm:cxn modelId="{2E94C696-EA93-4925-8337-155F72A1BB69}" srcId="{31234A97-3CF5-42BE-AC4C-9A892D0B78D5}" destId="{AA128ED8-AB0C-40F3-A96A-86339BE41EF5}" srcOrd="1" destOrd="0" parTransId="{43C69739-4D2A-40E2-A3C8-1A4704D62E7B}" sibTransId="{735E000D-11AD-4935-A2F9-DF8BB3F97C31}"/>
    <dgm:cxn modelId="{B7B263A2-F1B9-4148-9711-5D360A5C41EE}" type="presOf" srcId="{AA128ED8-AB0C-40F3-A96A-86339BE41EF5}" destId="{63C194E1-7682-4191-B80A-D467643D7E64}" srcOrd="0" destOrd="0" presId="urn:microsoft.com/office/officeart/2024/3/layout/hArchList1"/>
    <dgm:cxn modelId="{0A277FCE-9EF5-45EB-861E-1CCD61E29211}" type="presOf" srcId="{8E997D40-2C92-4B0D-8444-3C918F91994E}" destId="{1490ACCD-33B4-4E26-83A3-24D2C9A9F94F}" srcOrd="0" destOrd="0" presId="urn:microsoft.com/office/officeart/2024/3/layout/hArchList1"/>
    <dgm:cxn modelId="{4010B7F7-1D24-47C3-BD03-CD87DFEDBC83}" type="presOf" srcId="{C04705AB-2993-457A-BD9B-AC464DCD5B77}" destId="{48F873E5-A8AE-41F9-B6EA-432F80E641CE}" srcOrd="0" destOrd="0" presId="urn:microsoft.com/office/officeart/2024/3/layout/hArchList1"/>
    <dgm:cxn modelId="{F95CE8CC-6FA3-4F83-BC19-943C98771A42}" type="presParOf" srcId="{20D1E731-4E7A-4C02-9710-CDEA238E4BC5}" destId="{C778F881-3110-463B-8061-7E0524CAA734}" srcOrd="0" destOrd="0" presId="urn:microsoft.com/office/officeart/2024/3/layout/hArchList1"/>
    <dgm:cxn modelId="{BE308D8D-37A1-4A3B-BBF8-796FA0F63364}" type="presParOf" srcId="{C778F881-3110-463B-8061-7E0524CAA734}" destId="{1490ACCD-33B4-4E26-83A3-24D2C9A9F94F}" srcOrd="0" destOrd="0" presId="urn:microsoft.com/office/officeart/2024/3/layout/hArchList1"/>
    <dgm:cxn modelId="{B0CADBCE-8B33-4B84-AA7B-DD160F3C35DA}" type="presParOf" srcId="{C778F881-3110-463B-8061-7E0524CAA734}" destId="{ADA07FEA-EA66-42F4-A728-D358661C97E8}" srcOrd="1" destOrd="0" presId="urn:microsoft.com/office/officeart/2024/3/layout/hArchList1"/>
    <dgm:cxn modelId="{1A25DF1C-E157-4500-A324-9D221CBDE8B3}" type="presParOf" srcId="{20D1E731-4E7A-4C02-9710-CDEA238E4BC5}" destId="{48F873E5-A8AE-41F9-B6EA-432F80E641CE}" srcOrd="1" destOrd="0" presId="urn:microsoft.com/office/officeart/2024/3/layout/hArchList1"/>
    <dgm:cxn modelId="{F07A84AE-826A-4D1B-B646-7D69B33F2D9D}" type="presParOf" srcId="{20D1E731-4E7A-4C02-9710-CDEA238E4BC5}" destId="{DA9D20F2-8A0F-4572-B21A-65A44059D219}" srcOrd="2" destOrd="0" presId="urn:microsoft.com/office/officeart/2024/3/layout/hArchList1"/>
    <dgm:cxn modelId="{C08D3A9A-0B8A-415C-91DD-B41A62B472AD}" type="presParOf" srcId="{DA9D20F2-8A0F-4572-B21A-65A44059D219}" destId="{63C194E1-7682-4191-B80A-D467643D7E64}" srcOrd="0" destOrd="0" presId="urn:microsoft.com/office/officeart/2024/3/layout/hArchList1"/>
    <dgm:cxn modelId="{9710DA9F-6506-4D03-BD1C-B2734B38829C}" type="presParOf" srcId="{DA9D20F2-8A0F-4572-B21A-65A44059D219}" destId="{D03D5903-F94D-4BA3-915C-3CFD5C66F31B}" srcOrd="1" destOrd="0" presId="urn:microsoft.com/office/officeart/2024/3/layout/hArchList1"/>
    <dgm:cxn modelId="{2552B7E0-DD15-494C-84C5-5D291A857D8F}" type="presParOf" srcId="{20D1E731-4E7A-4C02-9710-CDEA238E4BC5}" destId="{4D921B14-4FA8-4D83-996B-25E0DBC76D8F}" srcOrd="3" destOrd="0" presId="urn:microsoft.com/office/officeart/2024/3/layout/hArchList1"/>
    <dgm:cxn modelId="{2DB300CC-195C-499A-AD25-779B120FDFD5}" type="presParOf" srcId="{20D1E731-4E7A-4C02-9710-CDEA238E4BC5}" destId="{C8229A5F-A53A-4022-8271-3A0E01261F0A}" srcOrd="4" destOrd="0" presId="urn:microsoft.com/office/officeart/2024/3/layout/hArchList1"/>
    <dgm:cxn modelId="{A957EF0F-145D-4745-8654-0EF8AEC772F9}" type="presParOf" srcId="{C8229A5F-A53A-4022-8271-3A0E01261F0A}" destId="{099140D3-C4BB-420E-9C8D-BC71D1C85113}" srcOrd="0" destOrd="0" presId="urn:microsoft.com/office/officeart/2024/3/layout/hArchList1"/>
    <dgm:cxn modelId="{24FE7EC5-2259-452E-B6D0-DC807C8FB946}" type="presParOf" srcId="{C8229A5F-A53A-4022-8271-3A0E01261F0A}" destId="{47E29E20-955C-402C-84C9-A6CBAC121DA3}" srcOrd="1" destOrd="0" presId="urn:microsoft.com/office/officeart/2024/3/layout/hArc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0ACCD-33B4-4E26-83A3-24D2C9A9F94F}">
      <dsp:nvSpPr>
        <dsp:cNvPr id="0" name=""/>
        <dsp:cNvSpPr/>
      </dsp:nvSpPr>
      <dsp:spPr>
        <a:xfrm>
          <a:off x="0" y="0"/>
          <a:ext cx="1935261" cy="50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Motor Development Importance</a:t>
          </a:r>
        </a:p>
      </dsp:txBody>
      <dsp:txXfrm>
        <a:off x="0" y="0"/>
        <a:ext cx="1935261" cy="508107"/>
      </dsp:txXfrm>
    </dsp:sp>
    <dsp:sp modelId="{ADA07FEA-EA66-42F4-A728-D358661C97E8}">
      <dsp:nvSpPr>
        <dsp:cNvPr id="0" name=""/>
        <dsp:cNvSpPr/>
      </dsp:nvSpPr>
      <dsp:spPr>
        <a:xfrm>
          <a:off x="0" y="508107"/>
          <a:ext cx="1935261" cy="29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970" rIns="13970" bIns="1397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Motor development between 8 and 12 months is crucial for early learning and physical growth.</a:t>
          </a:r>
        </a:p>
      </dsp:txBody>
      <dsp:txXfrm>
        <a:off x="0" y="508107"/>
        <a:ext cx="1935261" cy="2913658"/>
      </dsp:txXfrm>
    </dsp:sp>
    <dsp:sp modelId="{63C194E1-7682-4191-B80A-D467643D7E64}">
      <dsp:nvSpPr>
        <dsp:cNvPr id="0" name=""/>
        <dsp:cNvSpPr/>
      </dsp:nvSpPr>
      <dsp:spPr>
        <a:xfrm>
          <a:off x="2128788" y="0"/>
          <a:ext cx="1935261" cy="50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Brain Growth Impact</a:t>
          </a:r>
        </a:p>
      </dsp:txBody>
      <dsp:txXfrm>
        <a:off x="2128788" y="0"/>
        <a:ext cx="1935261" cy="508107"/>
      </dsp:txXfrm>
    </dsp:sp>
    <dsp:sp modelId="{D03D5903-F94D-4BA3-915C-3CFD5C66F31B}">
      <dsp:nvSpPr>
        <dsp:cNvPr id="0" name=""/>
        <dsp:cNvSpPr/>
      </dsp:nvSpPr>
      <dsp:spPr>
        <a:xfrm>
          <a:off x="2128788" y="508107"/>
          <a:ext cx="1935261" cy="29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970" rIns="13970" bIns="1397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Rapid brain growth during this stage supports cognitive and sensory development in infants.</a:t>
          </a:r>
        </a:p>
      </dsp:txBody>
      <dsp:txXfrm>
        <a:off x="2128788" y="508107"/>
        <a:ext cx="1935261" cy="2913658"/>
      </dsp:txXfrm>
    </dsp:sp>
    <dsp:sp modelId="{099140D3-C4BB-420E-9C8D-BC71D1C85113}">
      <dsp:nvSpPr>
        <dsp:cNvPr id="0" name=""/>
        <dsp:cNvSpPr/>
      </dsp:nvSpPr>
      <dsp:spPr>
        <a:xfrm>
          <a:off x="4257576" y="0"/>
          <a:ext cx="1935261" cy="5081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9050" rIns="19050" bIns="1905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500" kern="1200"/>
            <a:t>Role of Caregivers</a:t>
          </a:r>
        </a:p>
      </dsp:txBody>
      <dsp:txXfrm>
        <a:off x="4257576" y="0"/>
        <a:ext cx="1935261" cy="508107"/>
      </dsp:txXfrm>
    </dsp:sp>
    <dsp:sp modelId="{47E29E20-955C-402C-84C9-A6CBAC121DA3}">
      <dsp:nvSpPr>
        <dsp:cNvPr id="0" name=""/>
        <dsp:cNvSpPr/>
      </dsp:nvSpPr>
      <dsp:spPr>
        <a:xfrm>
          <a:off x="4257576" y="508107"/>
          <a:ext cx="1935261" cy="29136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970" rIns="13970" bIns="1397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Supportive caregiving through responsive and interactive experiences nurtures infant potential effectively.</a:t>
          </a:r>
        </a:p>
      </dsp:txBody>
      <dsp:txXfrm>
        <a:off x="4257576" y="508107"/>
        <a:ext cx="1935261" cy="29136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24/3/layout/hArchList1">
  <dgm:title val="Horizontal Text Blocks"/>
  <dgm:desc val="Short bits of text with formatted headers. Use as an easier-to-read alternative to a bulleted list."/>
  <dgm:catLst>
    <dgm:cat type="list" pri="100"/>
    <dgm:cat type="timeline" pri="500"/>
    <dgm:cat type="process" pri="6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vertAlign" val="t"/>
          <dgm:param type="horzAlign" val="l"/>
        </dgm:alg>
      </dgm:if>
      <dgm:else name="Name3">
        <dgm:alg type="lin">
          <dgm:param type="vertAlign" val="t"/>
          <dgm:param type="horzAlign" val="r"/>
        </dgm:alg>
      </dgm:else>
    </dgm:choose>
    <dgm:presOf/>
    <dgm:constrLst>
      <dgm:constr type="primFontSz" for="des" forName="pictRect" op="equ" val="18"/>
      <dgm:constr type="primFontSz" for="des" forName="textRect" refType="primFontSz" refFor="des" refForName="pictRect" op="equ" fact="0.77"/>
      <dgm:constr type="w" for="ch" forName="compNode" refType="w"/>
      <dgm:constr type="h" for="ch" forName="compNode" refType="h"/>
      <dgm:constr type="h" for="des" forName="pictRect" op="equ"/>
      <dgm:constr type="h" for="des" forName="pictRect" refType="primFontSz" refFor="des" refForName="pictRect" fact="3"/>
      <dgm:constr type="w" for="ch" ptType="sibTrans" refType="w" refFor="ch" refForName="compNode" op="equ" fact="0.1"/>
      <dgm:constr type="sp" refType="w" refFor="ch" refForName="compNode" op="equ" fact="0.1"/>
    </dgm:constrLst>
    <dgm:ruleLst/>
    <dgm:forEach name="Name4" axis="ch" ptType="node" cnt="20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h" for="ch" forName="pictRect" refType="h" fact="0.1"/>
          <dgm:constr type="l" for="ch" forName="pictRect"/>
          <dgm:constr type="t" for="ch" forName="pictRect"/>
          <dgm:constr type="l" for="ch" forName="textRect"/>
          <dgm:constr type="t" for="ch" forName="textRect" refType="b" refFor="ch" refForName="pictRect"/>
        </dgm:constrLst>
        <dgm:ruleLst/>
        <dgm:layoutNode name="pictRect" styleLbl="revTx">
          <dgm:varLst>
            <dgm:chMax val="0"/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hoose name="choosePictRectConstraints">
            <dgm:if name="ifPictRectConstraints" func="var" arg="dir" op="equ" val="norm">
              <dgm:constrLst>
                <dgm:constr type="h" refType="w" op="lte" fact="0.4"/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Pic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h" val="INF" fact="NaN" max="NaN"/>
            <dgm:rule type="primFontSz" val="5" fact="NaN" max="NaN"/>
          </dgm:ruleLst>
        </dgm:layoutNode>
        <dgm:layoutNode name="textRect" styleLbl="revTx">
          <dgm:varLst>
            <dgm:bulletEnabled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hoose name="chooseTextRectConstraints">
            <dgm:if name="ifTextRectConstraints" func="var" arg="dir" op="equ" val="norm">
              <dgm:constrLst>
                <dgm:constr type="lMarg" val="10.8"/>
                <dgm:constr type="rMarg" refType="primFontSz" fact="0.1"/>
                <dgm:constr type="tMarg" refType="primFontSz" fact="0.1"/>
                <dgm:constr type="bMarg" refType="primFontSz" fact="0.1"/>
              </dgm:constrLst>
            </dgm:if>
            <dgm:else name="elseTextRectConstraints">
              <dgm:constrLst>
                <dgm:constr type="lMarg" refType="primFontSz" fact="0.1"/>
                <dgm:constr type="rMarg" val="10.8"/>
                <dgm:constr type="tMarg" refType="primFontSz" fact="0.1"/>
                <dgm:constr type="bMarg" refType="primFontSz" fact="0.1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9/22/2025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AI-generated content may be incorrect.
---
This presentation explores key principles of early learning focused on infants aged 8 to 12 months, highlighting motor development milestones, brain growth breakthroughs, and the vital role of parents and environment in supporting this crucial stage.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55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Current research emphasizes the brain’s remarkable ability to adapt and reorganize in response to experiences, underscoring the importance of enriching environments.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88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Parents play a crucial role through responsive caregiving that nurtures secure relationships and supports the individual needs of their infants during this developmental phase.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362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Attentive and sensitive responses to infant cues foster trust and emotional security, which are foundational for healthy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4932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Providing safe opportunities for exploration and guided play encourages curiosity, motor skills, and cognitive growth in infants.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036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Tailoring support to each infant’s unique temperament and developmental pace ensures effective early learning experiences.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849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The combined influence of environment, play, and parental support creates a powerful synergy that promotes milestone achievement and holistic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53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Interactive play fosters social, emotional, and cognitive skills, making it a vital component of early learning for infants.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365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Enriching environments with varied stimuli encourage exploration and support the physical and neurological growth of infants.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396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Active parental involvement enhances the benefits of play and environment, accelerating the achievement of developmental milestones.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772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Early learning between 8 and 12 months is shaped by motor development, brain growth, and supportive caregiving. Understanding these principles helps parents and caregivers nurture infants’ potential through responsive, enriched, and interactive experiences.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120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We will cover four main topics: motor development milestones for 8-12 month olds, recent research on brain development, parent-centered early learning approaches, and how environment, play, and parental involvement interact to influence development.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70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Understanding typical motor milestones during this age range helps caregivers recognize normal growth patterns and support infants' physical abilities as they gain independence and coordination.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628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By 8 to 12 months, many infants develop abilities such as sitting without support, crawling, pulling to stand, and beginning to walk. These physical movements lay the foundation for further motor skills.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6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Gross motor skills like crawling and standing emerge alongside fine motor skills such as picking up small objects, showing the infant’s growing coordination and control of muscles.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985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It is important to recognize that infants reach milestones at their own pace. Variations are normal and influenced by genetics, environment, and opportunities for practice.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3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Recent studies shed light on critical periods of neural growth and the connections between physical movement and cognitive development during the first year of life.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409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The 8-12 month period is marked by rapid brain growth and synaptic formation, making it a critical window for learning and development.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862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
---
Motor activities stimulate brain areas responsible for problem-solving, spatial awareness, and memory, highlighting the interplay between physical and cognitive growth.
Image source: Microsoft 365 content library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90660-4B7D-4C11-96DB-B19FFA8CA9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9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altLang="zh-CN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99090-7EBF-EE29-473F-6E3681FA1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sz="3400" b="1" kern="1200" cap="all" baseline="0">
                <a:latin typeface="+mj-lt"/>
                <a:ea typeface="+mj-ea"/>
                <a:cs typeface="+mj-cs"/>
              </a:rPr>
              <a:t>Principles of Early Learning for 8-12 Months: Insights on Motor Development, Milestones, and Brain Growth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E2D4D-EA33-4B51-9D7F-2E2320F04995}"/>
              </a:ext>
            </a:extLst>
          </p:cNvPr>
          <p:cNvSpPr txBox="1"/>
          <p:nvPr/>
        </p:nvSpPr>
        <p:spPr>
          <a:xfrm>
            <a:off x="6109694" y="4068392"/>
            <a:ext cx="5580586" cy="21975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spcAft>
                <a:spcPts val="600"/>
              </a:spcAft>
            </a:pPr>
            <a:r>
              <a:rPr lang="en-US" altLang="zh-CN" sz="2800" kern="1200">
                <a:latin typeface="+mn-lt"/>
                <a:ea typeface="+mn-ea"/>
                <a:cs typeface="+mn-cs"/>
              </a:rPr>
              <a:t>Understanding infant growth and support during early months</a:t>
            </a:r>
          </a:p>
        </p:txBody>
      </p:sp>
    </p:spTree>
    <p:extLst>
      <p:ext uri="{BB962C8B-B14F-4D97-AF65-F5344CB8AC3E}">
        <p14:creationId xmlns:p14="http://schemas.microsoft.com/office/powerpoint/2010/main" val="77183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5DFEF-B3D8-BCF1-D69B-1BC379D99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Recent Research on Early Brain Plasticity</a:t>
            </a:r>
          </a:p>
        </p:txBody>
      </p:sp>
      <p:pic>
        <p:nvPicPr>
          <p:cNvPr id="6" name="Content Placeholder 5" descr="Digital art of brain">
            <a:extLst>
              <a:ext uri="{FF2B5EF4-FFF2-40B4-BE49-F238E27FC236}">
                <a16:creationId xmlns:a16="http://schemas.microsoft.com/office/drawing/2014/main" id="{B1DD6F5E-82F9-470A-9A7E-029DEF20B3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6723" r="8726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788265-25FD-6EF9-888F-1127CDF41165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Brain Adaptability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The brain shows a remarkable ability to adapt and reorganize itself based on new experiences and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Importance of Enriching Environments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Enriching environments play a crucial role in supporting early brain plasticity and cognitive development.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5A20C6-C6C5-8E01-435C-17E0F6D9B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67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6D81B-F17D-783F-A6D1-301F96485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Parent-Centered Approaches to Early Learning</a:t>
            </a:r>
          </a:p>
        </p:txBody>
      </p:sp>
    </p:spTree>
    <p:extLst>
      <p:ext uri="{BB962C8B-B14F-4D97-AF65-F5344CB8AC3E}">
        <p14:creationId xmlns:p14="http://schemas.microsoft.com/office/powerpoint/2010/main" val="26936913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54FD7-B065-C5B6-2D0B-5B228E6B5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Responsive Caregiving and Relationship Building</a:t>
            </a:r>
          </a:p>
        </p:txBody>
      </p:sp>
      <p:pic>
        <p:nvPicPr>
          <p:cNvPr id="6" name="Content Placeholder 5" descr="Close up of a grandma's hand holding a very small baby's hand">
            <a:extLst>
              <a:ext uri="{FF2B5EF4-FFF2-40B4-BE49-F238E27FC236}">
                <a16:creationId xmlns:a16="http://schemas.microsoft.com/office/drawing/2014/main" id="{D1A3142D-B9FF-4483-9082-6EBDD248790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2815" r="8719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1127E-8D00-C221-6DE9-24940B8E96F3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Attentive Infant Cues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Caregivers respond sensitively to infant signals, promoting trust and strong emotional connections.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Emotional Security Foundation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Emotional security built through responsive caregiving supports healthy infant development and relationships.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5F45C4-FDF8-9411-594D-473EB7A60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167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BB995-3E98-EB5D-501F-843D3C173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Supporting Exploration and Play</a:t>
            </a:r>
          </a:p>
        </p:txBody>
      </p:sp>
      <p:pic>
        <p:nvPicPr>
          <p:cNvPr id="6" name="Content Placeholder 5" descr="Child playing with toys">
            <a:extLst>
              <a:ext uri="{FF2B5EF4-FFF2-40B4-BE49-F238E27FC236}">
                <a16:creationId xmlns:a16="http://schemas.microsoft.com/office/drawing/2014/main" id="{72BA5CF6-D53E-4856-BD8F-E121008DB2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29426" r="-3" b="-3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95D23-CA23-5E15-5E75-D9EE331AFFBD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Safe Exploration Environments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Creating secure spaces allows infants to explore freely and safely, fostering learning and confidence.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Guided Play Activities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Adult-supported play encourages motor skills and cognitive growth through structured interaction.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Encouraging Curiosity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Opportunities for exploration stimulate infants’ natural curiosity and desire to learn.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4E741-4E4E-7DCB-5D17-45EEAFDB8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56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B36B8-EA26-06C5-0BCE-C551EA30F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/>
          <a:p>
            <a:r>
              <a:rPr lang="zh-CN" altLang="en-US"/>
              <a:t>Recognizing and Responding to Individual Needs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7D9D9A-EE90-354F-7F3B-B69927ED84EE}"/>
              </a:ext>
            </a:extLst>
          </p:cNvPr>
          <p:cNvSpPr>
            <a:spLocks noGrp="1"/>
          </p:cNvSpPr>
          <p:nvPr>
            <p:ph type="body" sz="quarter" idx="1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Understanding Infant Temperament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Recognizing each infant's unique temperament helps tailor support to their individual needs for better engagement.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Supporting Developmental Pace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Adapting teaching methods to each infant’s developmental pace fosters effective and personalized early learning.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29782-3D2C-D415-68FD-EC3E0CD39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pic>
        <p:nvPicPr>
          <p:cNvPr id="6" name="Content Placeholder 5" descr="Woman reading to toddlers">
            <a:extLst>
              <a:ext uri="{FF2B5EF4-FFF2-40B4-BE49-F238E27FC236}">
                <a16:creationId xmlns:a16="http://schemas.microsoft.com/office/drawing/2014/main" id="{000A66F5-B8DB-40BD-AD82-C285EAB2F24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18326" r="1" b="44790"/>
          <a:stretch>
            <a:fillRect/>
          </a:stretch>
        </p:blipFill>
        <p:spPr>
          <a:xfrm>
            <a:off x="2179320" y="4094802"/>
            <a:ext cx="10027919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65467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9870D-CD80-B394-4079-987B62CC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Interactive Effects: Environment, Play, and Parental Involvement</a:t>
            </a:r>
          </a:p>
        </p:txBody>
      </p:sp>
    </p:spTree>
    <p:extLst>
      <p:ext uri="{BB962C8B-B14F-4D97-AF65-F5344CB8AC3E}">
        <p14:creationId xmlns:p14="http://schemas.microsoft.com/office/powerpoint/2010/main" val="621724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3337C-84E1-1031-0563-6408BC84E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Role of Interactive Play in Learning</a:t>
            </a:r>
          </a:p>
        </p:txBody>
      </p:sp>
      <p:pic>
        <p:nvPicPr>
          <p:cNvPr id="6" name="Content Placeholder 5" descr="Three infants are playing with wooden toy blocks. They are sitting on a carpet in a playroom.">
            <a:extLst>
              <a:ext uri="{FF2B5EF4-FFF2-40B4-BE49-F238E27FC236}">
                <a16:creationId xmlns:a16="http://schemas.microsoft.com/office/drawing/2014/main" id="{1C2A1226-D33C-4826-857B-08F03E31DBD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1864" r="2" b="2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D4136A-E848-FA90-C4B7-9D36441EC00C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Social Skill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Interactive play encourages infants to build essential social skills through communication and cooperation.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Emotional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Engaging in interactive play helps infants understand and express their emotions effectively.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Cognitive Skill Enhancement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Interactive play stimulates cognitive development by encouraging problem-solving and creativity in infants.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02401C-4CFA-FE2A-B58A-307AEBCA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71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4CC4B-FC40-24D0-1A2D-9DD9D741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Environmental Influences on Development</a:t>
            </a:r>
          </a:p>
        </p:txBody>
      </p:sp>
      <p:pic>
        <p:nvPicPr>
          <p:cNvPr id="6" name="Content Placeholder 5" descr="Baby playing with toy">
            <a:extLst>
              <a:ext uri="{FF2B5EF4-FFF2-40B4-BE49-F238E27FC236}">
                <a16:creationId xmlns:a16="http://schemas.microsoft.com/office/drawing/2014/main" id="{D12DBE3B-0FAF-4C45-930C-DB86EE59367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r="11534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E8DE3-2189-9142-3840-74EB86501F8C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Stimulating Environments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Varied stimuli in an infant's environment encourage curiosity and active exploration essential for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Physical Growth Support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Enriched surroundings promote physical development by motivating movement and motor skills practice.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Neurological Development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Exposure to diverse stimuli fosters brain growth and cognitive development in early infancy.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CF592-3E05-15C9-70FD-616345E3E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599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1D6F2-237E-07DC-4F29-89646E7F6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Synergy Between Parental Support and Milestone Attainment</a:t>
            </a:r>
          </a:p>
        </p:txBody>
      </p:sp>
      <p:pic>
        <p:nvPicPr>
          <p:cNvPr id="6" name="Content Placeholder 5" descr="Older brother measuring little sister">
            <a:extLst>
              <a:ext uri="{FF2B5EF4-FFF2-40B4-BE49-F238E27FC236}">
                <a16:creationId xmlns:a16="http://schemas.microsoft.com/office/drawing/2014/main" id="{D8AC4604-2F04-40AE-B29B-076C74B5441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893763" y="2285921"/>
            <a:ext cx="4887594" cy="326247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76FE0F-DAFE-E838-915B-FFCDF96E52AF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Active Parental Involvement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Parents who actively engage with their children boost developmental progress through supportive interactions.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Enhanced Play Benefits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Supportive parental presence enriches play experiences, fostering faster milestone attainment.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Accelerated Milestone Achievement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Combined efforts of parents and nurturing environments speed up key developmental milestones.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8278B-0C1A-6F7C-37B8-0D94C8D6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250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3B26C-0A5A-B8CE-15FA-55F3E5AB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Conclusion</a:t>
            </a:r>
          </a:p>
        </p:txBody>
      </p:sp>
      <p:graphicFrame>
        <p:nvGraphicFramePr>
          <p:cNvPr id="11" name="Content Placeholder 2">
            <a:extLst>
              <a:ext uri="{FF2B5EF4-FFF2-40B4-BE49-F238E27FC236}">
                <a16:creationId xmlns:a16="http://schemas.microsoft.com/office/drawing/2014/main" id="{99715EF1-756F-0790-A539-2E96E3BD7ED4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GraphicFramePr>
        <p:xfrm>
          <a:off x="911352" y="2058669"/>
          <a:ext cx="6192838" cy="3687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2A19944-A415-BBDD-179C-A68A4F437C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95483" y="2058670"/>
            <a:ext cx="3002755" cy="3687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725186-23AD-EEE1-095A-451BCD0AC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071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54054-0EE4-0C62-3559-8BAB5A4E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Agenda 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5F192-AA0F-5B71-ABA1-4EE0F9261C2D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t>Key Motor Development Milestones in 8-12 Month Olds</a:t>
            </a:r>
          </a:p>
          <a:p>
            <a:pPr>
              <a:buFont typeface="Arial" panose="020B0604020202020204" pitchFamily="34" charset="0"/>
              <a:buChar char="•"/>
            </a:pPr>
            <a:r>
              <a:t>Breakthroughs in Brain Development and Current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t>Parent-Centered Approaches to Early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t>Interactive Effects: Environment, Play, and Parental Involvement</a:t>
            </a:r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37EFEC-65B3-A62F-8D0F-F2B7BE894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885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FD932-9557-9720-5B71-9A8395DDE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/>
              <a:t>Key Motor Development Milestones in 8-12 Month Olds</a:t>
            </a:r>
          </a:p>
        </p:txBody>
      </p:sp>
    </p:spTree>
    <p:extLst>
      <p:ext uri="{BB962C8B-B14F-4D97-AF65-F5344CB8AC3E}">
        <p14:creationId xmlns:p14="http://schemas.microsoft.com/office/powerpoint/2010/main" val="19127556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1A49D-2EBC-146B-2A26-DB7A78E91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Typical Physical Abilities and Movements</a:t>
            </a:r>
          </a:p>
        </p:txBody>
      </p:sp>
      <p:pic>
        <p:nvPicPr>
          <p:cNvPr id="6" name="Content Placeholder 5" descr="Young mother playing with her baby boy while robotic vacuum cleaner cleaning floor.">
            <a:extLst>
              <a:ext uri="{FF2B5EF4-FFF2-40B4-BE49-F238E27FC236}">
                <a16:creationId xmlns:a16="http://schemas.microsoft.com/office/drawing/2014/main" id="{6EF4617B-63EC-4EFB-B7E1-4250308B67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15276" r="27802" b="1"/>
          <a:stretch>
            <a:fillRect/>
          </a:stretch>
        </p:blipFill>
        <p:spPr>
          <a:xfrm>
            <a:off x="893763" y="2073275"/>
            <a:ext cx="3144837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AEF2E-6E7D-65F2-BF97-B89701E54966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100" b="1"/>
              <a:t>Sitting Without Support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100"/>
              <a:t>By 8 to 12 months, infants typically develop the ability to sit steadily without support, improving posture control.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100" b="1"/>
              <a:t>Crawling Development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100"/>
              <a:t>Crawling emerges as a key movement, helping infants explore and build coordination.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100" b="1"/>
              <a:t>Pulling to Stand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100"/>
              <a:t>Infants start pulling themselves up to a standing position, strengthening leg muscles and balance.</a:t>
            </a:r>
          </a:p>
          <a:p>
            <a:pPr marL="0" indent="0">
              <a:lnSpc>
                <a:spcPct val="90000"/>
              </a:lnSpc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100" b="1"/>
              <a:t>Beginning to Walk</a:t>
            </a:r>
          </a:p>
          <a:p>
            <a:pPr marL="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sz="1100"/>
              <a:t>Early walking attempts mark a major milestone, setting the stage for independent movement.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A54EC-A1C3-4301-6FAC-C1603DD38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185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AE8C-7C8F-A37E-CC0F-CE50CB486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Emergence of Gross and Fine Motor Skills</a:t>
            </a:r>
          </a:p>
        </p:txBody>
      </p:sp>
      <p:pic>
        <p:nvPicPr>
          <p:cNvPr id="6" name="Content Placeholder 5" descr="Curious baby standing on tiptoes">
            <a:extLst>
              <a:ext uri="{FF2B5EF4-FFF2-40B4-BE49-F238E27FC236}">
                <a16:creationId xmlns:a16="http://schemas.microsoft.com/office/drawing/2014/main" id="{A4825369-0A98-40C5-BA4B-26EFDCB78A0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l="7321" r="4212" b="1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5293A3-E673-9088-D897-9728165B464D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Development of Gross Motor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develop gross motor skills such as crawling and standing, which improve muscle strength and coordination.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Development of Fine Motor Skills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Fine motor skills emerge as infants learn to pick up small objects, enhancing hand-eye coordination and dexterity.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408D2-E9EB-B90B-367A-0D42A5261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996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949F8-B902-8250-083C-776BBCC63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Observing Individual Variations in Milestone Achievement</a:t>
            </a:r>
          </a:p>
        </p:txBody>
      </p:sp>
      <p:pic>
        <p:nvPicPr>
          <p:cNvPr id="6" name="Content Placeholder 5" descr="[url=http://www.istockphoto.com/search/lightbox/11105527]&#10;[img]http://www.nicholaswave.com/lightboxes/newborn_by_nicholas.jpg[/img][/url] &#10;See more photographs made [url=http://www.istockphoto.com/by_nicholas?refnum=by_nicholas]by_nicholas[/url]  &#10;in [b][url=http://www.istockphoto.com/search/lightbox/11105527]Newborn[/url][/b] lightbox. &#10;[url=file_search.php?action=file&amp;lightboxID=9059115]&#10;[img]http://www.nicholaswave.com/lightboxes/adorable_baby_by_nicholas.jpg[/img][/url] &#10;See more photographs made [url=http://www.istockphoto.com/by_nicholas?refnum=by_nicholas]by_nicholas[/url]  &#10;in [b][url=file_search.php?action=file&amp;lightboxID=9059115]Adorable babies, isolated on white[/url][/b] lightbox. &#10;&#10;This image has been taken with professional camera and lens, converted from 14 bit RAW file and professionally retouched to ensure the best image quality.&#10;&#10;For more information and photographs, visit &#10;[b][url=http://www.istockphoto.com/by_nicholas?refnum=by_nicholas]by_nicholas iStock profile page![/url][/b]&#10;&#10;Thank you for your support! ">
            <a:extLst>
              <a:ext uri="{FF2B5EF4-FFF2-40B4-BE49-F238E27FC236}">
                <a16:creationId xmlns:a16="http://schemas.microsoft.com/office/drawing/2014/main" id="{F80918B1-8107-42C7-BC11-5B354B26E7B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t="14861" r="1" b="35154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50DE3-695F-D99A-9DC8-1EE877FA6DF4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Individual Pace of Milestones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Infants develop skills at different rates, reflecting natural individual differences in growth and learning.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Influence of Genetics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Genetic factors contribute to how and when infants achieve developmental milestones uniquely.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Role of Environment and Practice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Environmental factors and opportunities for practice significantly affect infants’ milestone achievements.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96133-1E41-99B5-8796-71C378297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00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E9265-28C7-444C-6D35-087B50061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/>
          <a:p>
            <a:r>
              <a:rPr lang="zh-CN" altLang="en-US" sz="3700"/>
              <a:t>Breakthroughs in Brain Development and Current Research</a:t>
            </a:r>
          </a:p>
        </p:txBody>
      </p:sp>
    </p:spTree>
    <p:extLst>
      <p:ext uri="{BB962C8B-B14F-4D97-AF65-F5344CB8AC3E}">
        <p14:creationId xmlns:p14="http://schemas.microsoft.com/office/powerpoint/2010/main" val="41680803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E82B4-13D4-3BFA-9842-E116DBA0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/>
          <a:p>
            <a:r>
              <a:rPr lang="zh-CN" altLang="en-US"/>
              <a:t>Critical Periods for Neural Growth</a:t>
            </a:r>
          </a:p>
        </p:txBody>
      </p:sp>
      <p:pic>
        <p:nvPicPr>
          <p:cNvPr id="6" name="Content Placeholder 5" descr="close up to brain model">
            <a:extLst>
              <a:ext uri="{FF2B5EF4-FFF2-40B4-BE49-F238E27FC236}">
                <a16:creationId xmlns:a16="http://schemas.microsoft.com/office/drawing/2014/main" id="{3953BF64-0633-4A1C-8D7A-347D1DA478C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 b="22215"/>
          <a:stretch>
            <a:fillRect/>
          </a:stretch>
        </p:blipFill>
        <p:spPr>
          <a:xfrm>
            <a:off x="893763" y="2073275"/>
            <a:ext cx="4887594" cy="3687763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66FFF9-F917-8BB9-A80E-C5330AD163F0}"/>
              </a:ext>
            </a:extLst>
          </p:cNvPr>
          <p:cNvSpPr>
            <a:spLocks noGrp="1"/>
          </p:cNvSpPr>
          <p:nvPr>
            <p:ph sz="quarter" idx="14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Rapid Brain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During 8 to 12 months, the brain experiences accelerated growth essential for cognitive development.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Synaptic Formation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This period is crucial for synapse formation, supporting learning and neural connectivity.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755F9-1D0C-4331-CF27-EF02D5A1B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477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A5387-DBA8-9072-FFB9-D619C3F18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/>
          <a:p>
            <a:r>
              <a:rPr lang="zh-CN" altLang="en-US"/>
              <a:t>Links Between Movement and Cognitive Advancement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955895-64E5-509C-5243-078BDFAA4027}"/>
              </a:ext>
            </a:extLst>
          </p:cNvPr>
          <p:cNvSpPr>
            <a:spLocks noGrp="1"/>
          </p:cNvSpPr>
          <p:nvPr>
            <p:ph type="body" sz="quarter" idx="1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Motor Activities Stimulate Brain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Physical movement activates brain regions linked to cognitive functions like problem-solving and memory.</a:t>
            </a:r>
          </a:p>
          <a:p>
            <a:pPr marL="0" indent="0">
              <a:spcBef>
                <a:spcPts val="2500"/>
              </a:spcBef>
              <a:buFont typeface="Arial" panose="020B0604020202020204" pitchFamily="34" charset="0"/>
              <a:buNone/>
            </a:pPr>
            <a:r>
              <a:rPr lang="en-US" sz="1400" b="1"/>
              <a:t>Interplay of Physical and Cognitive Growth</a:t>
            </a:r>
          </a:p>
          <a:p>
            <a:pPr marL="0" lvl="1" indent="0">
              <a:buFont typeface="Arial" panose="020B0604020202020204" pitchFamily="34" charset="0"/>
              <a:buNone/>
            </a:pPr>
            <a:r>
              <a:rPr lang="en-US" sz="1400"/>
              <a:t>Physical and cognitive development are interconnected, with motor skills enhancing spatial awareness and memory.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B3470A-1BD8-42FB-27DF-0E9EFFE22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6" name="Content Placeholder 5" descr="Nerve Cell, Computer, Data, Human Brain, Big Data">
            <a:extLst>
              <a:ext uri="{FF2B5EF4-FFF2-40B4-BE49-F238E27FC236}">
                <a16:creationId xmlns:a16="http://schemas.microsoft.com/office/drawing/2014/main" id="{9F0189BC-8557-421E-8DCF-988033BBA5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4291" r="1" b="38826"/>
          <a:stretch>
            <a:fillRect/>
          </a:stretch>
        </p:blipFill>
        <p:spPr>
          <a:xfrm>
            <a:off x="2179320" y="4094802"/>
            <a:ext cx="10027919" cy="24688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99317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{58B814C1-95CF-4AE8-BC25-2117A3E3A2CA}TFb05bf529-a1dc-42d5-b9d6-8a1e9569dd9caf6e7d0f_win32-c3c9796a48f5</Template>
  <TotalTime>41</TotalTime>
  <Words>4784</Words>
  <Application>Microsoft Office PowerPoint</Application>
  <PresentationFormat>Widescreen</PresentationFormat>
  <Paragraphs>144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Avenir Next LT Pro Light</vt:lpstr>
      <vt:lpstr>Calibri</vt:lpstr>
      <vt:lpstr>Posterama</vt:lpstr>
      <vt:lpstr>Custom</vt:lpstr>
      <vt:lpstr>Principles of Early Learning for 8-12 Months: Insights on Motor Development, Milestones, and Brain Growth</vt:lpstr>
      <vt:lpstr>Agenda Items</vt:lpstr>
      <vt:lpstr>Key Motor Development Milestones in 8-12 Month Olds</vt:lpstr>
      <vt:lpstr>Typical Physical Abilities and Movements</vt:lpstr>
      <vt:lpstr>Emergence of Gross and Fine Motor Skills</vt:lpstr>
      <vt:lpstr>Observing Individual Variations in Milestone Achievement</vt:lpstr>
      <vt:lpstr>Breakthroughs in Brain Development and Current Research</vt:lpstr>
      <vt:lpstr>Critical Periods for Neural Growth</vt:lpstr>
      <vt:lpstr>Links Between Movement and Cognitive Advancement</vt:lpstr>
      <vt:lpstr>Recent Research on Early Brain Plasticity</vt:lpstr>
      <vt:lpstr>Parent-Centered Approaches to Early Learning</vt:lpstr>
      <vt:lpstr>Responsive Caregiving and Relationship Building</vt:lpstr>
      <vt:lpstr>Supporting Exploration and Play</vt:lpstr>
      <vt:lpstr>Recognizing and Responding to Individual Needs</vt:lpstr>
      <vt:lpstr>Interactive Effects: Environment, Play, and Parental Involvement</vt:lpstr>
      <vt:lpstr>Role of Interactive Play in Learning</vt:lpstr>
      <vt:lpstr>Environmental Influences on Development</vt:lpstr>
      <vt:lpstr>Synergy Between Parental Support and Milestone Attainment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xiaomin riddle</dc:creator>
  <cp:lastModifiedBy>xiaomin riddle</cp:lastModifiedBy>
  <cp:revision>1</cp:revision>
  <dcterms:created xsi:type="dcterms:W3CDTF">2025-09-22T17:51:54Z</dcterms:created>
  <dcterms:modified xsi:type="dcterms:W3CDTF">2025-09-22T18:33:06Z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