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 id="2578" r:id="rId22"/>
    <p:sldId id="25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undational Principles of Cognitive Development and Early Learning in 8-12 Month-Old Infants" id="{24DBFF08-4F73-4D54-A660-DCFF553AF705}">
          <p14:sldIdLst>
            <p14:sldId id="2561"/>
            <p14:sldId id="2562"/>
          </p14:sldIdLst>
        </p14:section>
        <p14:section name="Core Principles of Early Cognitive Development in Infancy" id="{B9A38B00-55C1-431F-A829-26B10610A512}">
          <p14:sldIdLst>
            <p14:sldId id="2563"/>
            <p14:sldId id="2564"/>
            <p14:sldId id="2565"/>
            <p14:sldId id="2566"/>
          </p14:sldIdLst>
        </p14:section>
        <p14:section name="Recent Research Milestones and Breakthroughs in Infant Brain Development" id="{84480A7B-3424-4D62-A591-3DD0F9D457CA}">
          <p14:sldIdLst>
            <p14:sldId id="2567"/>
            <p14:sldId id="2568"/>
            <p14:sldId id="2569"/>
            <p14:sldId id="2570"/>
          </p14:sldIdLst>
        </p14:section>
        <p14:section name="Parent-Centered Approaches and Interactive Effects on Learning" id="{7B8A73D6-84A7-4901-8CFD-AABE46ED7F42}">
          <p14:sldIdLst>
            <p14:sldId id="2571"/>
            <p14:sldId id="2572"/>
            <p14:sldId id="2573"/>
            <p14:sldId id="2574"/>
          </p14:sldIdLst>
        </p14:section>
        <p14:section name="Highlights and Implications From Contemporary Theories and Practices" id="{ADE19242-4190-4CB6-BEDF-F41E46722A6E}">
          <p14:sldIdLst>
            <p14:sldId id="2575"/>
            <p14:sldId id="2576"/>
            <p14:sldId id="2577"/>
            <p14:sldId id="2578"/>
          </p14:sldIdLst>
        </p14:section>
        <p14:section name="Conclusion" id="{627F964B-AFBC-4B22-ADF0-BE47C36D1194}">
          <p14:sldIdLst>
            <p14:sldId id="2579"/>
          </p14:sldIdLst>
        </p14:section>
      </p14:sectionLst>
    </p:ex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5394" autoAdjust="0"/>
  </p:normalViewPr>
  <p:slideViewPr>
    <p:cSldViewPr snapToGrid="0">
      <p:cViewPr varScale="1">
        <p:scale>
          <a:sx n="89" d="100"/>
          <a:sy n="89" d="100"/>
        </p:scale>
        <p:origin x="374" y="264"/>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A8D91-B1C2-49DB-877D-2E51309B979C}" type="doc">
      <dgm:prSet loTypeId="urn:microsoft.com/office/officeart/2008/layout/BendingPictureBlocks" loCatId="Picture" qsTypeId="urn:microsoft.com/office/officeart/2005/8/quickstyle/simple1" qsCatId="simple" csTypeId="urn:microsoft.com/office/officeart/2005/8/colors/accent1_2" csCatId="accent1"/>
      <dgm:spPr/>
      <dgm:t>
        <a:bodyPr/>
        <a:lstStyle/>
        <a:p>
          <a:endParaRPr lang="zh-CN" altLang="en-US"/>
        </a:p>
      </dgm:t>
    </dgm:pt>
    <dgm:pt modelId="{5DF9C868-AF11-4F47-8262-E9D8FE3653A3}">
      <dgm:prSet/>
      <dgm:spPr/>
      <dgm:t>
        <a:bodyPr/>
        <a:lstStyle/>
        <a:p>
          <a:r>
            <a:rPr lang="en-US"/>
            <a:t>Responsive Interactions</a:t>
          </a:r>
        </a:p>
      </dgm:t>
    </dgm:pt>
    <dgm:pt modelId="{754AFC5C-B481-48A3-9F38-629E4AC87E29}" type="parTrans" cxnId="{92300B8F-76FC-4616-94AB-C1AF31DD488A}">
      <dgm:prSet/>
      <dgm:spPr/>
      <dgm:t>
        <a:bodyPr/>
        <a:lstStyle/>
        <a:p>
          <a:endParaRPr lang="zh-CN" altLang="en-US"/>
        </a:p>
      </dgm:t>
    </dgm:pt>
    <dgm:pt modelId="{81C68558-9A69-43F1-8BE8-130CB3132F93}" type="sibTrans" cxnId="{92300B8F-76FC-4616-94AB-C1AF31DD488A}">
      <dgm:prSet/>
      <dgm:spPr/>
      <dgm:t>
        <a:bodyPr/>
        <a:lstStyle/>
        <a:p>
          <a:endParaRPr lang="zh-CN" altLang="en-US"/>
        </a:p>
      </dgm:t>
    </dgm:pt>
    <dgm:pt modelId="{58765AC3-FC88-4E55-98A9-C722A4EE8047}">
      <dgm:prSet/>
      <dgm:spPr/>
      <dgm:t>
        <a:bodyPr/>
        <a:lstStyle/>
        <a:p>
          <a:r>
            <a:rPr lang="en-US"/>
            <a:t>Caregivers should engage in responsive interactions to support infants’ emotional and cognitive development.</a:t>
          </a:r>
        </a:p>
      </dgm:t>
    </dgm:pt>
    <dgm:pt modelId="{99ACA928-87C0-4151-BCAF-1CC4D3AA3F59}" type="parTrans" cxnId="{54E03DA9-0C40-4805-9A49-261BFFD6B24F}">
      <dgm:prSet/>
      <dgm:spPr/>
      <dgm:t>
        <a:bodyPr/>
        <a:lstStyle/>
        <a:p>
          <a:endParaRPr lang="zh-CN" altLang="en-US"/>
        </a:p>
      </dgm:t>
    </dgm:pt>
    <dgm:pt modelId="{C89D423E-4455-4E2F-B7FB-587DD24D42E3}" type="sibTrans" cxnId="{54E03DA9-0C40-4805-9A49-261BFFD6B24F}">
      <dgm:prSet/>
      <dgm:spPr/>
      <dgm:t>
        <a:bodyPr/>
        <a:lstStyle/>
        <a:p>
          <a:endParaRPr lang="zh-CN" altLang="en-US"/>
        </a:p>
      </dgm:t>
    </dgm:pt>
    <dgm:pt modelId="{F88AFB74-E90D-47BC-ACFF-62743406EA4B}">
      <dgm:prSet/>
      <dgm:spPr/>
      <dgm:t>
        <a:bodyPr/>
        <a:lstStyle/>
        <a:p>
          <a:r>
            <a:rPr lang="en-US"/>
            <a:t>Fostering Exploration</a:t>
          </a:r>
        </a:p>
      </dgm:t>
    </dgm:pt>
    <dgm:pt modelId="{92B53351-1CB0-42A9-9985-EBAC16D239F3}" type="parTrans" cxnId="{BBEFE133-4DCA-4ED9-B8DD-B9CF23A81C00}">
      <dgm:prSet/>
      <dgm:spPr/>
      <dgm:t>
        <a:bodyPr/>
        <a:lstStyle/>
        <a:p>
          <a:endParaRPr lang="zh-CN" altLang="en-US"/>
        </a:p>
      </dgm:t>
    </dgm:pt>
    <dgm:pt modelId="{AA404C8C-35B8-468F-9AA5-FA113FDCE0A0}" type="sibTrans" cxnId="{BBEFE133-4DCA-4ED9-B8DD-B9CF23A81C00}">
      <dgm:prSet/>
      <dgm:spPr/>
      <dgm:t>
        <a:bodyPr/>
        <a:lstStyle/>
        <a:p>
          <a:endParaRPr lang="zh-CN" altLang="en-US"/>
        </a:p>
      </dgm:t>
    </dgm:pt>
    <dgm:pt modelId="{C4FB1F67-5D6C-4779-91E9-5ACB9CA91776}">
      <dgm:prSet/>
      <dgm:spPr/>
      <dgm:t>
        <a:bodyPr/>
        <a:lstStyle/>
        <a:p>
          <a:r>
            <a:rPr lang="en-US"/>
            <a:t>Encouraging safe exploration helps infants develop problem-solving skills and curiosity.</a:t>
          </a:r>
        </a:p>
      </dgm:t>
    </dgm:pt>
    <dgm:pt modelId="{5EBAD98C-3E01-4619-A5F2-BFA740185A6A}" type="parTrans" cxnId="{539C77AC-FC75-427D-AA0C-3A40FD02FC0E}">
      <dgm:prSet/>
      <dgm:spPr/>
      <dgm:t>
        <a:bodyPr/>
        <a:lstStyle/>
        <a:p>
          <a:endParaRPr lang="zh-CN" altLang="en-US"/>
        </a:p>
      </dgm:t>
    </dgm:pt>
    <dgm:pt modelId="{6A12CCD8-B244-4DEC-A6E3-D374CF4B8109}" type="sibTrans" cxnId="{539C77AC-FC75-427D-AA0C-3A40FD02FC0E}">
      <dgm:prSet/>
      <dgm:spPr/>
      <dgm:t>
        <a:bodyPr/>
        <a:lstStyle/>
        <a:p>
          <a:endParaRPr lang="zh-CN" altLang="en-US"/>
        </a:p>
      </dgm:t>
    </dgm:pt>
    <dgm:pt modelId="{A4D81B8B-BE7D-4BF9-8AE0-799D24E4BE68}">
      <dgm:prSet/>
      <dgm:spPr/>
      <dgm:t>
        <a:bodyPr/>
        <a:lstStyle/>
        <a:p>
          <a:r>
            <a:rPr lang="en-US"/>
            <a:t>Encouraging Language Exposure</a:t>
          </a:r>
        </a:p>
      </dgm:t>
    </dgm:pt>
    <dgm:pt modelId="{237BBB47-3E21-4432-A296-B9917CF3212E}" type="parTrans" cxnId="{21DB3B14-368E-4A91-A6E8-ECC648E0FD27}">
      <dgm:prSet/>
      <dgm:spPr/>
      <dgm:t>
        <a:bodyPr/>
        <a:lstStyle/>
        <a:p>
          <a:endParaRPr lang="zh-CN" altLang="en-US"/>
        </a:p>
      </dgm:t>
    </dgm:pt>
    <dgm:pt modelId="{AE04DD92-678F-43A7-AF3E-FB4DFE27B0C0}" type="sibTrans" cxnId="{21DB3B14-368E-4A91-A6E8-ECC648E0FD27}">
      <dgm:prSet/>
      <dgm:spPr/>
      <dgm:t>
        <a:bodyPr/>
        <a:lstStyle/>
        <a:p>
          <a:endParaRPr lang="zh-CN" altLang="en-US"/>
        </a:p>
      </dgm:t>
    </dgm:pt>
    <dgm:pt modelId="{545C5A78-1A23-4325-A381-28517FDF723F}">
      <dgm:prSet/>
      <dgm:spPr/>
      <dgm:t>
        <a:bodyPr/>
        <a:lstStyle/>
        <a:p>
          <a:r>
            <a:rPr lang="en-US"/>
            <a:t>Providing rich language exposure supports infants’ speech and communication milestones.</a:t>
          </a:r>
        </a:p>
      </dgm:t>
    </dgm:pt>
    <dgm:pt modelId="{0F7C8D8F-C3CD-4152-8726-691AA75278D2}" type="parTrans" cxnId="{14ACAE1A-750A-449E-9279-EE16D9B5B34A}">
      <dgm:prSet/>
      <dgm:spPr/>
      <dgm:t>
        <a:bodyPr/>
        <a:lstStyle/>
        <a:p>
          <a:endParaRPr lang="zh-CN" altLang="en-US"/>
        </a:p>
      </dgm:t>
    </dgm:pt>
    <dgm:pt modelId="{D36EC41A-4E50-44F1-B7E2-89E9ED669D57}" type="sibTrans" cxnId="{14ACAE1A-750A-449E-9279-EE16D9B5B34A}">
      <dgm:prSet/>
      <dgm:spPr/>
      <dgm:t>
        <a:bodyPr/>
        <a:lstStyle/>
        <a:p>
          <a:endParaRPr lang="zh-CN" altLang="en-US"/>
        </a:p>
      </dgm:t>
    </dgm:pt>
    <dgm:pt modelId="{B2E1AAD2-1C41-4F31-8787-F47BB7E69C64}" type="pres">
      <dgm:prSet presAssocID="{979A8D91-B1C2-49DB-877D-2E51309B979C}" presName="Name0" presStyleCnt="0">
        <dgm:presLayoutVars>
          <dgm:dir/>
          <dgm:resizeHandles/>
        </dgm:presLayoutVars>
      </dgm:prSet>
      <dgm:spPr/>
    </dgm:pt>
    <dgm:pt modelId="{C4D582EB-4797-4C7D-9134-389BA612A646}" type="pres">
      <dgm:prSet presAssocID="{5DF9C868-AF11-4F47-8262-E9D8FE3653A3}" presName="composite" presStyleCnt="0"/>
      <dgm:spPr/>
    </dgm:pt>
    <dgm:pt modelId="{2AA469DB-08D6-4919-9FBD-0A85525FB453}" type="pres">
      <dgm:prSet presAssocID="{5DF9C868-AF11-4F47-8262-E9D8FE3653A3}" presName="rect1"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Grandmother playing wih grandson"/>
        </a:ext>
      </dgm:extLst>
    </dgm:pt>
    <dgm:pt modelId="{BA0B398B-9145-4D6D-8F6F-7351283C284F}" type="pres">
      <dgm:prSet presAssocID="{5DF9C868-AF11-4F47-8262-E9D8FE3653A3}" presName="rect2" presStyleLbl="node1" presStyleIdx="0" presStyleCnt="3">
        <dgm:presLayoutVars>
          <dgm:bulletEnabled val="1"/>
        </dgm:presLayoutVars>
      </dgm:prSet>
      <dgm:spPr/>
    </dgm:pt>
    <dgm:pt modelId="{3EB800EB-2D4F-4CB9-850A-C0160392E97B}" type="pres">
      <dgm:prSet presAssocID="{81C68558-9A69-43F1-8BE8-130CB3132F93}" presName="sibTrans" presStyleCnt="0"/>
      <dgm:spPr/>
    </dgm:pt>
    <dgm:pt modelId="{2CA9B057-EB30-46C2-B3CD-0420BCBC9D86}" type="pres">
      <dgm:prSet presAssocID="{F88AFB74-E90D-47BC-ACFF-62743406EA4B}" presName="composite" presStyleCnt="0"/>
      <dgm:spPr/>
    </dgm:pt>
    <dgm:pt modelId="{22F40406-E1D7-4EA8-9966-CFF925561B85}" type="pres">
      <dgm:prSet presAssocID="{F88AFB74-E90D-47BC-ACFF-62743406EA4B}" presName="rect1"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Curious toddler sitting on the floor experiencing the light effect and feeling the heat on the wooden flooring"/>
        </a:ext>
      </dgm:extLst>
    </dgm:pt>
    <dgm:pt modelId="{68DC3B8A-BBFC-4E02-92DE-B3348F9C6222}" type="pres">
      <dgm:prSet presAssocID="{F88AFB74-E90D-47BC-ACFF-62743406EA4B}" presName="rect2" presStyleLbl="node1" presStyleIdx="1" presStyleCnt="3">
        <dgm:presLayoutVars>
          <dgm:bulletEnabled val="1"/>
        </dgm:presLayoutVars>
      </dgm:prSet>
      <dgm:spPr/>
    </dgm:pt>
    <dgm:pt modelId="{8D6BEDAF-29D9-42C3-BAB2-3ADB307C039A}" type="pres">
      <dgm:prSet presAssocID="{AA404C8C-35B8-468F-9AA5-FA113FDCE0A0}" presName="sibTrans" presStyleCnt="0"/>
      <dgm:spPr/>
    </dgm:pt>
    <dgm:pt modelId="{128F47C6-8B09-4CF6-B869-429FABC54DEB}" type="pres">
      <dgm:prSet presAssocID="{A4D81B8B-BE7D-4BF9-8AE0-799D24E4BE68}" presName="composite" presStyleCnt="0"/>
      <dgm:spPr/>
    </dgm:pt>
    <dgm:pt modelId="{75EE3AA3-99DC-4B93-BCE9-6D40BC05488E}" type="pres">
      <dgm:prSet presAssocID="{A4D81B8B-BE7D-4BF9-8AE0-799D24E4BE68}" presName="rect1"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Mom with baby, reading a book at home"/>
        </a:ext>
      </dgm:extLst>
    </dgm:pt>
    <dgm:pt modelId="{B58D7B53-36C2-4522-95A7-983DEFC5CF1E}" type="pres">
      <dgm:prSet presAssocID="{A4D81B8B-BE7D-4BF9-8AE0-799D24E4BE68}" presName="rect2" presStyleLbl="node1" presStyleIdx="2" presStyleCnt="3">
        <dgm:presLayoutVars>
          <dgm:bulletEnabled val="1"/>
        </dgm:presLayoutVars>
      </dgm:prSet>
      <dgm:spPr/>
    </dgm:pt>
  </dgm:ptLst>
  <dgm:cxnLst>
    <dgm:cxn modelId="{21DB3B14-368E-4A91-A6E8-ECC648E0FD27}" srcId="{979A8D91-B1C2-49DB-877D-2E51309B979C}" destId="{A4D81B8B-BE7D-4BF9-8AE0-799D24E4BE68}" srcOrd="2" destOrd="0" parTransId="{237BBB47-3E21-4432-A296-B9917CF3212E}" sibTransId="{AE04DD92-678F-43A7-AF3E-FB4DFE27B0C0}"/>
    <dgm:cxn modelId="{14ACAE1A-750A-449E-9279-EE16D9B5B34A}" srcId="{A4D81B8B-BE7D-4BF9-8AE0-799D24E4BE68}" destId="{545C5A78-1A23-4325-A381-28517FDF723F}" srcOrd="0" destOrd="0" parTransId="{0F7C8D8F-C3CD-4152-8726-691AA75278D2}" sibTransId="{D36EC41A-4E50-44F1-B7E2-89E9ED669D57}"/>
    <dgm:cxn modelId="{F8194F26-A234-4B85-9B29-33F1753FD3FE}" type="presOf" srcId="{5DF9C868-AF11-4F47-8262-E9D8FE3653A3}" destId="{BA0B398B-9145-4D6D-8F6F-7351283C284F}" srcOrd="0" destOrd="0" presId="urn:microsoft.com/office/officeart/2008/layout/BendingPictureBlocks"/>
    <dgm:cxn modelId="{78345031-A41B-4001-A6B2-BE3FBD537715}" type="presOf" srcId="{F88AFB74-E90D-47BC-ACFF-62743406EA4B}" destId="{68DC3B8A-BBFC-4E02-92DE-B3348F9C6222}" srcOrd="0" destOrd="0" presId="urn:microsoft.com/office/officeart/2008/layout/BendingPictureBlocks"/>
    <dgm:cxn modelId="{BBEFE133-4DCA-4ED9-B8DD-B9CF23A81C00}" srcId="{979A8D91-B1C2-49DB-877D-2E51309B979C}" destId="{F88AFB74-E90D-47BC-ACFF-62743406EA4B}" srcOrd="1" destOrd="0" parTransId="{92B53351-1CB0-42A9-9985-EBAC16D239F3}" sibTransId="{AA404C8C-35B8-468F-9AA5-FA113FDCE0A0}"/>
    <dgm:cxn modelId="{E212B154-D22D-4F65-93F2-162D2EC777A8}" type="presOf" srcId="{58765AC3-FC88-4E55-98A9-C722A4EE8047}" destId="{BA0B398B-9145-4D6D-8F6F-7351283C284F}" srcOrd="0" destOrd="1" presId="urn:microsoft.com/office/officeart/2008/layout/BendingPictureBlocks"/>
    <dgm:cxn modelId="{92300B8F-76FC-4616-94AB-C1AF31DD488A}" srcId="{979A8D91-B1C2-49DB-877D-2E51309B979C}" destId="{5DF9C868-AF11-4F47-8262-E9D8FE3653A3}" srcOrd="0" destOrd="0" parTransId="{754AFC5C-B481-48A3-9F38-629E4AC87E29}" sibTransId="{81C68558-9A69-43F1-8BE8-130CB3132F93}"/>
    <dgm:cxn modelId="{54E03DA9-0C40-4805-9A49-261BFFD6B24F}" srcId="{5DF9C868-AF11-4F47-8262-E9D8FE3653A3}" destId="{58765AC3-FC88-4E55-98A9-C722A4EE8047}" srcOrd="0" destOrd="0" parTransId="{99ACA928-87C0-4151-BCAF-1CC4D3AA3F59}" sibTransId="{C89D423E-4455-4E2F-B7FB-587DD24D42E3}"/>
    <dgm:cxn modelId="{539C77AC-FC75-427D-AA0C-3A40FD02FC0E}" srcId="{F88AFB74-E90D-47BC-ACFF-62743406EA4B}" destId="{C4FB1F67-5D6C-4779-91E9-5ACB9CA91776}" srcOrd="0" destOrd="0" parTransId="{5EBAD98C-3E01-4619-A5F2-BFA740185A6A}" sibTransId="{6A12CCD8-B244-4DEC-A6E3-D374CF4B8109}"/>
    <dgm:cxn modelId="{F38CA2B8-CC05-487A-8B8F-D372B6BC461F}" type="presOf" srcId="{545C5A78-1A23-4325-A381-28517FDF723F}" destId="{B58D7B53-36C2-4522-95A7-983DEFC5CF1E}" srcOrd="0" destOrd="1" presId="urn:microsoft.com/office/officeart/2008/layout/BendingPictureBlocks"/>
    <dgm:cxn modelId="{D5B919D7-BE1F-4952-B459-EA1DAC1846F4}" type="presOf" srcId="{C4FB1F67-5D6C-4779-91E9-5ACB9CA91776}" destId="{68DC3B8A-BBFC-4E02-92DE-B3348F9C6222}" srcOrd="0" destOrd="1" presId="urn:microsoft.com/office/officeart/2008/layout/BendingPictureBlocks"/>
    <dgm:cxn modelId="{F079EDF3-AC78-4C73-BDF5-70261C842778}" type="presOf" srcId="{979A8D91-B1C2-49DB-877D-2E51309B979C}" destId="{B2E1AAD2-1C41-4F31-8787-F47BB7E69C64}" srcOrd="0" destOrd="0" presId="urn:microsoft.com/office/officeart/2008/layout/BendingPictureBlocks"/>
    <dgm:cxn modelId="{951694FD-49A9-4993-AD60-EBDC49AA0817}" type="presOf" srcId="{A4D81B8B-BE7D-4BF9-8AE0-799D24E4BE68}" destId="{B58D7B53-36C2-4522-95A7-983DEFC5CF1E}" srcOrd="0" destOrd="0" presId="urn:microsoft.com/office/officeart/2008/layout/BendingPictureBlocks"/>
    <dgm:cxn modelId="{8DFCA003-4E7D-47C3-B256-27C524172336}" type="presParOf" srcId="{B2E1AAD2-1C41-4F31-8787-F47BB7E69C64}" destId="{C4D582EB-4797-4C7D-9134-389BA612A646}" srcOrd="0" destOrd="0" presId="urn:microsoft.com/office/officeart/2008/layout/BendingPictureBlocks"/>
    <dgm:cxn modelId="{3105E1EC-6703-4B03-98AC-93B4E5754224}" type="presParOf" srcId="{C4D582EB-4797-4C7D-9134-389BA612A646}" destId="{2AA469DB-08D6-4919-9FBD-0A85525FB453}" srcOrd="0" destOrd="0" presId="urn:microsoft.com/office/officeart/2008/layout/BendingPictureBlocks"/>
    <dgm:cxn modelId="{E878B348-2322-4E13-898F-BED530342169}" type="presParOf" srcId="{C4D582EB-4797-4C7D-9134-389BA612A646}" destId="{BA0B398B-9145-4D6D-8F6F-7351283C284F}" srcOrd="1" destOrd="0" presId="urn:microsoft.com/office/officeart/2008/layout/BendingPictureBlocks"/>
    <dgm:cxn modelId="{7F554C28-EF4C-4106-9542-153B31A5D901}" type="presParOf" srcId="{B2E1AAD2-1C41-4F31-8787-F47BB7E69C64}" destId="{3EB800EB-2D4F-4CB9-850A-C0160392E97B}" srcOrd="1" destOrd="0" presId="urn:microsoft.com/office/officeart/2008/layout/BendingPictureBlocks"/>
    <dgm:cxn modelId="{842AE070-AC13-41DF-9CAE-BDDD03672657}" type="presParOf" srcId="{B2E1AAD2-1C41-4F31-8787-F47BB7E69C64}" destId="{2CA9B057-EB30-46C2-B3CD-0420BCBC9D86}" srcOrd="2" destOrd="0" presId="urn:microsoft.com/office/officeart/2008/layout/BendingPictureBlocks"/>
    <dgm:cxn modelId="{DB313AE9-4ED4-4935-B0D1-F9DEE03ED13C}" type="presParOf" srcId="{2CA9B057-EB30-46C2-B3CD-0420BCBC9D86}" destId="{22F40406-E1D7-4EA8-9966-CFF925561B85}" srcOrd="0" destOrd="0" presId="urn:microsoft.com/office/officeart/2008/layout/BendingPictureBlocks"/>
    <dgm:cxn modelId="{22D5FE18-9FD2-4BB3-B272-F069880B4AF3}" type="presParOf" srcId="{2CA9B057-EB30-46C2-B3CD-0420BCBC9D86}" destId="{68DC3B8A-BBFC-4E02-92DE-B3348F9C6222}" srcOrd="1" destOrd="0" presId="urn:microsoft.com/office/officeart/2008/layout/BendingPictureBlocks"/>
    <dgm:cxn modelId="{5747EB61-1049-41E4-BDE4-AA3325DB52C2}" type="presParOf" srcId="{B2E1AAD2-1C41-4F31-8787-F47BB7E69C64}" destId="{8D6BEDAF-29D9-42C3-BAB2-3ADB307C039A}" srcOrd="3" destOrd="0" presId="urn:microsoft.com/office/officeart/2008/layout/BendingPictureBlocks"/>
    <dgm:cxn modelId="{F4F264C5-E6A8-4281-94B1-401C8A8D990B}" type="presParOf" srcId="{B2E1AAD2-1C41-4F31-8787-F47BB7E69C64}" destId="{128F47C6-8B09-4CF6-B869-429FABC54DEB}" srcOrd="4" destOrd="0" presId="urn:microsoft.com/office/officeart/2008/layout/BendingPictureBlocks"/>
    <dgm:cxn modelId="{D2AB8FB9-2162-4F82-B7C7-88F6E5548EC8}" type="presParOf" srcId="{128F47C6-8B09-4CF6-B869-429FABC54DEB}" destId="{75EE3AA3-99DC-4B93-BCE9-6D40BC05488E}" srcOrd="0" destOrd="0" presId="urn:microsoft.com/office/officeart/2008/layout/BendingPictureBlocks"/>
    <dgm:cxn modelId="{1DBBFE5F-84D1-4AC5-BA54-E1F1099F0BE0}" type="presParOf" srcId="{128F47C6-8B09-4CF6-B869-429FABC54DEB}" destId="{B58D7B53-36C2-4522-95A7-983DEFC5CF1E}"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469DB-08D6-4919-9FBD-0A85525FB453}">
      <dsp:nvSpPr>
        <dsp:cNvPr id="0" name=""/>
        <dsp:cNvSpPr/>
      </dsp:nvSpPr>
      <dsp:spPr>
        <a:xfrm>
          <a:off x="786745" y="364212"/>
          <a:ext cx="1523419" cy="128130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0B398B-9145-4D6D-8F6F-7351283C284F}">
      <dsp:nvSpPr>
        <dsp:cNvPr id="0" name=""/>
        <dsp:cNvSpPr/>
      </dsp:nvSpPr>
      <dsp:spPr>
        <a:xfrm>
          <a:off x="219216" y="902849"/>
          <a:ext cx="825638" cy="825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kern="1200"/>
            <a:t>Responsive Interactions</a:t>
          </a:r>
        </a:p>
        <a:p>
          <a:pPr marL="57150" lvl="1" indent="-57150" algn="l" defTabSz="222250">
            <a:lnSpc>
              <a:spcPct val="90000"/>
            </a:lnSpc>
            <a:spcBef>
              <a:spcPct val="0"/>
            </a:spcBef>
            <a:spcAft>
              <a:spcPct val="15000"/>
            </a:spcAft>
            <a:buChar char="•"/>
          </a:pPr>
          <a:r>
            <a:rPr lang="en-US" sz="500" kern="1200"/>
            <a:t>Caregivers should engage in responsive interactions to support infants’ emotional and cognitive development.</a:t>
          </a:r>
        </a:p>
      </dsp:txBody>
      <dsp:txXfrm>
        <a:off x="219216" y="902849"/>
        <a:ext cx="825638" cy="825638"/>
      </dsp:txXfrm>
    </dsp:sp>
    <dsp:sp modelId="{22F40406-E1D7-4EA8-9966-CFF925561B85}">
      <dsp:nvSpPr>
        <dsp:cNvPr id="0" name=""/>
        <dsp:cNvSpPr/>
      </dsp:nvSpPr>
      <dsp:spPr>
        <a:xfrm>
          <a:off x="3145276" y="364212"/>
          <a:ext cx="1523419" cy="128130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DC3B8A-BBFC-4E02-92DE-B3348F9C6222}">
      <dsp:nvSpPr>
        <dsp:cNvPr id="0" name=""/>
        <dsp:cNvSpPr/>
      </dsp:nvSpPr>
      <dsp:spPr>
        <a:xfrm>
          <a:off x="2577748" y="902849"/>
          <a:ext cx="825638" cy="825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kern="1200"/>
            <a:t>Fostering Exploration</a:t>
          </a:r>
        </a:p>
        <a:p>
          <a:pPr marL="57150" lvl="1" indent="-57150" algn="l" defTabSz="222250">
            <a:lnSpc>
              <a:spcPct val="90000"/>
            </a:lnSpc>
            <a:spcBef>
              <a:spcPct val="0"/>
            </a:spcBef>
            <a:spcAft>
              <a:spcPct val="15000"/>
            </a:spcAft>
            <a:buChar char="•"/>
          </a:pPr>
          <a:r>
            <a:rPr lang="en-US" sz="500" kern="1200"/>
            <a:t>Encouraging safe exploration helps infants develop problem-solving skills and curiosity.</a:t>
          </a:r>
        </a:p>
      </dsp:txBody>
      <dsp:txXfrm>
        <a:off x="2577748" y="902849"/>
        <a:ext cx="825638" cy="825638"/>
      </dsp:txXfrm>
    </dsp:sp>
    <dsp:sp modelId="{75EE3AA3-99DC-4B93-BCE9-6D40BC05488E}">
      <dsp:nvSpPr>
        <dsp:cNvPr id="0" name=""/>
        <dsp:cNvSpPr/>
      </dsp:nvSpPr>
      <dsp:spPr>
        <a:xfrm>
          <a:off x="1966010" y="1959274"/>
          <a:ext cx="1523419" cy="128130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8D7B53-36C2-4522-95A7-983DEFC5CF1E}">
      <dsp:nvSpPr>
        <dsp:cNvPr id="0" name=""/>
        <dsp:cNvSpPr/>
      </dsp:nvSpPr>
      <dsp:spPr>
        <a:xfrm>
          <a:off x="1398482" y="2497911"/>
          <a:ext cx="825638" cy="825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kern="1200"/>
            <a:t>Encouraging Language Exposure</a:t>
          </a:r>
        </a:p>
        <a:p>
          <a:pPr marL="57150" lvl="1" indent="-57150" algn="l" defTabSz="222250">
            <a:lnSpc>
              <a:spcPct val="90000"/>
            </a:lnSpc>
            <a:spcBef>
              <a:spcPct val="0"/>
            </a:spcBef>
            <a:spcAft>
              <a:spcPct val="15000"/>
            </a:spcAft>
            <a:buChar char="•"/>
          </a:pPr>
          <a:r>
            <a:rPr lang="en-US" sz="500" kern="1200"/>
            <a:t>Providing rich language exposure supports infants’ speech and communication milestones.</a:t>
          </a:r>
        </a:p>
      </dsp:txBody>
      <dsp:txXfrm>
        <a:off x="1398482" y="2497911"/>
        <a:ext cx="825638" cy="82563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9/22/2025</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AI-generated content may be incorrect.
---
This presentation explores key principles of cognitive development and early learning in infants aged 8 to 12 months. We will examine foundational concepts, recent research, parent-centered approaches, and contemporary theories to deepen understanding of this critical developmental stage.
</a:t>
            </a:r>
          </a:p>
        </p:txBody>
      </p:sp>
      <p:sp>
        <p:nvSpPr>
          <p:cNvPr id="4" name="Slide Number Placeholder 3"/>
          <p:cNvSpPr>
            <a:spLocks noGrp="1"/>
          </p:cNvSpPr>
          <p:nvPr>
            <p:ph type="sldNum" sz="quarter" idx="5"/>
          </p:nvPr>
        </p:nvSpPr>
        <p:spPr/>
        <p:txBody>
          <a:bodyPr/>
          <a:lstStyle/>
          <a:p>
            <a:fld id="{8B990660-4B7D-4C11-96DB-B19FFA8CA93C}" type="slidenum">
              <a:rPr lang="en-US" smtClean="0"/>
              <a:t>1</a:t>
            </a:fld>
            <a:endParaRPr lang="en-US" dirty="0"/>
          </a:p>
        </p:txBody>
      </p:sp>
    </p:spTree>
    <p:extLst>
      <p:ext uri="{BB962C8B-B14F-4D97-AF65-F5344CB8AC3E}">
        <p14:creationId xmlns:p14="http://schemas.microsoft.com/office/powerpoint/2010/main" val="4117696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Research highlights how enriched environments—characterized by sensory stimulation and responsive caregiving—promote healthier brain development and cognitive skills in infants.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10</a:t>
            </a:fld>
            <a:endParaRPr lang="en-US" dirty="0"/>
          </a:p>
        </p:txBody>
      </p:sp>
    </p:spTree>
    <p:extLst>
      <p:ext uri="{BB962C8B-B14F-4D97-AF65-F5344CB8AC3E}">
        <p14:creationId xmlns:p14="http://schemas.microsoft.com/office/powerpoint/2010/main" val="544150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Focusing on caregiver roles, this section discusses how responsive parenting, interactive play, and communication contribute to infant learning and secure attachment.</a:t>
            </a:r>
          </a:p>
        </p:txBody>
      </p:sp>
      <p:sp>
        <p:nvSpPr>
          <p:cNvPr id="4" name="Slide Number Placeholder 3"/>
          <p:cNvSpPr>
            <a:spLocks noGrp="1"/>
          </p:cNvSpPr>
          <p:nvPr>
            <p:ph type="sldNum" sz="quarter" idx="5"/>
          </p:nvPr>
        </p:nvSpPr>
        <p:spPr/>
        <p:txBody>
          <a:bodyPr/>
          <a:lstStyle/>
          <a:p>
            <a:fld id="{8B990660-4B7D-4C11-96DB-B19FFA8CA93C}" type="slidenum">
              <a:rPr lang="en-US" smtClean="0"/>
              <a:t>11</a:t>
            </a:fld>
            <a:endParaRPr lang="en-US" dirty="0"/>
          </a:p>
        </p:txBody>
      </p:sp>
    </p:spTree>
    <p:extLst>
      <p:ext uri="{BB962C8B-B14F-4D97-AF65-F5344CB8AC3E}">
        <p14:creationId xmlns:p14="http://schemas.microsoft.com/office/powerpoint/2010/main" val="397842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Responsive caregiving fosters secure attachments, which are foundational for cognitive, emotional, and social development during infancy.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12</a:t>
            </a:fld>
            <a:endParaRPr lang="en-US" dirty="0"/>
          </a:p>
        </p:txBody>
      </p:sp>
    </p:spTree>
    <p:extLst>
      <p:ext uri="{BB962C8B-B14F-4D97-AF65-F5344CB8AC3E}">
        <p14:creationId xmlns:p14="http://schemas.microsoft.com/office/powerpoint/2010/main" val="1646799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Engaging infants in interactive play and guided discovery encourages exploration, problem-solving, and language development during this critical period.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13</a:t>
            </a:fld>
            <a:endParaRPr lang="en-US" dirty="0"/>
          </a:p>
        </p:txBody>
      </p:sp>
    </p:spTree>
    <p:extLst>
      <p:ext uri="{BB962C8B-B14F-4D97-AF65-F5344CB8AC3E}">
        <p14:creationId xmlns:p14="http://schemas.microsoft.com/office/powerpoint/2010/main" val="3509201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Consistent communication, daily routines, and relationship-centered practices support infants’ understanding of the world and contribute to stable developmental progress.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14</a:t>
            </a:fld>
            <a:endParaRPr lang="en-US" dirty="0"/>
          </a:p>
        </p:txBody>
      </p:sp>
    </p:spTree>
    <p:extLst>
      <p:ext uri="{BB962C8B-B14F-4D97-AF65-F5344CB8AC3E}">
        <p14:creationId xmlns:p14="http://schemas.microsoft.com/office/powerpoint/2010/main" val="4017848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This section reviews theoretical frameworks and practical guidance that inform current approaches to supporting infant cognitive and emotional growth.</a:t>
            </a:r>
          </a:p>
        </p:txBody>
      </p:sp>
      <p:sp>
        <p:nvSpPr>
          <p:cNvPr id="4" name="Slide Number Placeholder 3"/>
          <p:cNvSpPr>
            <a:spLocks noGrp="1"/>
          </p:cNvSpPr>
          <p:nvPr>
            <p:ph type="sldNum" sz="quarter" idx="5"/>
          </p:nvPr>
        </p:nvSpPr>
        <p:spPr/>
        <p:txBody>
          <a:bodyPr/>
          <a:lstStyle/>
          <a:p>
            <a:fld id="{8B990660-4B7D-4C11-96DB-B19FFA8CA93C}" type="slidenum">
              <a:rPr lang="en-US" smtClean="0"/>
              <a:t>15</a:t>
            </a:fld>
            <a:endParaRPr lang="en-US" dirty="0"/>
          </a:p>
        </p:txBody>
      </p:sp>
    </p:spTree>
    <p:extLst>
      <p:ext uri="{BB962C8B-B14F-4D97-AF65-F5344CB8AC3E}">
        <p14:creationId xmlns:p14="http://schemas.microsoft.com/office/powerpoint/2010/main" val="3250418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Vygotsky's theory emphasizes the critical role of social interaction and scaffolding in cognitive development, highlighting how adults support infants' learning within their zone of proximal development.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16</a:t>
            </a:fld>
            <a:endParaRPr lang="en-US" dirty="0"/>
          </a:p>
        </p:txBody>
      </p:sp>
    </p:spTree>
    <p:extLst>
      <p:ext uri="{BB962C8B-B14F-4D97-AF65-F5344CB8AC3E}">
        <p14:creationId xmlns:p14="http://schemas.microsoft.com/office/powerpoint/2010/main" val="1071726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Play is a vital medium through which infants develop problem-solving skills, emotional regulation, and social understanding in a natural, engaging way.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17</a:t>
            </a:fld>
            <a:endParaRPr lang="en-US" dirty="0"/>
          </a:p>
        </p:txBody>
      </p:sp>
    </p:spTree>
    <p:extLst>
      <p:ext uri="{BB962C8B-B14F-4D97-AF65-F5344CB8AC3E}">
        <p14:creationId xmlns:p14="http://schemas.microsoft.com/office/powerpoint/2010/main" val="2373084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Effective strategies for caregivers include providing responsive interactions, fostering exploration, and encouraging language exposure to support infants’ cognitive milestones.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18</a:t>
            </a:fld>
            <a:endParaRPr lang="en-US" dirty="0"/>
          </a:p>
        </p:txBody>
      </p:sp>
    </p:spTree>
    <p:extLst>
      <p:ext uri="{BB962C8B-B14F-4D97-AF65-F5344CB8AC3E}">
        <p14:creationId xmlns:p14="http://schemas.microsoft.com/office/powerpoint/2010/main" val="678507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Understanding foundational principles, recent research, caregiver roles, and theoretical frameworks enriches our ability to support cognitive development in 8-12 month-old infants, laying the groundwork for lifelong learning.</a:t>
            </a:r>
          </a:p>
        </p:txBody>
      </p:sp>
      <p:sp>
        <p:nvSpPr>
          <p:cNvPr id="4" name="Slide Number Placeholder 3"/>
          <p:cNvSpPr>
            <a:spLocks noGrp="1"/>
          </p:cNvSpPr>
          <p:nvPr>
            <p:ph type="sldNum" sz="quarter" idx="5"/>
          </p:nvPr>
        </p:nvSpPr>
        <p:spPr/>
        <p:txBody>
          <a:bodyPr/>
          <a:lstStyle/>
          <a:p>
            <a:fld id="{8B990660-4B7D-4C11-96DB-B19FFA8CA93C}" type="slidenum">
              <a:rPr lang="en-US" smtClean="0"/>
              <a:t>19</a:t>
            </a:fld>
            <a:endParaRPr lang="en-US" dirty="0"/>
          </a:p>
        </p:txBody>
      </p:sp>
    </p:spTree>
    <p:extLst>
      <p:ext uri="{BB962C8B-B14F-4D97-AF65-F5344CB8AC3E}">
        <p14:creationId xmlns:p14="http://schemas.microsoft.com/office/powerpoint/2010/main" val="238034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We will cover four main areas: core principles of early cognitive development, recent research milestones, parent-centered approaches to learning, and highlights from contemporary theories and practices in infant development.</a:t>
            </a:r>
          </a:p>
        </p:txBody>
      </p:sp>
      <p:sp>
        <p:nvSpPr>
          <p:cNvPr id="4" name="Slide Number Placeholder 3"/>
          <p:cNvSpPr>
            <a:spLocks noGrp="1"/>
          </p:cNvSpPr>
          <p:nvPr>
            <p:ph type="sldNum" sz="quarter" idx="5"/>
          </p:nvPr>
        </p:nvSpPr>
        <p:spPr/>
        <p:txBody>
          <a:bodyPr/>
          <a:lstStyle/>
          <a:p>
            <a:fld id="{8B990660-4B7D-4C11-96DB-B19FFA8CA93C}" type="slidenum">
              <a:rPr lang="en-US" smtClean="0"/>
              <a:t>2</a:t>
            </a:fld>
            <a:endParaRPr lang="en-US" dirty="0"/>
          </a:p>
        </p:txBody>
      </p:sp>
    </p:spTree>
    <p:extLst>
      <p:ext uri="{BB962C8B-B14F-4D97-AF65-F5344CB8AC3E}">
        <p14:creationId xmlns:p14="http://schemas.microsoft.com/office/powerpoint/2010/main" val="235421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This section introduces essential cognitive milestones in infants between 8 and 12 months, highlighting sensory exploration, problem-solving, and social learning through imitation and interaction.</a:t>
            </a:r>
          </a:p>
        </p:txBody>
      </p:sp>
      <p:sp>
        <p:nvSpPr>
          <p:cNvPr id="4" name="Slide Number Placeholder 3"/>
          <p:cNvSpPr>
            <a:spLocks noGrp="1"/>
          </p:cNvSpPr>
          <p:nvPr>
            <p:ph type="sldNum" sz="quarter" idx="5"/>
          </p:nvPr>
        </p:nvSpPr>
        <p:spPr/>
        <p:txBody>
          <a:bodyPr/>
          <a:lstStyle/>
          <a:p>
            <a:fld id="{8B990660-4B7D-4C11-96DB-B19FFA8CA93C}" type="slidenum">
              <a:rPr lang="en-US" smtClean="0"/>
              <a:t>3</a:t>
            </a:fld>
            <a:endParaRPr lang="en-US" dirty="0"/>
          </a:p>
        </p:txBody>
      </p:sp>
    </p:spTree>
    <p:extLst>
      <p:ext uri="{BB962C8B-B14F-4D97-AF65-F5344CB8AC3E}">
        <p14:creationId xmlns:p14="http://schemas.microsoft.com/office/powerpoint/2010/main" val="297954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Infants at this stage actively explore their environment through senses. They begin to grasp object permanence—the understanding that objects continue to exist even when out of sight—a foundational cognitive skill.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4</a:t>
            </a:fld>
            <a:endParaRPr lang="en-US" dirty="0"/>
          </a:p>
        </p:txBody>
      </p:sp>
    </p:spTree>
    <p:extLst>
      <p:ext uri="{BB962C8B-B14F-4D97-AF65-F5344CB8AC3E}">
        <p14:creationId xmlns:p14="http://schemas.microsoft.com/office/powerpoint/2010/main" val="881052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Around 8 to 12 months, infants show increasing curiosity and early problem-solving abilities by experimenting with objects, learning cause and effect, and adapting their behavior accordingly.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5</a:t>
            </a:fld>
            <a:endParaRPr lang="en-US" dirty="0"/>
          </a:p>
        </p:txBody>
      </p:sp>
    </p:spTree>
    <p:extLst>
      <p:ext uri="{BB962C8B-B14F-4D97-AF65-F5344CB8AC3E}">
        <p14:creationId xmlns:p14="http://schemas.microsoft.com/office/powerpoint/2010/main" val="229000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Imitation plays a crucial role in learning at this age. Through observing caregivers and peers, infants develop social cognition and communication skills vital for further development.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6</a:t>
            </a:fld>
            <a:endParaRPr lang="en-US" dirty="0"/>
          </a:p>
        </p:txBody>
      </p:sp>
    </p:spTree>
    <p:extLst>
      <p:ext uri="{BB962C8B-B14F-4D97-AF65-F5344CB8AC3E}">
        <p14:creationId xmlns:p14="http://schemas.microsoft.com/office/powerpoint/2010/main" val="3376820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This section reviews cutting-edge research that advances our understanding of infant brain growth, synaptic changes, and how enriched environments influence cognitive outcomes.</a:t>
            </a:r>
          </a:p>
        </p:txBody>
      </p:sp>
      <p:sp>
        <p:nvSpPr>
          <p:cNvPr id="4" name="Slide Number Placeholder 3"/>
          <p:cNvSpPr>
            <a:spLocks noGrp="1"/>
          </p:cNvSpPr>
          <p:nvPr>
            <p:ph type="sldNum" sz="quarter" idx="5"/>
          </p:nvPr>
        </p:nvSpPr>
        <p:spPr/>
        <p:txBody>
          <a:bodyPr/>
          <a:lstStyle/>
          <a:p>
            <a:fld id="{8B990660-4B7D-4C11-96DB-B19FFA8CA93C}" type="slidenum">
              <a:rPr lang="en-US" smtClean="0"/>
              <a:t>7</a:t>
            </a:fld>
            <a:endParaRPr lang="en-US" dirty="0"/>
          </a:p>
        </p:txBody>
      </p:sp>
    </p:spTree>
    <p:extLst>
      <p:ext uri="{BB962C8B-B14F-4D97-AF65-F5344CB8AC3E}">
        <p14:creationId xmlns:p14="http://schemas.microsoft.com/office/powerpoint/2010/main" val="1754068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Recent neuroimaging technologies have unveiled real-time brain activity patterns in infants, offering insights into the neural basis of early cognitive processes and developmental trajectories.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8</a:t>
            </a:fld>
            <a:endParaRPr lang="en-US" dirty="0"/>
          </a:p>
        </p:txBody>
      </p:sp>
    </p:spTree>
    <p:extLst>
      <p:ext uri="{BB962C8B-B14F-4D97-AF65-F5344CB8AC3E}">
        <p14:creationId xmlns:p14="http://schemas.microsoft.com/office/powerpoint/2010/main" val="4198920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Understanding critical windows of synaptic growth and pruning helps explain how early experiences shape brain architecture, affecting cognitive and behavioral development.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9</a:t>
            </a:fld>
            <a:endParaRPr lang="en-US" dirty="0"/>
          </a:p>
        </p:txBody>
      </p:sp>
    </p:spTree>
    <p:extLst>
      <p:ext uri="{BB962C8B-B14F-4D97-AF65-F5344CB8AC3E}">
        <p14:creationId xmlns:p14="http://schemas.microsoft.com/office/powerpoint/2010/main" val="317776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ltLang="zh-CN"/>
              <a:t>Click icon to add picture</a:t>
            </a:r>
            <a:endParaRPr lang="en-US" dirty="0"/>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ltLang="zh-CN"/>
              <a:t>Click icon to add picture</a:t>
            </a:r>
            <a:endParaRPr lang="en-US" dirty="0"/>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dirty="0"/>
              <a:t>Click to add content</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ltLang="zh-CN"/>
              <a:t>Click icon to add picture</a:t>
            </a:r>
            <a:endParaRPr lang="en-US" dirty="0"/>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69A7-2C3F-FA41-C8DD-11AECD127DF1}"/>
              </a:ext>
            </a:extLst>
          </p:cNvPr>
          <p:cNvSpPr>
            <a:spLocks noGrp="1"/>
          </p:cNvSpPr>
          <p:nvPr>
            <p:ph type="ctrTitle"/>
          </p:nvPr>
        </p:nvSpPr>
        <p:spPr/>
        <p:txBody>
          <a:bodyPr>
            <a:normAutofit fontScale="90000"/>
          </a:bodyPr>
          <a:lstStyle/>
          <a:p>
            <a:r>
              <a:rPr lang="zh-CN" altLang="en-US"/>
              <a:t>Foundational Principles of Cognitive Development and Early Learning in 8-12 Month-Old Infants</a:t>
            </a:r>
          </a:p>
        </p:txBody>
      </p:sp>
      <p:sp>
        <p:nvSpPr>
          <p:cNvPr id="3" name="TextBox 2">
            <a:extLst>
              <a:ext uri="{FF2B5EF4-FFF2-40B4-BE49-F238E27FC236}">
                <a16:creationId xmlns:a16="http://schemas.microsoft.com/office/drawing/2014/main" id="{7614B66E-D235-4248-8912-01FA0354A9FA}"/>
              </a:ext>
            </a:extLst>
          </p:cNvPr>
          <p:cNvSpPr txBox="1"/>
          <p:nvPr/>
        </p:nvSpPr>
        <p:spPr>
          <a:xfrm>
            <a:off x="1524000" y="3602038"/>
            <a:ext cx="9144000" cy="1655762"/>
          </a:xfrm>
          <a:prstGeom prst="rect">
            <a:avLst/>
          </a:prstGeom>
          <a:noFill/>
        </p:spPr>
        <p:txBody>
          <a:bodyPr rtlCol="0"/>
          <a:lstStyle/>
          <a:p>
            <a:pPr algn="ctr"/>
            <a:r>
              <a:rPr lang="zh-CN" altLang="en-US"/>
              <a:t>Key insights into infant cognitive growth and learning</a:t>
            </a:r>
          </a:p>
        </p:txBody>
      </p:sp>
    </p:spTree>
    <p:extLst>
      <p:ext uri="{BB962C8B-B14F-4D97-AF65-F5344CB8AC3E}">
        <p14:creationId xmlns:p14="http://schemas.microsoft.com/office/powerpoint/2010/main" val="326233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FDC5-3089-02AA-CFB9-3D74880FD3D3}"/>
              </a:ext>
            </a:extLst>
          </p:cNvPr>
          <p:cNvSpPr>
            <a:spLocks noGrp="1"/>
          </p:cNvSpPr>
          <p:nvPr>
            <p:ph type="title"/>
          </p:nvPr>
        </p:nvSpPr>
        <p:spPr/>
        <p:txBody>
          <a:bodyPr/>
          <a:lstStyle/>
          <a:p>
            <a:r>
              <a:rPr lang="zh-CN" altLang="en-US"/>
              <a:t>New Findings on the Impact of Enriched Environments</a:t>
            </a:r>
          </a:p>
        </p:txBody>
      </p:sp>
      <p:pic>
        <p:nvPicPr>
          <p:cNvPr id="6" name="Content Placeholder 5" descr="Baby playing with learning toy">
            <a:extLst>
              <a:ext uri="{FF2B5EF4-FFF2-40B4-BE49-F238E27FC236}">
                <a16:creationId xmlns:a16="http://schemas.microsoft.com/office/drawing/2014/main" id="{8575D35D-5F75-4D5A-BF69-7D0426F001EF}"/>
              </a:ext>
            </a:extLst>
          </p:cNvPr>
          <p:cNvPicPr>
            <a:picLocks noGrp="1" noChangeAspect="1"/>
          </p:cNvPicPr>
          <p:nvPr>
            <p:ph sz="quarter" idx="13"/>
          </p:nvPr>
        </p:nvPicPr>
        <p:blipFill>
          <a:blip r:embed="rId3"/>
          <a:stretch>
            <a:fillRect/>
          </a:stretch>
        </p:blipFill>
        <p:spPr>
          <a:xfrm>
            <a:off x="893763" y="2285864"/>
            <a:ext cx="4887912" cy="3262585"/>
          </a:xfrm>
          <a:prstGeom prst="rect">
            <a:avLst/>
          </a:prstGeom>
        </p:spPr>
      </p:pic>
      <p:sp>
        <p:nvSpPr>
          <p:cNvPr id="4" name="Content Placeholder 3">
            <a:extLst>
              <a:ext uri="{FF2B5EF4-FFF2-40B4-BE49-F238E27FC236}">
                <a16:creationId xmlns:a16="http://schemas.microsoft.com/office/drawing/2014/main" id="{FAC15572-994B-CC8C-B80D-732A3211AF5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lstStyle/>
          <a:p>
            <a:pPr>
              <a:buFont typeface="Arial" panose="020B0604020202020204" pitchFamily="34" charset="0"/>
              <a:buChar char="•"/>
            </a:pPr>
            <a:r>
              <a:t>Sensory Stimulation Benefits</a:t>
            </a:r>
          </a:p>
          <a:p>
            <a:pPr marL="742950" lvl="1" indent="-285750">
              <a:buFont typeface="Arial" panose="020B0604020202020204" pitchFamily="34" charset="0"/>
              <a:buChar char="•"/>
            </a:pPr>
            <a:r>
              <a:t>Enriched environments provide varied sensory experiences that enhance infant brain growth and cognitive abilities.</a:t>
            </a:r>
          </a:p>
          <a:p>
            <a:pPr>
              <a:buFont typeface="Arial" panose="020B0604020202020204" pitchFamily="34" charset="0"/>
              <a:buChar char="•"/>
            </a:pPr>
            <a:r>
              <a:t>Responsive Caregiving Importance</a:t>
            </a:r>
          </a:p>
          <a:p>
            <a:pPr marL="742950" lvl="1" indent="-285750">
              <a:buFont typeface="Arial" panose="020B0604020202020204" pitchFamily="34" charset="0"/>
              <a:buChar char="•"/>
            </a:pPr>
            <a:r>
              <a:t>Attentive and responsive caregiving supports emotional security and promotes healthy cognitive development in infants.</a:t>
            </a:r>
            <a:endParaRPr lang="zh-CN" altLang="en-US"/>
          </a:p>
        </p:txBody>
      </p:sp>
      <p:sp>
        <p:nvSpPr>
          <p:cNvPr id="5" name="Slide Number Placeholder 4">
            <a:extLst>
              <a:ext uri="{FF2B5EF4-FFF2-40B4-BE49-F238E27FC236}">
                <a16:creationId xmlns:a16="http://schemas.microsoft.com/office/drawing/2014/main" id="{868BD089-7CE6-7092-1215-B470DC490C32}"/>
              </a:ext>
            </a:extLst>
          </p:cNvPr>
          <p:cNvSpPr>
            <a:spLocks noGrp="1"/>
          </p:cNvSpPr>
          <p:nvPr>
            <p:ph type="sldNum" sz="quarter" idx="12"/>
          </p:nvPr>
        </p:nvSpPr>
        <p:spPr/>
        <p:txBody>
          <a:bodyPr/>
          <a:lstStyle/>
          <a:p>
            <a:fld id="{B5CEABB6-07DC-46E8-9B57-56EC44A396E5}" type="slidenum">
              <a:rPr lang="en-US" smtClean="0"/>
              <a:pPr/>
              <a:t>10</a:t>
            </a:fld>
            <a:endParaRPr lang="en-US" dirty="0"/>
          </a:p>
        </p:txBody>
      </p:sp>
    </p:spTree>
    <p:extLst>
      <p:ext uri="{BB962C8B-B14F-4D97-AF65-F5344CB8AC3E}">
        <p14:creationId xmlns:p14="http://schemas.microsoft.com/office/powerpoint/2010/main" val="82476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DEDD-EA05-E974-1C2E-590DD016AB11}"/>
              </a:ext>
            </a:extLst>
          </p:cNvPr>
          <p:cNvSpPr>
            <a:spLocks noGrp="1"/>
          </p:cNvSpPr>
          <p:nvPr>
            <p:ph type="ctrTitle"/>
          </p:nvPr>
        </p:nvSpPr>
        <p:spPr/>
        <p:txBody>
          <a:bodyPr/>
          <a:lstStyle/>
          <a:p>
            <a:r>
              <a:rPr lang="zh-CN" altLang="en-US"/>
              <a:t>Parent-Centered Approaches and Interactive Effects on Learning</a:t>
            </a:r>
          </a:p>
        </p:txBody>
      </p:sp>
    </p:spTree>
    <p:extLst>
      <p:ext uri="{BB962C8B-B14F-4D97-AF65-F5344CB8AC3E}">
        <p14:creationId xmlns:p14="http://schemas.microsoft.com/office/powerpoint/2010/main" val="381366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3145-141B-490A-0E9D-9F7059BD1666}"/>
              </a:ext>
            </a:extLst>
          </p:cNvPr>
          <p:cNvSpPr>
            <a:spLocks noGrp="1"/>
          </p:cNvSpPr>
          <p:nvPr>
            <p:ph type="title"/>
          </p:nvPr>
        </p:nvSpPr>
        <p:spPr/>
        <p:txBody>
          <a:bodyPr/>
          <a:lstStyle/>
          <a:p>
            <a:r>
              <a:rPr lang="zh-CN" altLang="en-US"/>
              <a:t>Importance of Responsive Caregiving and Secure Attachment</a:t>
            </a:r>
          </a:p>
        </p:txBody>
      </p:sp>
      <p:pic>
        <p:nvPicPr>
          <p:cNvPr id="6" name="Content Placeholder 5" descr="Elderly couple holding hands">
            <a:extLst>
              <a:ext uri="{FF2B5EF4-FFF2-40B4-BE49-F238E27FC236}">
                <a16:creationId xmlns:a16="http://schemas.microsoft.com/office/drawing/2014/main" id="{D87AB912-7C22-4FA7-8B33-3A527AE200C9}"/>
              </a:ext>
            </a:extLst>
          </p:cNvPr>
          <p:cNvPicPr>
            <a:picLocks noGrp="1" noChangeAspect="1"/>
          </p:cNvPicPr>
          <p:nvPr>
            <p:ph sz="quarter" idx="13"/>
          </p:nvPr>
        </p:nvPicPr>
        <p:blipFill>
          <a:blip r:embed="rId3"/>
          <a:stretch>
            <a:fillRect/>
          </a:stretch>
        </p:blipFill>
        <p:spPr>
          <a:xfrm>
            <a:off x="1146036" y="2073275"/>
            <a:ext cx="4383365" cy="3687763"/>
          </a:xfrm>
          <a:prstGeom prst="rect">
            <a:avLst/>
          </a:prstGeom>
        </p:spPr>
      </p:pic>
      <p:sp>
        <p:nvSpPr>
          <p:cNvPr id="4" name="Content Placeholder 3">
            <a:extLst>
              <a:ext uri="{FF2B5EF4-FFF2-40B4-BE49-F238E27FC236}">
                <a16:creationId xmlns:a16="http://schemas.microsoft.com/office/drawing/2014/main" id="{DCEAD8B1-C4DF-DEAC-8A6E-B7D085B3424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lnSpcReduction="10000"/>
          </a:bodyPr>
          <a:lstStyle/>
          <a:p>
            <a:pPr>
              <a:buFont typeface="Arial" panose="020B0604020202020204" pitchFamily="34" charset="0"/>
              <a:buChar char="•"/>
            </a:pPr>
            <a:r>
              <a:t>Responsive Caregiving Benefits</a:t>
            </a:r>
          </a:p>
          <a:p>
            <a:pPr marL="742950" lvl="1" indent="-285750">
              <a:buFont typeface="Arial" panose="020B0604020202020204" pitchFamily="34" charset="0"/>
              <a:buChar char="•"/>
            </a:pPr>
            <a:r>
              <a:t>Responsive caregiving helps infants feel safe and valued, supporting their overall development and well-being.</a:t>
            </a:r>
          </a:p>
          <a:p>
            <a:pPr>
              <a:buFont typeface="Arial" panose="020B0604020202020204" pitchFamily="34" charset="0"/>
              <a:buChar char="•"/>
            </a:pPr>
            <a:r>
              <a:t>Secure Attachment Foundation</a:t>
            </a:r>
          </a:p>
          <a:p>
            <a:pPr marL="742950" lvl="1" indent="-285750">
              <a:buFont typeface="Arial" panose="020B0604020202020204" pitchFamily="34" charset="0"/>
              <a:buChar char="•"/>
            </a:pPr>
            <a:r>
              <a:t>Secure attachment formed through responsive caregiving promotes healthy cognitive, emotional, and social growth in infants.</a:t>
            </a:r>
            <a:endParaRPr lang="zh-CN" altLang="en-US"/>
          </a:p>
        </p:txBody>
      </p:sp>
      <p:sp>
        <p:nvSpPr>
          <p:cNvPr id="5" name="Slide Number Placeholder 4">
            <a:extLst>
              <a:ext uri="{FF2B5EF4-FFF2-40B4-BE49-F238E27FC236}">
                <a16:creationId xmlns:a16="http://schemas.microsoft.com/office/drawing/2014/main" id="{7548D671-AB6C-EDB8-8C06-F126237EE962}"/>
              </a:ext>
            </a:extLst>
          </p:cNvPr>
          <p:cNvSpPr>
            <a:spLocks noGrp="1"/>
          </p:cNvSpPr>
          <p:nvPr>
            <p:ph type="sldNum" sz="quarter" idx="12"/>
          </p:nvPr>
        </p:nvSpPr>
        <p:spPr/>
        <p:txBody>
          <a:bodyPr/>
          <a:lstStyle/>
          <a:p>
            <a:fld id="{B5CEABB6-07DC-46E8-9B57-56EC44A396E5}" type="slidenum">
              <a:rPr lang="en-US" smtClean="0"/>
              <a:pPr/>
              <a:t>12</a:t>
            </a:fld>
            <a:endParaRPr lang="en-US" dirty="0"/>
          </a:p>
        </p:txBody>
      </p:sp>
    </p:spTree>
    <p:extLst>
      <p:ext uri="{BB962C8B-B14F-4D97-AF65-F5344CB8AC3E}">
        <p14:creationId xmlns:p14="http://schemas.microsoft.com/office/powerpoint/2010/main" val="221709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9DD3-3B3A-2D4B-10B3-E1E17398DAB2}"/>
              </a:ext>
            </a:extLst>
          </p:cNvPr>
          <p:cNvSpPr>
            <a:spLocks noGrp="1"/>
          </p:cNvSpPr>
          <p:nvPr>
            <p:ph type="title"/>
          </p:nvPr>
        </p:nvSpPr>
        <p:spPr/>
        <p:txBody>
          <a:bodyPr/>
          <a:lstStyle/>
          <a:p>
            <a:r>
              <a:rPr lang="zh-CN" altLang="en-US"/>
              <a:t>Interactive Play and Guided Discovery</a:t>
            </a:r>
          </a:p>
        </p:txBody>
      </p:sp>
      <p:pic>
        <p:nvPicPr>
          <p:cNvPr id="6" name="Content Placeholder 5" descr="Baby boy playing with toy">
            <a:extLst>
              <a:ext uri="{FF2B5EF4-FFF2-40B4-BE49-F238E27FC236}">
                <a16:creationId xmlns:a16="http://schemas.microsoft.com/office/drawing/2014/main" id="{F5B836C9-B73F-4961-A212-87B5A24A8CAF}"/>
              </a:ext>
            </a:extLst>
          </p:cNvPr>
          <p:cNvPicPr>
            <a:picLocks noGrp="1" noChangeAspect="1"/>
          </p:cNvPicPr>
          <p:nvPr>
            <p:ph sz="quarter" idx="13"/>
          </p:nvPr>
        </p:nvPicPr>
        <p:blipFill>
          <a:blip r:embed="rId3"/>
          <a:stretch>
            <a:fillRect/>
          </a:stretch>
        </p:blipFill>
        <p:spPr>
          <a:xfrm>
            <a:off x="893763" y="2288250"/>
            <a:ext cx="4887912" cy="3257812"/>
          </a:xfrm>
          <a:prstGeom prst="rect">
            <a:avLst/>
          </a:prstGeom>
        </p:spPr>
      </p:pic>
      <p:sp>
        <p:nvSpPr>
          <p:cNvPr id="4" name="Content Placeholder 3">
            <a:extLst>
              <a:ext uri="{FF2B5EF4-FFF2-40B4-BE49-F238E27FC236}">
                <a16:creationId xmlns:a16="http://schemas.microsoft.com/office/drawing/2014/main" id="{1916423E-9A74-6CD3-8FDD-555DCC74024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85000" lnSpcReduction="20000"/>
          </a:bodyPr>
          <a:lstStyle/>
          <a:p>
            <a:pPr>
              <a:buFont typeface="Arial" panose="020B0604020202020204" pitchFamily="34" charset="0"/>
              <a:buChar char="•"/>
            </a:pPr>
            <a:r>
              <a:t>Encouraging Exploration</a:t>
            </a:r>
          </a:p>
          <a:p>
            <a:pPr marL="742950" lvl="1" indent="-285750">
              <a:buFont typeface="Arial" panose="020B0604020202020204" pitchFamily="34" charset="0"/>
              <a:buChar char="•"/>
            </a:pPr>
            <a:r>
              <a:t>Interactive play invites infants to explore their environment actively, fostering curiosity and cognitive growth.</a:t>
            </a:r>
          </a:p>
          <a:p>
            <a:pPr>
              <a:buFont typeface="Arial" panose="020B0604020202020204" pitchFamily="34" charset="0"/>
              <a:buChar char="•"/>
            </a:pPr>
            <a:r>
              <a:t>Problem-Solving Skills</a:t>
            </a:r>
          </a:p>
          <a:p>
            <a:pPr marL="742950" lvl="1" indent="-285750">
              <a:buFont typeface="Arial" panose="020B0604020202020204" pitchFamily="34" charset="0"/>
              <a:buChar char="•"/>
            </a:pPr>
            <a:r>
              <a:t>Guided discovery helps infants develop problem-solving abilities through hands-on learning experiences.</a:t>
            </a:r>
          </a:p>
          <a:p>
            <a:pPr>
              <a:buFont typeface="Arial" panose="020B0604020202020204" pitchFamily="34" charset="0"/>
              <a:buChar char="•"/>
            </a:pPr>
            <a:r>
              <a:t>Language Development</a:t>
            </a:r>
          </a:p>
          <a:p>
            <a:pPr marL="742950" lvl="1" indent="-285750">
              <a:buFont typeface="Arial" panose="020B0604020202020204" pitchFamily="34" charset="0"/>
              <a:buChar char="•"/>
            </a:pPr>
            <a:r>
              <a:t>Engaging infants in play and discovery supports early language skills by encouraging communication and interaction.</a:t>
            </a:r>
            <a:endParaRPr lang="zh-CN" altLang="en-US"/>
          </a:p>
        </p:txBody>
      </p:sp>
      <p:sp>
        <p:nvSpPr>
          <p:cNvPr id="5" name="Slide Number Placeholder 4">
            <a:extLst>
              <a:ext uri="{FF2B5EF4-FFF2-40B4-BE49-F238E27FC236}">
                <a16:creationId xmlns:a16="http://schemas.microsoft.com/office/drawing/2014/main" id="{8EA9E4B9-AE4C-AFBB-FB1A-8BB98AB0AFF6}"/>
              </a:ext>
            </a:extLst>
          </p:cNvPr>
          <p:cNvSpPr>
            <a:spLocks noGrp="1"/>
          </p:cNvSpPr>
          <p:nvPr>
            <p:ph type="sldNum" sz="quarter" idx="12"/>
          </p:nvPr>
        </p:nvSpPr>
        <p:spPr/>
        <p:txBody>
          <a:bodyPr/>
          <a:lstStyle/>
          <a:p>
            <a:fld id="{B5CEABB6-07DC-46E8-9B57-56EC44A396E5}" type="slidenum">
              <a:rPr lang="en-US" smtClean="0"/>
              <a:pPr/>
              <a:t>13</a:t>
            </a:fld>
            <a:endParaRPr lang="en-US" dirty="0"/>
          </a:p>
        </p:txBody>
      </p:sp>
    </p:spTree>
    <p:extLst>
      <p:ext uri="{BB962C8B-B14F-4D97-AF65-F5344CB8AC3E}">
        <p14:creationId xmlns:p14="http://schemas.microsoft.com/office/powerpoint/2010/main" val="828263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1252-90FE-EEBF-D924-F613DDA1B181}"/>
              </a:ext>
            </a:extLst>
          </p:cNvPr>
          <p:cNvSpPr>
            <a:spLocks noGrp="1"/>
          </p:cNvSpPr>
          <p:nvPr>
            <p:ph type="title"/>
          </p:nvPr>
        </p:nvSpPr>
        <p:spPr/>
        <p:txBody>
          <a:bodyPr/>
          <a:lstStyle/>
          <a:p>
            <a:r>
              <a:rPr lang="zh-CN" altLang="en-US"/>
              <a:t>Communication, Routines, and Relationship-Based Practices</a:t>
            </a:r>
          </a:p>
        </p:txBody>
      </p:sp>
      <p:pic>
        <p:nvPicPr>
          <p:cNvPr id="6" name="Content Placeholder 5" descr="Adult hands trying to comfort baby. Baby girl is lying on back and crying. Sad emotions.">
            <a:extLst>
              <a:ext uri="{FF2B5EF4-FFF2-40B4-BE49-F238E27FC236}">
                <a16:creationId xmlns:a16="http://schemas.microsoft.com/office/drawing/2014/main" id="{E273DE97-8746-41B5-9CCD-F86D3DBE44D0}"/>
              </a:ext>
            </a:extLst>
          </p:cNvPr>
          <p:cNvPicPr>
            <a:picLocks noGrp="1" noChangeAspect="1"/>
          </p:cNvPicPr>
          <p:nvPr>
            <p:ph sz="quarter" idx="13"/>
          </p:nvPr>
        </p:nvPicPr>
        <p:blipFill>
          <a:blip r:embed="rId3"/>
          <a:stretch>
            <a:fillRect/>
          </a:stretch>
        </p:blipFill>
        <p:spPr>
          <a:xfrm>
            <a:off x="893763" y="2285864"/>
            <a:ext cx="4887912" cy="3262585"/>
          </a:xfrm>
          <a:prstGeom prst="rect">
            <a:avLst/>
          </a:prstGeom>
        </p:spPr>
      </p:pic>
      <p:sp>
        <p:nvSpPr>
          <p:cNvPr id="4" name="Content Placeholder 3">
            <a:extLst>
              <a:ext uri="{FF2B5EF4-FFF2-40B4-BE49-F238E27FC236}">
                <a16:creationId xmlns:a16="http://schemas.microsoft.com/office/drawing/2014/main" id="{3C9AE0F2-02F7-D0DC-0FB9-6CE842C9F53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85000" lnSpcReduction="10000"/>
          </a:bodyPr>
          <a:lstStyle/>
          <a:p>
            <a:pPr>
              <a:buFont typeface="Arial" panose="020B0604020202020204" pitchFamily="34" charset="0"/>
              <a:buChar char="•"/>
            </a:pPr>
            <a:r>
              <a:t>Consistent Communication</a:t>
            </a:r>
          </a:p>
          <a:p>
            <a:pPr marL="742950" lvl="1" indent="-285750">
              <a:buFont typeface="Arial" panose="020B0604020202020204" pitchFamily="34" charset="0"/>
              <a:buChar char="•"/>
            </a:pPr>
            <a:r>
              <a:t>Regular and clear communication helps infants grasp their surroundings and builds trust with caregivers.</a:t>
            </a:r>
          </a:p>
          <a:p>
            <a:pPr>
              <a:buFont typeface="Arial" panose="020B0604020202020204" pitchFamily="34" charset="0"/>
              <a:buChar char="•"/>
            </a:pPr>
            <a:r>
              <a:t>Daily Routines</a:t>
            </a:r>
          </a:p>
          <a:p>
            <a:pPr marL="742950" lvl="1" indent="-285750">
              <a:buFont typeface="Arial" panose="020B0604020202020204" pitchFamily="34" charset="0"/>
              <a:buChar char="•"/>
            </a:pPr>
            <a:r>
              <a:t>Predictable daily routines create a sense of security and promote steady developmental growth in infants.</a:t>
            </a:r>
          </a:p>
          <a:p>
            <a:pPr>
              <a:buFont typeface="Arial" panose="020B0604020202020204" pitchFamily="34" charset="0"/>
              <a:buChar char="•"/>
            </a:pPr>
            <a:r>
              <a:t>Relationship-Based Practices</a:t>
            </a:r>
          </a:p>
          <a:p>
            <a:pPr marL="742950" lvl="1" indent="-285750">
              <a:buFont typeface="Arial" panose="020B0604020202020204" pitchFamily="34" charset="0"/>
              <a:buChar char="•"/>
            </a:pPr>
            <a:r>
              <a:t>Nurturing relationships support emotional development and help infants form stable attachments.</a:t>
            </a:r>
            <a:endParaRPr lang="zh-CN" altLang="en-US"/>
          </a:p>
        </p:txBody>
      </p:sp>
      <p:sp>
        <p:nvSpPr>
          <p:cNvPr id="5" name="Slide Number Placeholder 4">
            <a:extLst>
              <a:ext uri="{FF2B5EF4-FFF2-40B4-BE49-F238E27FC236}">
                <a16:creationId xmlns:a16="http://schemas.microsoft.com/office/drawing/2014/main" id="{D4F50958-646A-2AF5-E53D-CDA58FE25DEE}"/>
              </a:ext>
            </a:extLst>
          </p:cNvPr>
          <p:cNvSpPr>
            <a:spLocks noGrp="1"/>
          </p:cNvSpPr>
          <p:nvPr>
            <p:ph type="sldNum" sz="quarter" idx="12"/>
          </p:nvPr>
        </p:nvSpPr>
        <p:spPr/>
        <p:txBody>
          <a:bodyPr/>
          <a:lstStyle/>
          <a:p>
            <a:fld id="{B5CEABB6-07DC-46E8-9B57-56EC44A396E5}" type="slidenum">
              <a:rPr lang="en-US" smtClean="0"/>
              <a:pPr/>
              <a:t>14</a:t>
            </a:fld>
            <a:endParaRPr lang="en-US" dirty="0"/>
          </a:p>
        </p:txBody>
      </p:sp>
    </p:spTree>
    <p:extLst>
      <p:ext uri="{BB962C8B-B14F-4D97-AF65-F5344CB8AC3E}">
        <p14:creationId xmlns:p14="http://schemas.microsoft.com/office/powerpoint/2010/main" val="4204910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825D-ECA4-9BEB-42FF-B6F5AE3F8D9A}"/>
              </a:ext>
            </a:extLst>
          </p:cNvPr>
          <p:cNvSpPr>
            <a:spLocks noGrp="1"/>
          </p:cNvSpPr>
          <p:nvPr>
            <p:ph type="ctrTitle"/>
          </p:nvPr>
        </p:nvSpPr>
        <p:spPr/>
        <p:txBody>
          <a:bodyPr>
            <a:normAutofit fontScale="90000"/>
          </a:bodyPr>
          <a:lstStyle/>
          <a:p>
            <a:r>
              <a:rPr lang="zh-CN" altLang="en-US"/>
              <a:t>Highlights and Implications From Contemporary Theories and Practices</a:t>
            </a:r>
          </a:p>
        </p:txBody>
      </p:sp>
    </p:spTree>
    <p:extLst>
      <p:ext uri="{BB962C8B-B14F-4D97-AF65-F5344CB8AC3E}">
        <p14:creationId xmlns:p14="http://schemas.microsoft.com/office/powerpoint/2010/main" val="361310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26F3-D2D1-F80F-3A91-376F194AF27F}"/>
              </a:ext>
            </a:extLst>
          </p:cNvPr>
          <p:cNvSpPr>
            <a:spLocks noGrp="1"/>
          </p:cNvSpPr>
          <p:nvPr>
            <p:ph type="title"/>
          </p:nvPr>
        </p:nvSpPr>
        <p:spPr/>
        <p:txBody>
          <a:bodyPr/>
          <a:lstStyle/>
          <a:p>
            <a:r>
              <a:rPr lang="zh-CN" altLang="en-US"/>
              <a:t>Vygotskian Perspectives on Social Learning</a:t>
            </a:r>
          </a:p>
        </p:txBody>
      </p:sp>
      <p:pic>
        <p:nvPicPr>
          <p:cNvPr id="6" name="Content Placeholder 5" descr="Senior Woman Helping her Granddaughter with Homewokr">
            <a:extLst>
              <a:ext uri="{FF2B5EF4-FFF2-40B4-BE49-F238E27FC236}">
                <a16:creationId xmlns:a16="http://schemas.microsoft.com/office/drawing/2014/main" id="{313FAA6C-789A-4F30-AEA9-5203DECEAE66}"/>
              </a:ext>
            </a:extLst>
          </p:cNvPr>
          <p:cNvPicPr>
            <a:picLocks noGrp="1" noChangeAspect="1"/>
          </p:cNvPicPr>
          <p:nvPr>
            <p:ph sz="quarter" idx="13"/>
          </p:nvPr>
        </p:nvPicPr>
        <p:blipFill>
          <a:blip r:embed="rId3"/>
          <a:stretch>
            <a:fillRect/>
          </a:stretch>
        </p:blipFill>
        <p:spPr>
          <a:xfrm>
            <a:off x="893763" y="2288250"/>
            <a:ext cx="4887912" cy="3257812"/>
          </a:xfrm>
          <a:prstGeom prst="rect">
            <a:avLst/>
          </a:prstGeom>
        </p:spPr>
      </p:pic>
      <p:sp>
        <p:nvSpPr>
          <p:cNvPr id="4" name="Content Placeholder 3">
            <a:extLst>
              <a:ext uri="{FF2B5EF4-FFF2-40B4-BE49-F238E27FC236}">
                <a16:creationId xmlns:a16="http://schemas.microsoft.com/office/drawing/2014/main" id="{88B25966-6D7F-4050-1B00-3DE6FDA8B01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77500" lnSpcReduction="20000"/>
          </a:bodyPr>
          <a:lstStyle/>
          <a:p>
            <a:pPr>
              <a:buFont typeface="Arial" panose="020B0604020202020204" pitchFamily="34" charset="0"/>
              <a:buChar char="•"/>
            </a:pPr>
            <a:r>
              <a:t>Social Interaction Importance</a:t>
            </a:r>
          </a:p>
          <a:p>
            <a:pPr marL="742950" lvl="1" indent="-285750">
              <a:buFont typeface="Arial" panose="020B0604020202020204" pitchFamily="34" charset="0"/>
              <a:buChar char="•"/>
            </a:pPr>
            <a:r>
              <a:t>Vygotsky's theory highlights social interaction as essential for cognitive growth and learning development in children.</a:t>
            </a:r>
          </a:p>
          <a:p>
            <a:pPr>
              <a:buFont typeface="Arial" panose="020B0604020202020204" pitchFamily="34" charset="0"/>
              <a:buChar char="•"/>
            </a:pPr>
            <a:r>
              <a:t>Scaffolding Support</a:t>
            </a:r>
          </a:p>
          <a:p>
            <a:pPr marL="742950" lvl="1" indent="-285750">
              <a:buFont typeface="Arial" panose="020B0604020202020204" pitchFamily="34" charset="0"/>
              <a:buChar char="•"/>
            </a:pPr>
            <a:r>
              <a:t>Adults provide scaffolding to support infants' learning by guiding them through tasks just beyond their current ability.</a:t>
            </a:r>
          </a:p>
          <a:p>
            <a:pPr>
              <a:buFont typeface="Arial" panose="020B0604020202020204" pitchFamily="34" charset="0"/>
              <a:buChar char="•"/>
            </a:pPr>
            <a:r>
              <a:t>Zone of Proximal Development</a:t>
            </a:r>
          </a:p>
          <a:p>
            <a:pPr marL="742950" lvl="1" indent="-285750">
              <a:buFont typeface="Arial" panose="020B0604020202020204" pitchFamily="34" charset="0"/>
              <a:buChar char="•"/>
            </a:pPr>
            <a:r>
              <a:t>The zone of proximal development represents the gap between what a child can do alone and with adult assistance.</a:t>
            </a:r>
            <a:endParaRPr lang="zh-CN" altLang="en-US"/>
          </a:p>
        </p:txBody>
      </p:sp>
      <p:sp>
        <p:nvSpPr>
          <p:cNvPr id="5" name="Slide Number Placeholder 4">
            <a:extLst>
              <a:ext uri="{FF2B5EF4-FFF2-40B4-BE49-F238E27FC236}">
                <a16:creationId xmlns:a16="http://schemas.microsoft.com/office/drawing/2014/main" id="{073C59E4-F24D-8155-93A3-4E784B0B53EE}"/>
              </a:ext>
            </a:extLst>
          </p:cNvPr>
          <p:cNvSpPr>
            <a:spLocks noGrp="1"/>
          </p:cNvSpPr>
          <p:nvPr>
            <p:ph type="sldNum" sz="quarter" idx="12"/>
          </p:nvPr>
        </p:nvSpPr>
        <p:spPr/>
        <p:txBody>
          <a:bodyPr/>
          <a:lstStyle/>
          <a:p>
            <a:fld id="{B5CEABB6-07DC-46E8-9B57-56EC44A396E5}" type="slidenum">
              <a:rPr lang="en-US" smtClean="0"/>
              <a:pPr/>
              <a:t>16</a:t>
            </a:fld>
            <a:endParaRPr lang="en-US" dirty="0"/>
          </a:p>
        </p:txBody>
      </p:sp>
    </p:spTree>
    <p:extLst>
      <p:ext uri="{BB962C8B-B14F-4D97-AF65-F5344CB8AC3E}">
        <p14:creationId xmlns:p14="http://schemas.microsoft.com/office/powerpoint/2010/main" val="1262290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3C8E1-64F4-6DA6-D888-9B935DD2CE2F}"/>
              </a:ext>
            </a:extLst>
          </p:cNvPr>
          <p:cNvSpPr>
            <a:spLocks noGrp="1"/>
          </p:cNvSpPr>
          <p:nvPr>
            <p:ph type="title"/>
          </p:nvPr>
        </p:nvSpPr>
        <p:spPr/>
        <p:txBody>
          <a:bodyPr/>
          <a:lstStyle/>
          <a:p>
            <a:r>
              <a:rPr lang="zh-CN" altLang="en-US"/>
              <a:t>The Role of Play in Cognitive and Emotional Growth</a:t>
            </a:r>
          </a:p>
        </p:txBody>
      </p:sp>
      <p:pic>
        <p:nvPicPr>
          <p:cNvPr id="6" name="Content Placeholder 5" descr="Cute Asian baby">
            <a:extLst>
              <a:ext uri="{FF2B5EF4-FFF2-40B4-BE49-F238E27FC236}">
                <a16:creationId xmlns:a16="http://schemas.microsoft.com/office/drawing/2014/main" id="{FEE9EED4-01EF-467E-8D22-D7A52AA89896}"/>
              </a:ext>
            </a:extLst>
          </p:cNvPr>
          <p:cNvPicPr>
            <a:picLocks noGrp="1" noChangeAspect="1"/>
          </p:cNvPicPr>
          <p:nvPr>
            <p:ph sz="quarter" idx="13"/>
          </p:nvPr>
        </p:nvPicPr>
        <p:blipFill>
          <a:blip r:embed="rId3"/>
          <a:stretch>
            <a:fillRect/>
          </a:stretch>
        </p:blipFill>
        <p:spPr>
          <a:xfrm>
            <a:off x="2063674" y="2073275"/>
            <a:ext cx="2548089" cy="3687763"/>
          </a:xfrm>
          <a:prstGeom prst="rect">
            <a:avLst/>
          </a:prstGeom>
        </p:spPr>
      </p:pic>
      <p:sp>
        <p:nvSpPr>
          <p:cNvPr id="4" name="Content Placeholder 3">
            <a:extLst>
              <a:ext uri="{FF2B5EF4-FFF2-40B4-BE49-F238E27FC236}">
                <a16:creationId xmlns:a16="http://schemas.microsoft.com/office/drawing/2014/main" id="{0A1A641B-0860-93C9-68BE-2EEC81093B0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85000" lnSpcReduction="20000"/>
          </a:bodyPr>
          <a:lstStyle/>
          <a:p>
            <a:pPr>
              <a:buFont typeface="Arial" panose="020B0604020202020204" pitchFamily="34" charset="0"/>
              <a:buChar char="•"/>
            </a:pPr>
            <a:r>
              <a:t>Problem-Solving Skills</a:t>
            </a:r>
          </a:p>
          <a:p>
            <a:pPr marL="742950" lvl="1" indent="-285750">
              <a:buFont typeface="Arial" panose="020B0604020202020204" pitchFamily="34" charset="0"/>
              <a:buChar char="•"/>
            </a:pPr>
            <a:r>
              <a:t>Play helps infants develop problem-solving skills by encouraging exploration and experimentation in a safe environment.</a:t>
            </a:r>
          </a:p>
          <a:p>
            <a:pPr>
              <a:buFont typeface="Arial" panose="020B0604020202020204" pitchFamily="34" charset="0"/>
              <a:buChar char="•"/>
            </a:pPr>
            <a:r>
              <a:t>Emotional Regulation</a:t>
            </a:r>
          </a:p>
          <a:p>
            <a:pPr marL="742950" lvl="1" indent="-285750">
              <a:buFont typeface="Arial" panose="020B0604020202020204" pitchFamily="34" charset="0"/>
              <a:buChar char="•"/>
            </a:pPr>
            <a:r>
              <a:t>Through play, infants learn to manage and express their emotions effectively in various social settings.</a:t>
            </a:r>
          </a:p>
          <a:p>
            <a:pPr>
              <a:buFont typeface="Arial" panose="020B0604020202020204" pitchFamily="34" charset="0"/>
              <a:buChar char="•"/>
            </a:pPr>
            <a:r>
              <a:t>Social Understanding</a:t>
            </a:r>
          </a:p>
          <a:p>
            <a:pPr marL="742950" lvl="1" indent="-285750">
              <a:buFont typeface="Arial" panose="020B0604020202020204" pitchFamily="34" charset="0"/>
              <a:buChar char="•"/>
            </a:pPr>
            <a:r>
              <a:t>Play facilitates social understanding by teaching infants cooperation, sharing, and communication skills.</a:t>
            </a:r>
            <a:endParaRPr lang="zh-CN" altLang="en-US"/>
          </a:p>
        </p:txBody>
      </p:sp>
      <p:sp>
        <p:nvSpPr>
          <p:cNvPr id="5" name="Slide Number Placeholder 4">
            <a:extLst>
              <a:ext uri="{FF2B5EF4-FFF2-40B4-BE49-F238E27FC236}">
                <a16:creationId xmlns:a16="http://schemas.microsoft.com/office/drawing/2014/main" id="{2BEB7C11-EE37-0E85-3744-1FE7AE89A085}"/>
              </a:ext>
            </a:extLst>
          </p:cNvPr>
          <p:cNvSpPr>
            <a:spLocks noGrp="1"/>
          </p:cNvSpPr>
          <p:nvPr>
            <p:ph type="sldNum" sz="quarter" idx="12"/>
          </p:nvPr>
        </p:nvSpPr>
        <p:spPr/>
        <p:txBody>
          <a:bodyPr/>
          <a:lstStyle/>
          <a:p>
            <a:fld id="{B5CEABB6-07DC-46E8-9B57-56EC44A396E5}" type="slidenum">
              <a:rPr lang="en-US" smtClean="0"/>
              <a:pPr/>
              <a:t>17</a:t>
            </a:fld>
            <a:endParaRPr lang="en-US" dirty="0"/>
          </a:p>
        </p:txBody>
      </p:sp>
    </p:spTree>
    <p:extLst>
      <p:ext uri="{BB962C8B-B14F-4D97-AF65-F5344CB8AC3E}">
        <p14:creationId xmlns:p14="http://schemas.microsoft.com/office/powerpoint/2010/main" val="2195977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509B8-BF0A-3B9E-D1F2-B87A2860AB3B}"/>
              </a:ext>
            </a:extLst>
          </p:cNvPr>
          <p:cNvSpPr>
            <a:spLocks noGrp="1"/>
          </p:cNvSpPr>
          <p:nvPr>
            <p:ph type="title"/>
          </p:nvPr>
        </p:nvSpPr>
        <p:spPr/>
        <p:txBody>
          <a:bodyPr/>
          <a:lstStyle/>
          <a:p>
            <a:r>
              <a:rPr lang="zh-CN" altLang="en-US"/>
              <a:t>Practical Guidance for Supporting Developmental Milestones</a:t>
            </a:r>
          </a:p>
        </p:txBody>
      </p:sp>
      <p:graphicFrame>
        <p:nvGraphicFramePr>
          <p:cNvPr id="6" name="Content Placeholder 6">
            <a:extLst>
              <a:ext uri="{FF2B5EF4-FFF2-40B4-BE49-F238E27FC236}">
                <a16:creationId xmlns:a16="http://schemas.microsoft.com/office/drawing/2014/main" id="{3C122384-DF0E-4E23-B6E1-33447424ED8F}"/>
              </a:ext>
            </a:extLst>
          </p:cNvPr>
          <p:cNvGraphicFramePr>
            <a:graphicFrameLocks noGrp="1"/>
          </p:cNvGraphicFramePr>
          <p:nvPr>
            <p:ph sz="quarter" idx="14"/>
            <p:extLs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410325" y="2073275"/>
          <a:ext cx="4887913" cy="368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AC80BD1-71F7-2CC3-4990-5BA4C48CB2E6}"/>
              </a:ext>
            </a:extLst>
          </p:cNvPr>
          <p:cNvSpPr>
            <a:spLocks noGrp="1"/>
          </p:cNvSpPr>
          <p:nvPr>
            <p:ph type="sldNum" sz="quarter" idx="12"/>
          </p:nvPr>
        </p:nvSpPr>
        <p:spPr/>
        <p:txBody>
          <a:bodyPr/>
          <a:lstStyle/>
          <a:p>
            <a:fld id="{B5CEABB6-07DC-46E8-9B57-56EC44A396E5}" type="slidenum">
              <a:rPr lang="en-US" smtClean="0"/>
              <a:pPr/>
              <a:t>18</a:t>
            </a:fld>
            <a:endParaRPr lang="en-US" dirty="0"/>
          </a:p>
        </p:txBody>
      </p:sp>
    </p:spTree>
    <p:extLst>
      <p:ext uri="{BB962C8B-B14F-4D97-AF65-F5344CB8AC3E}">
        <p14:creationId xmlns:p14="http://schemas.microsoft.com/office/powerpoint/2010/main" val="1587893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F458-9E14-C9E7-309E-2ADFE2B3F1B5}"/>
              </a:ext>
            </a:extLst>
          </p:cNvPr>
          <p:cNvSpPr>
            <a:spLocks noGrp="1"/>
          </p:cNvSpPr>
          <p:nvPr>
            <p:ph type="title"/>
          </p:nvPr>
        </p:nvSpPr>
        <p:spPr/>
        <p:txBody>
          <a:bodyPr/>
          <a:lstStyle/>
          <a:p>
            <a:r>
              <a:rPr lang="zh-CN" altLang="en-US"/>
              <a:t>Conclusion</a:t>
            </a:r>
          </a:p>
        </p:txBody>
      </p:sp>
      <p:sp>
        <p:nvSpPr>
          <p:cNvPr id="3" name="Content Placeholder 2">
            <a:extLst>
              <a:ext uri="{FF2B5EF4-FFF2-40B4-BE49-F238E27FC236}">
                <a16:creationId xmlns:a16="http://schemas.microsoft.com/office/drawing/2014/main" id="{F8119166-857E-2C3E-2D1F-168F3EAAF718}"/>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85000" lnSpcReduction="10000"/>
          </a:bodyPr>
          <a:lstStyle/>
          <a:p>
            <a:pPr>
              <a:buFont typeface="Arial" panose="020B0604020202020204" pitchFamily="34" charset="0"/>
              <a:buChar char="•"/>
            </a:pPr>
            <a:r>
              <a:t>Foundational Principles</a:t>
            </a:r>
          </a:p>
          <a:p>
            <a:pPr marL="742950" lvl="1" indent="-285750">
              <a:buFont typeface="Arial" panose="020B0604020202020204" pitchFamily="34" charset="0"/>
              <a:buChar char="•"/>
            </a:pPr>
            <a:r>
              <a:t>Recognizing core developmental principles is essential to fostering infant cognitive growth effectively.</a:t>
            </a:r>
          </a:p>
          <a:p>
            <a:pPr>
              <a:buFont typeface="Arial" panose="020B0604020202020204" pitchFamily="34" charset="0"/>
              <a:buChar char="•"/>
            </a:pPr>
            <a:r>
              <a:t>Importance of Caregivers</a:t>
            </a:r>
          </a:p>
          <a:p>
            <a:pPr marL="742950" lvl="1" indent="-285750">
              <a:buFont typeface="Arial" panose="020B0604020202020204" pitchFamily="34" charset="0"/>
              <a:buChar char="•"/>
            </a:pPr>
            <a:r>
              <a:t>Caregivers play a vital role in supporting and nurturing infants' cognitive and emotional development.</a:t>
            </a:r>
          </a:p>
          <a:p>
            <a:pPr>
              <a:buFont typeface="Arial" panose="020B0604020202020204" pitchFamily="34" charset="0"/>
              <a:buChar char="•"/>
            </a:pPr>
            <a:r>
              <a:t>Theoretical Frameworks</a:t>
            </a:r>
          </a:p>
          <a:p>
            <a:pPr marL="742950" lvl="1" indent="-285750">
              <a:buFont typeface="Arial" panose="020B0604020202020204" pitchFamily="34" charset="0"/>
              <a:buChar char="•"/>
            </a:pPr>
            <a:r>
              <a:t>Applying cognitive development theories provides structured insight for supporting early learning stages.</a:t>
            </a:r>
            <a:endParaRPr lang="zh-CN" altLang="en-US"/>
          </a:p>
        </p:txBody>
      </p:sp>
      <p:sp>
        <p:nvSpPr>
          <p:cNvPr id="5" name="Slide Number Placeholder 4">
            <a:extLst>
              <a:ext uri="{FF2B5EF4-FFF2-40B4-BE49-F238E27FC236}">
                <a16:creationId xmlns:a16="http://schemas.microsoft.com/office/drawing/2014/main" id="{5F2B35A0-739D-D5F4-BF18-45760902F2AD}"/>
              </a:ext>
            </a:extLst>
          </p:cNvPr>
          <p:cNvSpPr>
            <a:spLocks noGrp="1"/>
          </p:cNvSpPr>
          <p:nvPr>
            <p:ph type="sldNum" sz="quarter" idx="12"/>
          </p:nvPr>
        </p:nvSpPr>
        <p:spPr/>
        <p:txBody>
          <a:bodyPr/>
          <a:lstStyle/>
          <a:p>
            <a:fld id="{B5CEABB6-07DC-46E8-9B57-56EC44A396E5}" type="slidenum">
              <a:rPr lang="en-US" smtClean="0"/>
              <a:pPr/>
              <a:t>19</a:t>
            </a:fld>
            <a:endParaRPr lang="en-US" dirty="0"/>
          </a:p>
        </p:txBody>
      </p:sp>
    </p:spTree>
    <p:extLst>
      <p:ext uri="{BB962C8B-B14F-4D97-AF65-F5344CB8AC3E}">
        <p14:creationId xmlns:p14="http://schemas.microsoft.com/office/powerpoint/2010/main" val="174094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6EA58-187A-7CFF-2D12-D9065E259638}"/>
              </a:ext>
            </a:extLst>
          </p:cNvPr>
          <p:cNvSpPr>
            <a:spLocks noGrp="1"/>
          </p:cNvSpPr>
          <p:nvPr>
            <p:ph type="title"/>
          </p:nvPr>
        </p:nvSpPr>
        <p:spPr/>
        <p:txBody>
          <a:bodyPr/>
          <a:lstStyle/>
          <a:p>
            <a:r>
              <a:rPr lang="zh-CN" altLang="en-US"/>
              <a:t>Presentation Roadmap</a:t>
            </a:r>
          </a:p>
        </p:txBody>
      </p:sp>
      <p:sp>
        <p:nvSpPr>
          <p:cNvPr id="3" name="Content Placeholder 2">
            <a:extLst>
              <a:ext uri="{FF2B5EF4-FFF2-40B4-BE49-F238E27FC236}">
                <a16:creationId xmlns:a16="http://schemas.microsoft.com/office/drawing/2014/main" id="{C9164356-CEBA-342F-FD67-1F41CE2D61F2}"/>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p:txBody>
          <a:bodyPr/>
          <a:lstStyle/>
          <a:p>
            <a:pPr>
              <a:buFont typeface="Arial" panose="020B0604020202020204" pitchFamily="34" charset="0"/>
              <a:buChar char="•"/>
            </a:pPr>
            <a:r>
              <a:t>Core Principles of Early Cognitive Development in Infancy</a:t>
            </a:r>
          </a:p>
          <a:p>
            <a:pPr>
              <a:buFont typeface="Arial" panose="020B0604020202020204" pitchFamily="34" charset="0"/>
              <a:buChar char="•"/>
            </a:pPr>
            <a:r>
              <a:t>Recent Research Milestones and Breakthroughs in Infant Brain Development</a:t>
            </a:r>
          </a:p>
          <a:p>
            <a:pPr>
              <a:buFont typeface="Arial" panose="020B0604020202020204" pitchFamily="34" charset="0"/>
              <a:buChar char="•"/>
            </a:pPr>
            <a:r>
              <a:t>Parent-Centered Approaches and Interactive Effects on Learning</a:t>
            </a:r>
          </a:p>
          <a:p>
            <a:pPr>
              <a:buFont typeface="Arial" panose="020B0604020202020204" pitchFamily="34" charset="0"/>
              <a:buChar char="•"/>
            </a:pPr>
            <a:r>
              <a:t>Highlights and Implications From Contemporary Theories and Practices</a:t>
            </a:r>
            <a:endParaRPr lang="zh-CN" altLang="en-US"/>
          </a:p>
        </p:txBody>
      </p:sp>
      <p:sp>
        <p:nvSpPr>
          <p:cNvPr id="5" name="Slide Number Placeholder 4">
            <a:extLst>
              <a:ext uri="{FF2B5EF4-FFF2-40B4-BE49-F238E27FC236}">
                <a16:creationId xmlns:a16="http://schemas.microsoft.com/office/drawing/2014/main" id="{223812AC-A70F-CCFB-FD68-6E759F3BD8DD}"/>
              </a:ext>
            </a:extLst>
          </p:cNvPr>
          <p:cNvSpPr>
            <a:spLocks noGrp="1"/>
          </p:cNvSpPr>
          <p:nvPr>
            <p:ph type="sldNum" sz="quarter" idx="12"/>
          </p:nvPr>
        </p:nvSpPr>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246675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07001-B62D-293C-B98F-A006A299A5E7}"/>
              </a:ext>
            </a:extLst>
          </p:cNvPr>
          <p:cNvSpPr>
            <a:spLocks noGrp="1"/>
          </p:cNvSpPr>
          <p:nvPr>
            <p:ph type="ctrTitle"/>
          </p:nvPr>
        </p:nvSpPr>
        <p:spPr/>
        <p:txBody>
          <a:bodyPr/>
          <a:lstStyle/>
          <a:p>
            <a:r>
              <a:rPr lang="zh-CN" altLang="en-US"/>
              <a:t>Core Principles of Early Cognitive Development in Infancy</a:t>
            </a:r>
          </a:p>
        </p:txBody>
      </p:sp>
    </p:spTree>
    <p:extLst>
      <p:ext uri="{BB962C8B-B14F-4D97-AF65-F5344CB8AC3E}">
        <p14:creationId xmlns:p14="http://schemas.microsoft.com/office/powerpoint/2010/main" val="143729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0A4DF-5504-6E53-60FC-C1966EC388C9}"/>
              </a:ext>
            </a:extLst>
          </p:cNvPr>
          <p:cNvSpPr>
            <a:spLocks noGrp="1"/>
          </p:cNvSpPr>
          <p:nvPr>
            <p:ph type="title"/>
          </p:nvPr>
        </p:nvSpPr>
        <p:spPr/>
        <p:txBody>
          <a:bodyPr/>
          <a:lstStyle/>
          <a:p>
            <a:r>
              <a:rPr lang="zh-CN" altLang="en-US"/>
              <a:t>Understanding Sensory Exploration and Object Permanence</a:t>
            </a:r>
          </a:p>
        </p:txBody>
      </p:sp>
      <p:pic>
        <p:nvPicPr>
          <p:cNvPr id="6" name="Content Placeholder 5" descr="An Asian baby boy, six month old, sitting on baby mat with english alphabet and some toys">
            <a:extLst>
              <a:ext uri="{FF2B5EF4-FFF2-40B4-BE49-F238E27FC236}">
                <a16:creationId xmlns:a16="http://schemas.microsoft.com/office/drawing/2014/main" id="{8F8715CF-7F02-4A87-9562-6F4B731E32AA}"/>
              </a:ext>
            </a:extLst>
          </p:cNvPr>
          <p:cNvPicPr>
            <a:picLocks noGrp="1" noChangeAspect="1"/>
          </p:cNvPicPr>
          <p:nvPr>
            <p:ph sz="quarter" idx="13"/>
          </p:nvPr>
        </p:nvPicPr>
        <p:blipFill>
          <a:blip r:embed="rId3"/>
          <a:stretch>
            <a:fillRect/>
          </a:stretch>
        </p:blipFill>
        <p:spPr>
          <a:xfrm>
            <a:off x="893763" y="2288250"/>
            <a:ext cx="4887912" cy="3257812"/>
          </a:xfrm>
          <a:prstGeom prst="rect">
            <a:avLst/>
          </a:prstGeom>
        </p:spPr>
      </p:pic>
      <p:sp>
        <p:nvSpPr>
          <p:cNvPr id="4" name="Content Placeholder 3">
            <a:extLst>
              <a:ext uri="{FF2B5EF4-FFF2-40B4-BE49-F238E27FC236}">
                <a16:creationId xmlns:a16="http://schemas.microsoft.com/office/drawing/2014/main" id="{7F2BBE61-EFD4-37F5-19B1-99C259D4910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lstStyle/>
          <a:p>
            <a:pPr>
              <a:buFont typeface="Arial" panose="020B0604020202020204" pitchFamily="34" charset="0"/>
              <a:buChar char="•"/>
            </a:pPr>
            <a:r>
              <a:t>Sensory Exploration</a:t>
            </a:r>
          </a:p>
          <a:p>
            <a:pPr marL="742950" lvl="1" indent="-285750">
              <a:buFont typeface="Arial" panose="020B0604020202020204" pitchFamily="34" charset="0"/>
              <a:buChar char="•"/>
            </a:pPr>
            <a:r>
              <a:t>Infants use touch, sight, and sound to actively explore and learn about their surroundings.</a:t>
            </a:r>
          </a:p>
          <a:p>
            <a:pPr>
              <a:buFont typeface="Arial" panose="020B0604020202020204" pitchFamily="34" charset="0"/>
              <a:buChar char="•"/>
            </a:pPr>
            <a:r>
              <a:t>Object Permanence</a:t>
            </a:r>
          </a:p>
          <a:p>
            <a:pPr marL="742950" lvl="1" indent="-285750">
              <a:buFont typeface="Arial" panose="020B0604020202020204" pitchFamily="34" charset="0"/>
              <a:buChar char="•"/>
            </a:pPr>
            <a:r>
              <a:t>Understanding that objects exist even when out of sight develops during early infancy stages.</a:t>
            </a:r>
            <a:endParaRPr lang="zh-CN" altLang="en-US"/>
          </a:p>
        </p:txBody>
      </p:sp>
      <p:sp>
        <p:nvSpPr>
          <p:cNvPr id="5" name="Slide Number Placeholder 4">
            <a:extLst>
              <a:ext uri="{FF2B5EF4-FFF2-40B4-BE49-F238E27FC236}">
                <a16:creationId xmlns:a16="http://schemas.microsoft.com/office/drawing/2014/main" id="{B8B98418-225B-48AD-85E3-D601F44C7304}"/>
              </a:ext>
            </a:extLst>
          </p:cNvPr>
          <p:cNvSpPr>
            <a:spLocks noGrp="1"/>
          </p:cNvSpPr>
          <p:nvPr>
            <p:ph type="sldNum" sz="quarter" idx="12"/>
          </p:nvPr>
        </p:nvSpPr>
        <p:spPr/>
        <p:txBody>
          <a:bodyPr/>
          <a:lstStyle/>
          <a:p>
            <a:fld id="{B5CEABB6-07DC-46E8-9B57-56EC44A396E5}" type="slidenum">
              <a:rPr lang="en-US" smtClean="0"/>
              <a:pPr/>
              <a:t>4</a:t>
            </a:fld>
            <a:endParaRPr lang="en-US" dirty="0"/>
          </a:p>
        </p:txBody>
      </p:sp>
    </p:spTree>
    <p:extLst>
      <p:ext uri="{BB962C8B-B14F-4D97-AF65-F5344CB8AC3E}">
        <p14:creationId xmlns:p14="http://schemas.microsoft.com/office/powerpoint/2010/main" val="34263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3CE0-3615-F80D-827C-1348CB2565D0}"/>
              </a:ext>
            </a:extLst>
          </p:cNvPr>
          <p:cNvSpPr>
            <a:spLocks noGrp="1"/>
          </p:cNvSpPr>
          <p:nvPr>
            <p:ph type="title"/>
          </p:nvPr>
        </p:nvSpPr>
        <p:spPr/>
        <p:txBody>
          <a:bodyPr/>
          <a:lstStyle/>
          <a:p>
            <a:r>
              <a:rPr lang="zh-CN" altLang="en-US"/>
              <a:t>Recognizing Early Problem-Solving and Curiosity</a:t>
            </a:r>
          </a:p>
        </p:txBody>
      </p:sp>
      <p:pic>
        <p:nvPicPr>
          <p:cNvPr id="6" name="Content Placeholder 5" descr="Baby boy learning how to put circles on the stick of his new toy.">
            <a:extLst>
              <a:ext uri="{FF2B5EF4-FFF2-40B4-BE49-F238E27FC236}">
                <a16:creationId xmlns:a16="http://schemas.microsoft.com/office/drawing/2014/main" id="{7293ECE2-743F-49C9-BE5B-DAE9D1409B44}"/>
              </a:ext>
            </a:extLst>
          </p:cNvPr>
          <p:cNvPicPr>
            <a:picLocks noGrp="1" noChangeAspect="1"/>
          </p:cNvPicPr>
          <p:nvPr>
            <p:ph sz="quarter" idx="13"/>
          </p:nvPr>
        </p:nvPicPr>
        <p:blipFill>
          <a:blip r:embed="rId3"/>
          <a:stretch>
            <a:fillRect/>
          </a:stretch>
        </p:blipFill>
        <p:spPr>
          <a:xfrm>
            <a:off x="893763" y="2288250"/>
            <a:ext cx="4887912" cy="3257812"/>
          </a:xfrm>
          <a:prstGeom prst="rect">
            <a:avLst/>
          </a:prstGeom>
        </p:spPr>
      </p:pic>
      <p:sp>
        <p:nvSpPr>
          <p:cNvPr id="4" name="Content Placeholder 3">
            <a:extLst>
              <a:ext uri="{FF2B5EF4-FFF2-40B4-BE49-F238E27FC236}">
                <a16:creationId xmlns:a16="http://schemas.microsoft.com/office/drawing/2014/main" id="{5557B88E-5F13-C0C4-6CFC-4C9443B5CBF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lstStyle/>
          <a:p>
            <a:pPr>
              <a:buFont typeface="Arial" panose="020B0604020202020204" pitchFamily="34" charset="0"/>
              <a:buChar char="•"/>
            </a:pPr>
            <a:r>
              <a:t>Infant Curiosity Development</a:t>
            </a:r>
          </a:p>
          <a:p>
            <a:pPr marL="742950" lvl="1" indent="-285750">
              <a:buFont typeface="Arial" panose="020B0604020202020204" pitchFamily="34" charset="0"/>
              <a:buChar char="•"/>
            </a:pPr>
            <a:r>
              <a:t>Infants aged 8 to 12 months exhibit growing curiosity by exploring and interacting with their environment actively.</a:t>
            </a:r>
          </a:p>
          <a:p>
            <a:pPr>
              <a:buFont typeface="Arial" panose="020B0604020202020204" pitchFamily="34" charset="0"/>
              <a:buChar char="•"/>
            </a:pPr>
            <a:r>
              <a:t>Early Problem-Solving Skills</a:t>
            </a:r>
          </a:p>
          <a:p>
            <a:pPr marL="742950" lvl="1" indent="-285750">
              <a:buFont typeface="Arial" panose="020B0604020202020204" pitchFamily="34" charset="0"/>
              <a:buChar char="•"/>
            </a:pPr>
            <a:r>
              <a:t>During this period, infants learn cause and effect relationships by experimenting with objects and adapting behavior.</a:t>
            </a:r>
            <a:endParaRPr lang="zh-CN" altLang="en-US"/>
          </a:p>
        </p:txBody>
      </p:sp>
      <p:sp>
        <p:nvSpPr>
          <p:cNvPr id="5" name="Slide Number Placeholder 4">
            <a:extLst>
              <a:ext uri="{FF2B5EF4-FFF2-40B4-BE49-F238E27FC236}">
                <a16:creationId xmlns:a16="http://schemas.microsoft.com/office/drawing/2014/main" id="{DE0365F9-CD85-0AF9-40CF-8C0A4846E7A0}"/>
              </a:ext>
            </a:extLst>
          </p:cNvPr>
          <p:cNvSpPr>
            <a:spLocks noGrp="1"/>
          </p:cNvSpPr>
          <p:nvPr>
            <p:ph type="sldNum" sz="quarter" idx="12"/>
          </p:nvPr>
        </p:nvSpPr>
        <p:spPr/>
        <p:txBody>
          <a:bodyPr/>
          <a:lstStyle/>
          <a:p>
            <a:fld id="{B5CEABB6-07DC-46E8-9B57-56EC44A396E5}" type="slidenum">
              <a:rPr lang="en-US" smtClean="0"/>
              <a:pPr/>
              <a:t>5</a:t>
            </a:fld>
            <a:endParaRPr lang="en-US" dirty="0"/>
          </a:p>
        </p:txBody>
      </p:sp>
    </p:spTree>
    <p:extLst>
      <p:ext uri="{BB962C8B-B14F-4D97-AF65-F5344CB8AC3E}">
        <p14:creationId xmlns:p14="http://schemas.microsoft.com/office/powerpoint/2010/main" val="299044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E2B20-0E21-DDAA-CD96-5459F5B66B08}"/>
              </a:ext>
            </a:extLst>
          </p:cNvPr>
          <p:cNvSpPr>
            <a:spLocks noGrp="1"/>
          </p:cNvSpPr>
          <p:nvPr>
            <p:ph type="title"/>
          </p:nvPr>
        </p:nvSpPr>
        <p:spPr/>
        <p:txBody>
          <a:bodyPr/>
          <a:lstStyle/>
          <a:p>
            <a:r>
              <a:rPr lang="zh-CN" altLang="en-US"/>
              <a:t>Role of Imitation and Social Interaction</a:t>
            </a:r>
          </a:p>
        </p:txBody>
      </p:sp>
      <p:pic>
        <p:nvPicPr>
          <p:cNvPr id="6" name="Content Placeholder 5" descr="Baby boy eating at home,Japan">
            <a:extLst>
              <a:ext uri="{FF2B5EF4-FFF2-40B4-BE49-F238E27FC236}">
                <a16:creationId xmlns:a16="http://schemas.microsoft.com/office/drawing/2014/main" id="{64ED860D-1EF0-4F27-8B56-45B3CD2ED705}"/>
              </a:ext>
            </a:extLst>
          </p:cNvPr>
          <p:cNvPicPr>
            <a:picLocks noGrp="1" noChangeAspect="1"/>
          </p:cNvPicPr>
          <p:nvPr>
            <p:ph sz="quarter" idx="13"/>
          </p:nvPr>
        </p:nvPicPr>
        <p:blipFill>
          <a:blip r:embed="rId3"/>
          <a:stretch>
            <a:fillRect/>
          </a:stretch>
        </p:blipFill>
        <p:spPr>
          <a:xfrm>
            <a:off x="893763" y="2288250"/>
            <a:ext cx="4887912" cy="3257812"/>
          </a:xfrm>
          <a:prstGeom prst="rect">
            <a:avLst/>
          </a:prstGeom>
        </p:spPr>
      </p:pic>
      <p:sp>
        <p:nvSpPr>
          <p:cNvPr id="4" name="Content Placeholder 3">
            <a:extLst>
              <a:ext uri="{FF2B5EF4-FFF2-40B4-BE49-F238E27FC236}">
                <a16:creationId xmlns:a16="http://schemas.microsoft.com/office/drawing/2014/main" id="{9D393D46-FD4B-4C76-3447-905412A7927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85000" lnSpcReduction="20000"/>
          </a:bodyPr>
          <a:lstStyle/>
          <a:p>
            <a:pPr>
              <a:buFont typeface="Arial" panose="020B0604020202020204" pitchFamily="34" charset="0"/>
              <a:buChar char="•"/>
            </a:pPr>
            <a:r>
              <a:t>Imitation in Learning</a:t>
            </a:r>
          </a:p>
          <a:p>
            <a:pPr marL="742950" lvl="1" indent="-285750">
              <a:buFont typeface="Arial" panose="020B0604020202020204" pitchFamily="34" charset="0"/>
              <a:buChar char="•"/>
            </a:pPr>
            <a:r>
              <a:t>Imitation helps infants acquire new skills by observing and copying behaviors from caregivers and peers.</a:t>
            </a:r>
          </a:p>
          <a:p>
            <a:pPr>
              <a:buFont typeface="Arial" panose="020B0604020202020204" pitchFamily="34" charset="0"/>
              <a:buChar char="•"/>
            </a:pPr>
            <a:r>
              <a:t>Development of Social Cognition</a:t>
            </a:r>
          </a:p>
          <a:p>
            <a:pPr marL="742950" lvl="1" indent="-285750">
              <a:buFont typeface="Arial" panose="020B0604020202020204" pitchFamily="34" charset="0"/>
              <a:buChar char="•"/>
            </a:pPr>
            <a:r>
              <a:t>Through social interaction, infants develop understanding of others' emotions and intentions.</a:t>
            </a:r>
          </a:p>
          <a:p>
            <a:pPr>
              <a:buFont typeface="Arial" panose="020B0604020202020204" pitchFamily="34" charset="0"/>
              <a:buChar char="•"/>
            </a:pPr>
            <a:r>
              <a:t>Communication Skill Growth</a:t>
            </a:r>
          </a:p>
          <a:p>
            <a:pPr marL="742950" lvl="1" indent="-285750">
              <a:buFont typeface="Arial" panose="020B0604020202020204" pitchFamily="34" charset="0"/>
              <a:buChar char="•"/>
            </a:pPr>
            <a:r>
              <a:t>Observing social exchanges helps infants build foundational communication skills necessary for development.</a:t>
            </a:r>
            <a:endParaRPr lang="zh-CN" altLang="en-US"/>
          </a:p>
        </p:txBody>
      </p:sp>
      <p:sp>
        <p:nvSpPr>
          <p:cNvPr id="5" name="Slide Number Placeholder 4">
            <a:extLst>
              <a:ext uri="{FF2B5EF4-FFF2-40B4-BE49-F238E27FC236}">
                <a16:creationId xmlns:a16="http://schemas.microsoft.com/office/drawing/2014/main" id="{CA991B51-2045-5B2D-B283-B41F1A63A75F}"/>
              </a:ext>
            </a:extLst>
          </p:cNvPr>
          <p:cNvSpPr>
            <a:spLocks noGrp="1"/>
          </p:cNvSpPr>
          <p:nvPr>
            <p:ph type="sldNum" sz="quarter" idx="12"/>
          </p:nvPr>
        </p:nvSpPr>
        <p:spPr/>
        <p:txBody>
          <a:bodyPr/>
          <a:lstStyle/>
          <a:p>
            <a:fld id="{B5CEABB6-07DC-46E8-9B57-56EC44A396E5}" type="slidenum">
              <a:rPr lang="en-US" smtClean="0"/>
              <a:pPr/>
              <a:t>6</a:t>
            </a:fld>
            <a:endParaRPr lang="en-US" dirty="0"/>
          </a:p>
        </p:txBody>
      </p:sp>
    </p:spTree>
    <p:extLst>
      <p:ext uri="{BB962C8B-B14F-4D97-AF65-F5344CB8AC3E}">
        <p14:creationId xmlns:p14="http://schemas.microsoft.com/office/powerpoint/2010/main" val="816545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56ED-AFF0-8186-234C-B126B001C9E7}"/>
              </a:ext>
            </a:extLst>
          </p:cNvPr>
          <p:cNvSpPr>
            <a:spLocks noGrp="1"/>
          </p:cNvSpPr>
          <p:nvPr>
            <p:ph type="ctrTitle"/>
          </p:nvPr>
        </p:nvSpPr>
        <p:spPr/>
        <p:txBody>
          <a:bodyPr/>
          <a:lstStyle/>
          <a:p>
            <a:r>
              <a:rPr lang="zh-CN" altLang="en-US"/>
              <a:t>Recent Research Milestones and Breakthroughs in Infant Brain Development</a:t>
            </a:r>
          </a:p>
        </p:txBody>
      </p:sp>
    </p:spTree>
    <p:extLst>
      <p:ext uri="{BB962C8B-B14F-4D97-AF65-F5344CB8AC3E}">
        <p14:creationId xmlns:p14="http://schemas.microsoft.com/office/powerpoint/2010/main" val="179311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427E-BE00-0CA5-8E75-A96EF4E7E506}"/>
              </a:ext>
            </a:extLst>
          </p:cNvPr>
          <p:cNvSpPr>
            <a:spLocks noGrp="1"/>
          </p:cNvSpPr>
          <p:nvPr>
            <p:ph type="title"/>
          </p:nvPr>
        </p:nvSpPr>
        <p:spPr/>
        <p:txBody>
          <a:bodyPr/>
          <a:lstStyle/>
          <a:p>
            <a:r>
              <a:rPr lang="zh-CN" altLang="en-US"/>
              <a:t>Advances in Neuroimaging and Infant Cognition</a:t>
            </a:r>
          </a:p>
        </p:txBody>
      </p:sp>
      <p:pic>
        <p:nvPicPr>
          <p:cNvPr id="6" name="Content Placeholder 5" descr="CAT scan of human abdomen.">
            <a:extLst>
              <a:ext uri="{FF2B5EF4-FFF2-40B4-BE49-F238E27FC236}">
                <a16:creationId xmlns:a16="http://schemas.microsoft.com/office/drawing/2014/main" id="{0C379C67-1E10-441F-BD3C-B3305D7D8153}"/>
              </a:ext>
            </a:extLst>
          </p:cNvPr>
          <p:cNvPicPr>
            <a:picLocks noGrp="1" noChangeAspect="1"/>
          </p:cNvPicPr>
          <p:nvPr>
            <p:ph sz="quarter" idx="13"/>
          </p:nvPr>
        </p:nvPicPr>
        <p:blipFill>
          <a:blip r:embed="rId3"/>
          <a:stretch>
            <a:fillRect/>
          </a:stretch>
        </p:blipFill>
        <p:spPr>
          <a:xfrm>
            <a:off x="1084575" y="2073275"/>
            <a:ext cx="4506287" cy="3687763"/>
          </a:xfrm>
          <a:prstGeom prst="rect">
            <a:avLst/>
          </a:prstGeom>
        </p:spPr>
      </p:pic>
      <p:sp>
        <p:nvSpPr>
          <p:cNvPr id="4" name="Content Placeholder 3">
            <a:extLst>
              <a:ext uri="{FF2B5EF4-FFF2-40B4-BE49-F238E27FC236}">
                <a16:creationId xmlns:a16="http://schemas.microsoft.com/office/drawing/2014/main" id="{D4725B5A-27FE-FAC0-C10D-ACC3319B801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85000" lnSpcReduction="10000"/>
          </a:bodyPr>
          <a:lstStyle/>
          <a:p>
            <a:pPr>
              <a:buFont typeface="Arial" panose="020B0604020202020204" pitchFamily="34" charset="0"/>
              <a:buChar char="•"/>
            </a:pPr>
            <a:r>
              <a:t>Neuroimaging Technologies</a:t>
            </a:r>
          </a:p>
          <a:p>
            <a:pPr marL="742950" lvl="1" indent="-285750">
              <a:buFont typeface="Arial" panose="020B0604020202020204" pitchFamily="34" charset="0"/>
              <a:buChar char="•"/>
            </a:pPr>
            <a:r>
              <a:t>Modern neuroimaging techniques enable visualization of brain activity in infants with high temporal resolution.</a:t>
            </a:r>
          </a:p>
          <a:p>
            <a:pPr>
              <a:buFont typeface="Arial" panose="020B0604020202020204" pitchFamily="34" charset="0"/>
              <a:buChar char="•"/>
            </a:pPr>
            <a:r>
              <a:t>Infant Brain Activity Patterns</a:t>
            </a:r>
          </a:p>
          <a:p>
            <a:pPr marL="742950" lvl="1" indent="-285750">
              <a:buFont typeface="Arial" panose="020B0604020202020204" pitchFamily="34" charset="0"/>
              <a:buChar char="•"/>
            </a:pPr>
            <a:r>
              <a:t>Neuroimaging reveals real-time brain activity patterns that underlie early cognitive functions in infants.</a:t>
            </a:r>
          </a:p>
          <a:p>
            <a:pPr>
              <a:buFont typeface="Arial" panose="020B0604020202020204" pitchFamily="34" charset="0"/>
              <a:buChar char="•"/>
            </a:pPr>
            <a:r>
              <a:t>Insights into Cognitive Development</a:t>
            </a:r>
          </a:p>
          <a:p>
            <a:pPr marL="742950" lvl="1" indent="-285750">
              <a:buFont typeface="Arial" panose="020B0604020202020204" pitchFamily="34" charset="0"/>
              <a:buChar char="•"/>
            </a:pPr>
            <a:r>
              <a:t>These technologies provide important insights into how infant cognition and developmental trajectories unfold.</a:t>
            </a:r>
            <a:endParaRPr lang="zh-CN" altLang="en-US"/>
          </a:p>
        </p:txBody>
      </p:sp>
      <p:sp>
        <p:nvSpPr>
          <p:cNvPr id="5" name="Slide Number Placeholder 4">
            <a:extLst>
              <a:ext uri="{FF2B5EF4-FFF2-40B4-BE49-F238E27FC236}">
                <a16:creationId xmlns:a16="http://schemas.microsoft.com/office/drawing/2014/main" id="{1024C07E-A3E8-0FA8-8AFC-121E86E3540F}"/>
              </a:ext>
            </a:extLst>
          </p:cNvPr>
          <p:cNvSpPr>
            <a:spLocks noGrp="1"/>
          </p:cNvSpPr>
          <p:nvPr>
            <p:ph type="sldNum" sz="quarter" idx="12"/>
          </p:nvPr>
        </p:nvSpPr>
        <p:spPr/>
        <p:txBody>
          <a:bodyPr/>
          <a:lstStyle/>
          <a:p>
            <a:fld id="{B5CEABB6-07DC-46E8-9B57-56EC44A396E5}" type="slidenum">
              <a:rPr lang="en-US" smtClean="0"/>
              <a:pPr/>
              <a:t>8</a:t>
            </a:fld>
            <a:endParaRPr lang="en-US" dirty="0"/>
          </a:p>
        </p:txBody>
      </p:sp>
    </p:spTree>
    <p:extLst>
      <p:ext uri="{BB962C8B-B14F-4D97-AF65-F5344CB8AC3E}">
        <p14:creationId xmlns:p14="http://schemas.microsoft.com/office/powerpoint/2010/main" val="295511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C39F-01DE-3C8B-E18D-3BA9E4BDDA25}"/>
              </a:ext>
            </a:extLst>
          </p:cNvPr>
          <p:cNvSpPr>
            <a:spLocks noGrp="1"/>
          </p:cNvSpPr>
          <p:nvPr>
            <p:ph type="title"/>
          </p:nvPr>
        </p:nvSpPr>
        <p:spPr/>
        <p:txBody>
          <a:bodyPr/>
          <a:lstStyle/>
          <a:p>
            <a:r>
              <a:rPr lang="zh-CN" altLang="en-US"/>
              <a:t>Critical Periods for Synaptic Growth and Pruning</a:t>
            </a:r>
          </a:p>
        </p:txBody>
      </p:sp>
      <p:pic>
        <p:nvPicPr>
          <p:cNvPr id="6" name="Content Placeholder 5" descr="&quot;CGI showing a neurone string, active neurone and cells. 3D made by myself.&quot;">
            <a:extLst>
              <a:ext uri="{FF2B5EF4-FFF2-40B4-BE49-F238E27FC236}">
                <a16:creationId xmlns:a16="http://schemas.microsoft.com/office/drawing/2014/main" id="{3A11D22F-12A0-408D-AC4F-0267BEDD63F9}"/>
              </a:ext>
            </a:extLst>
          </p:cNvPr>
          <p:cNvPicPr>
            <a:picLocks noGrp="1" noChangeAspect="1"/>
          </p:cNvPicPr>
          <p:nvPr>
            <p:ph sz="quarter" idx="13"/>
          </p:nvPr>
        </p:nvPicPr>
        <p:blipFill>
          <a:blip r:embed="rId3"/>
          <a:stretch>
            <a:fillRect/>
          </a:stretch>
        </p:blipFill>
        <p:spPr>
          <a:xfrm>
            <a:off x="893763" y="2084189"/>
            <a:ext cx="4887912" cy="3665934"/>
          </a:xfrm>
          <a:prstGeom prst="rect">
            <a:avLst/>
          </a:prstGeom>
        </p:spPr>
      </p:pic>
      <p:sp>
        <p:nvSpPr>
          <p:cNvPr id="4" name="Content Placeholder 3">
            <a:extLst>
              <a:ext uri="{FF2B5EF4-FFF2-40B4-BE49-F238E27FC236}">
                <a16:creationId xmlns:a16="http://schemas.microsoft.com/office/drawing/2014/main" id="{8212E7F7-87CB-C6DE-99C2-F4AA974ED11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85000" lnSpcReduction="10000"/>
          </a:bodyPr>
          <a:lstStyle/>
          <a:p>
            <a:pPr>
              <a:buFont typeface="Arial" panose="020B0604020202020204" pitchFamily="34" charset="0"/>
              <a:buChar char="•"/>
            </a:pPr>
            <a:r>
              <a:t>Synaptic Growth Phases</a:t>
            </a:r>
          </a:p>
          <a:p>
            <a:pPr marL="742950" lvl="1" indent="-285750">
              <a:buFont typeface="Arial" panose="020B0604020202020204" pitchFamily="34" charset="0"/>
              <a:buChar char="•"/>
            </a:pPr>
            <a:r>
              <a:t>During early development, synapses rapidly form, establishing neural connections essential for brain function.</a:t>
            </a:r>
          </a:p>
          <a:p>
            <a:pPr>
              <a:buFont typeface="Arial" panose="020B0604020202020204" pitchFamily="34" charset="0"/>
              <a:buChar char="•"/>
            </a:pPr>
            <a:r>
              <a:t>Synaptic Pruning Importance</a:t>
            </a:r>
          </a:p>
          <a:p>
            <a:pPr marL="742950" lvl="1" indent="-285750">
              <a:buFont typeface="Arial" panose="020B0604020202020204" pitchFamily="34" charset="0"/>
              <a:buChar char="•"/>
            </a:pPr>
            <a:r>
              <a:t>Pruning removes extra synapses to improve brain efficiency and refines neural circuits based on experience.</a:t>
            </a:r>
          </a:p>
          <a:p>
            <a:pPr>
              <a:buFont typeface="Arial" panose="020B0604020202020204" pitchFamily="34" charset="0"/>
              <a:buChar char="•"/>
            </a:pPr>
            <a:r>
              <a:t>Impact on Development</a:t>
            </a:r>
          </a:p>
          <a:p>
            <a:pPr marL="742950" lvl="1" indent="-285750">
              <a:buFont typeface="Arial" panose="020B0604020202020204" pitchFamily="34" charset="0"/>
              <a:buChar char="•"/>
            </a:pPr>
            <a:r>
              <a:t>Critical periods influence cognitive and behavioral outcomes by shaping brain architecture through experience.</a:t>
            </a:r>
            <a:endParaRPr lang="zh-CN" altLang="en-US"/>
          </a:p>
        </p:txBody>
      </p:sp>
      <p:sp>
        <p:nvSpPr>
          <p:cNvPr id="5" name="Slide Number Placeholder 4">
            <a:extLst>
              <a:ext uri="{FF2B5EF4-FFF2-40B4-BE49-F238E27FC236}">
                <a16:creationId xmlns:a16="http://schemas.microsoft.com/office/drawing/2014/main" id="{598960F4-E311-0E87-9FA4-BEFB644E4EB4}"/>
              </a:ext>
            </a:extLst>
          </p:cNvPr>
          <p:cNvSpPr>
            <a:spLocks noGrp="1"/>
          </p:cNvSpPr>
          <p:nvPr>
            <p:ph type="sldNum" sz="quarter" idx="12"/>
          </p:nvPr>
        </p:nvSpPr>
        <p:spPr/>
        <p:txBody>
          <a:bodyPr/>
          <a:lstStyle/>
          <a:p>
            <a:fld id="{B5CEABB6-07DC-46E8-9B57-56EC44A396E5}" type="slidenum">
              <a:rPr lang="en-US" smtClean="0"/>
              <a:pPr/>
              <a:t>9</a:t>
            </a:fld>
            <a:endParaRPr lang="en-US" dirty="0"/>
          </a:p>
        </p:txBody>
      </p:sp>
    </p:spTree>
    <p:extLst>
      <p:ext uri="{BB962C8B-B14F-4D97-AF65-F5344CB8AC3E}">
        <p14:creationId xmlns:p14="http://schemas.microsoft.com/office/powerpoint/2010/main" val="849116112"/>
      </p:ext>
    </p:extLst>
  </p:cSld>
  <p:clrMapOvr>
    <a:masterClrMapping/>
  </p:clrMapOvr>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2.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040CA-20CC-43C6-BC0C-8D8696B6AF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{58B814C1-95CF-4AE8-BC25-2117A3E3A2CA}TFb05bf529-a1dc-42d5-b9d6-8a1e9569dd9caf6e7d0f_win32-c3c9796a48f5</Template>
  <TotalTime>45</TotalTime>
  <Words>5332</Words>
  <Application>Microsoft Office PowerPoint</Application>
  <PresentationFormat>Widescreen</PresentationFormat>
  <Paragraphs>146</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 Light</vt:lpstr>
      <vt:lpstr>Calibri</vt:lpstr>
      <vt:lpstr>Posterama</vt:lpstr>
      <vt:lpstr>Custom</vt:lpstr>
      <vt:lpstr>Foundational Principles of Cognitive Development and Early Learning in 8-12 Month-Old Infants</vt:lpstr>
      <vt:lpstr>Presentation Roadmap</vt:lpstr>
      <vt:lpstr>Core Principles of Early Cognitive Development in Infancy</vt:lpstr>
      <vt:lpstr>Understanding Sensory Exploration and Object Permanence</vt:lpstr>
      <vt:lpstr>Recognizing Early Problem-Solving and Curiosity</vt:lpstr>
      <vt:lpstr>Role of Imitation and Social Interaction</vt:lpstr>
      <vt:lpstr>Recent Research Milestones and Breakthroughs in Infant Brain Development</vt:lpstr>
      <vt:lpstr>Advances in Neuroimaging and Infant Cognition</vt:lpstr>
      <vt:lpstr>Critical Periods for Synaptic Growth and Pruning</vt:lpstr>
      <vt:lpstr>New Findings on the Impact of Enriched Environments</vt:lpstr>
      <vt:lpstr>Parent-Centered Approaches and Interactive Effects on Learning</vt:lpstr>
      <vt:lpstr>Importance of Responsive Caregiving and Secure Attachment</vt:lpstr>
      <vt:lpstr>Interactive Play and Guided Discovery</vt:lpstr>
      <vt:lpstr>Communication, Routines, and Relationship-Based Practices</vt:lpstr>
      <vt:lpstr>Highlights and Implications From Contemporary Theories and Practices</vt:lpstr>
      <vt:lpstr>Vygotskian Perspectives on Social Learning</vt:lpstr>
      <vt:lpstr>The Role of Play in Cognitive and Emotional Growth</vt:lpstr>
      <vt:lpstr>Practical Guidance for Supporting Developmental Milestones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xiaomin riddle</dc:creator>
  <cp:lastModifiedBy>xiaomin riddle</cp:lastModifiedBy>
  <cp:revision>1</cp:revision>
  <dcterms:created xsi:type="dcterms:W3CDTF">2025-09-22T17:51:54Z</dcterms:created>
  <dcterms:modified xsi:type="dcterms:W3CDTF">2025-09-22T18:36:59Z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