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earning for Infants (4–8 Months)" id="{5F2E7827-4C5E-49D7-82EF-D6281DA5905B}">
          <p14:sldIdLst>
            <p14:sldId id="2561"/>
            <p14:sldId id="2562"/>
          </p14:sldIdLst>
        </p14:section>
        <p14:section name="Foundational Principles of Early Learning in Infancy" id="{EE5BAE0C-6C4F-4778-B48E-1EE6573EC10C}">
          <p14:sldIdLst>
            <p14:sldId id="2563"/>
            <p14:sldId id="2564"/>
            <p14:sldId id="2565"/>
          </p14:sldIdLst>
        </p14:section>
        <p14:section name="Learning With Peers: Early Social Development" id="{7AD4F772-89C3-4764-BA51-9CEDE1B13AD0}">
          <p14:sldIdLst>
            <p14:sldId id="2566"/>
            <p14:sldId id="2567"/>
            <p14:sldId id="2568"/>
          </p14:sldIdLst>
        </p14:section>
        <p14:section name="Developmental Milestones and Breakthroughs in Brain Research" id="{6D1A7E64-BD23-4633-BE02-7A6817A70D4B}">
          <p14:sldIdLst>
            <p14:sldId id="2569"/>
            <p14:sldId id="2570"/>
            <p14:sldId id="2571"/>
            <p14:sldId id="2572"/>
          </p14:sldIdLst>
        </p14:section>
        <p14:section name="Parent-Centered Approaches and Interactive Effects" id="{FF5B88EC-5E78-4E7F-A211-01EACA78F245}">
          <p14:sldIdLst>
            <p14:sldId id="2573"/>
            <p14:sldId id="2574"/>
            <p14:sldId id="2575"/>
          </p14:sldIdLst>
        </p14:section>
        <p14:section name="Conclusion" id="{AC3532D6-0568-4C47-8B36-46E4F655EBFB}">
          <p14:sldIdLst>
            <p14:sldId id="25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8" d="100"/>
          <a:sy n="88" d="100"/>
        </p:scale>
        <p:origin x="403"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59CFF-DA67-49D3-8328-AC82E15CDE6E}"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15600723-A025-471F-AEED-F03AFF5B4C66}">
      <dgm:prSet/>
      <dgm:spPr/>
      <dgm:t>
        <a:bodyPr/>
        <a:lstStyle/>
        <a:p>
          <a:pPr>
            <a:lnSpc>
              <a:spcPct val="100000"/>
            </a:lnSpc>
            <a:defRPr b="1"/>
          </a:pPr>
          <a:r>
            <a:rPr lang="en-US"/>
            <a:t>Understanding Cause and Effect</a:t>
          </a:r>
        </a:p>
      </dgm:t>
    </dgm:pt>
    <dgm:pt modelId="{F1864C65-FBB5-4DA6-B02C-CFEF559DC430}" type="parTrans" cxnId="{415D8807-5D10-4988-B6A2-2F0C5A853DF6}">
      <dgm:prSet/>
      <dgm:spPr/>
      <dgm:t>
        <a:bodyPr/>
        <a:lstStyle/>
        <a:p>
          <a:endParaRPr lang="zh-CN" altLang="en-US"/>
        </a:p>
      </dgm:t>
    </dgm:pt>
    <dgm:pt modelId="{C4109B81-8978-4410-909E-8FC49118F3A3}" type="sibTrans" cxnId="{415D8807-5D10-4988-B6A2-2F0C5A853DF6}">
      <dgm:prSet/>
      <dgm:spPr/>
      <dgm:t>
        <a:bodyPr/>
        <a:lstStyle/>
        <a:p>
          <a:pPr>
            <a:lnSpc>
              <a:spcPct val="100000"/>
            </a:lnSpc>
            <a:defRPr b="1"/>
          </a:pPr>
          <a:endParaRPr lang="zh-CN" altLang="en-US"/>
        </a:p>
      </dgm:t>
    </dgm:pt>
    <dgm:pt modelId="{68E5B262-1DD4-4BC7-9875-D1365B174DB3}">
      <dgm:prSet/>
      <dgm:spPr/>
      <dgm:t>
        <a:bodyPr/>
        <a:lstStyle/>
        <a:p>
          <a:pPr>
            <a:lnSpc>
              <a:spcPct val="100000"/>
            </a:lnSpc>
          </a:pPr>
          <a:r>
            <a:rPr lang="en-US"/>
            <a:t>Infants start grasping simple cause and effect relationships, showing early cognitive processing skills.</a:t>
          </a:r>
        </a:p>
      </dgm:t>
    </dgm:pt>
    <dgm:pt modelId="{4663A18F-26EC-4FFF-A701-55AA21B8F721}" type="parTrans" cxnId="{92AF0DFE-742B-46CD-9BF1-A18FA3ECF6BF}">
      <dgm:prSet/>
      <dgm:spPr/>
      <dgm:t>
        <a:bodyPr/>
        <a:lstStyle/>
        <a:p>
          <a:endParaRPr lang="zh-CN" altLang="en-US"/>
        </a:p>
      </dgm:t>
    </dgm:pt>
    <dgm:pt modelId="{645ED9E8-AED5-495D-A659-B6D91FB4C545}" type="sibTrans" cxnId="{92AF0DFE-742B-46CD-9BF1-A18FA3ECF6BF}">
      <dgm:prSet/>
      <dgm:spPr/>
      <dgm:t>
        <a:bodyPr/>
        <a:lstStyle/>
        <a:p>
          <a:endParaRPr lang="zh-CN" altLang="en-US"/>
        </a:p>
      </dgm:t>
    </dgm:pt>
    <dgm:pt modelId="{D71DF4CA-3F91-42AE-8473-805CF7662B8D}">
      <dgm:prSet/>
      <dgm:spPr/>
      <dgm:t>
        <a:bodyPr/>
        <a:lstStyle/>
        <a:p>
          <a:pPr>
            <a:lnSpc>
              <a:spcPct val="100000"/>
            </a:lnSpc>
            <a:defRPr b="1"/>
          </a:pPr>
          <a:r>
            <a:rPr lang="en-US"/>
            <a:t>Face Recognition</a:t>
          </a:r>
        </a:p>
      </dgm:t>
    </dgm:pt>
    <dgm:pt modelId="{F004FB37-48BF-40F6-ACF0-D96E2A73FA98}" type="parTrans" cxnId="{E0CB6F23-A76C-41E5-B953-5754761732F0}">
      <dgm:prSet/>
      <dgm:spPr/>
      <dgm:t>
        <a:bodyPr/>
        <a:lstStyle/>
        <a:p>
          <a:endParaRPr lang="zh-CN" altLang="en-US"/>
        </a:p>
      </dgm:t>
    </dgm:pt>
    <dgm:pt modelId="{7EC26653-4C07-47DD-8E8B-138AE6718386}" type="sibTrans" cxnId="{E0CB6F23-A76C-41E5-B953-5754761732F0}">
      <dgm:prSet/>
      <dgm:spPr/>
      <dgm:t>
        <a:bodyPr/>
        <a:lstStyle/>
        <a:p>
          <a:pPr>
            <a:lnSpc>
              <a:spcPct val="100000"/>
            </a:lnSpc>
            <a:defRPr b="1"/>
          </a:pPr>
          <a:endParaRPr lang="zh-CN" altLang="en-US"/>
        </a:p>
      </dgm:t>
    </dgm:pt>
    <dgm:pt modelId="{FCC22D23-F22A-4B30-BBB0-562FC3231F1D}">
      <dgm:prSet/>
      <dgm:spPr/>
      <dgm:t>
        <a:bodyPr/>
        <a:lstStyle/>
        <a:p>
          <a:pPr>
            <a:lnSpc>
              <a:spcPct val="100000"/>
            </a:lnSpc>
          </a:pPr>
          <a:r>
            <a:rPr lang="en-US"/>
            <a:t>Recognizing familiar faces is an important cognitive milestone during infancy.</a:t>
          </a:r>
        </a:p>
      </dgm:t>
    </dgm:pt>
    <dgm:pt modelId="{A6665374-3498-44AF-AD3E-CD944F2B2CE5}" type="parTrans" cxnId="{2788EBA1-F7FD-49F0-8595-C733F0D09DD9}">
      <dgm:prSet/>
      <dgm:spPr/>
      <dgm:t>
        <a:bodyPr/>
        <a:lstStyle/>
        <a:p>
          <a:endParaRPr lang="zh-CN" altLang="en-US"/>
        </a:p>
      </dgm:t>
    </dgm:pt>
    <dgm:pt modelId="{A66F5E96-0372-4422-9928-779FD82E19E8}" type="sibTrans" cxnId="{2788EBA1-F7FD-49F0-8595-C733F0D09DD9}">
      <dgm:prSet/>
      <dgm:spPr/>
      <dgm:t>
        <a:bodyPr/>
        <a:lstStyle/>
        <a:p>
          <a:endParaRPr lang="zh-CN" altLang="en-US"/>
        </a:p>
      </dgm:t>
    </dgm:pt>
    <dgm:pt modelId="{F1B3A357-EAC6-445A-B263-0F5F38F3EFC6}">
      <dgm:prSet/>
      <dgm:spPr/>
      <dgm:t>
        <a:bodyPr/>
        <a:lstStyle/>
        <a:p>
          <a:pPr>
            <a:lnSpc>
              <a:spcPct val="100000"/>
            </a:lnSpc>
            <a:defRPr b="1"/>
          </a:pPr>
          <a:r>
            <a:rPr lang="en-US"/>
            <a:t>Early Memory Formation</a:t>
          </a:r>
        </a:p>
      </dgm:t>
    </dgm:pt>
    <dgm:pt modelId="{1D96666B-0D3A-4EAE-8A36-F1B937578144}" type="parTrans" cxnId="{5CDCF58C-CE89-4622-934C-E28D81B56CBA}">
      <dgm:prSet/>
      <dgm:spPr/>
      <dgm:t>
        <a:bodyPr/>
        <a:lstStyle/>
        <a:p>
          <a:endParaRPr lang="zh-CN" altLang="en-US"/>
        </a:p>
      </dgm:t>
    </dgm:pt>
    <dgm:pt modelId="{009D206E-6B7D-48C2-A2D9-F2718818F8E8}" type="sibTrans" cxnId="{5CDCF58C-CE89-4622-934C-E28D81B56CBA}">
      <dgm:prSet/>
      <dgm:spPr/>
      <dgm:t>
        <a:bodyPr/>
        <a:lstStyle/>
        <a:p>
          <a:endParaRPr lang="zh-CN" altLang="en-US"/>
        </a:p>
      </dgm:t>
    </dgm:pt>
    <dgm:pt modelId="{D9B8154B-45E8-4BB2-ABEC-2681FE14081E}">
      <dgm:prSet/>
      <dgm:spPr/>
      <dgm:t>
        <a:bodyPr/>
        <a:lstStyle/>
        <a:p>
          <a:pPr>
            <a:lnSpc>
              <a:spcPct val="100000"/>
            </a:lnSpc>
          </a:pPr>
          <a:r>
            <a:rPr lang="en-US"/>
            <a:t>Infants demonstrate the beginnings of memory formation linked to rapid brain development.</a:t>
          </a:r>
        </a:p>
      </dgm:t>
    </dgm:pt>
    <dgm:pt modelId="{DD5A5A6C-C060-4CE7-A6BB-9602D4170805}" type="parTrans" cxnId="{3CDC427A-1F89-4704-ADE4-8C61162CBFE3}">
      <dgm:prSet/>
      <dgm:spPr/>
      <dgm:t>
        <a:bodyPr/>
        <a:lstStyle/>
        <a:p>
          <a:endParaRPr lang="zh-CN" altLang="en-US"/>
        </a:p>
      </dgm:t>
    </dgm:pt>
    <dgm:pt modelId="{18AAD23D-30D1-4CB6-9663-B45380989D16}" type="sibTrans" cxnId="{3CDC427A-1F89-4704-ADE4-8C61162CBFE3}">
      <dgm:prSet/>
      <dgm:spPr/>
      <dgm:t>
        <a:bodyPr/>
        <a:lstStyle/>
        <a:p>
          <a:endParaRPr lang="zh-CN" altLang="en-US"/>
        </a:p>
      </dgm:t>
    </dgm:pt>
    <dgm:pt modelId="{863AF4B8-6200-4543-BCCB-142FB1ECC4BE}" type="pres">
      <dgm:prSet presAssocID="{F8A59CFF-DA67-49D3-8328-AC82E15CDE6E}" presName="Root" presStyleCnt="0">
        <dgm:presLayoutVars>
          <dgm:dir/>
          <dgm:resizeHandles val="exact"/>
        </dgm:presLayoutVars>
      </dgm:prSet>
      <dgm:spPr/>
    </dgm:pt>
    <dgm:pt modelId="{90D3391F-47EB-4D1E-96DE-3274FA9FD93A}" type="pres">
      <dgm:prSet presAssocID="{15600723-A025-471F-AEED-F03AFF5B4C66}" presName="Composite" presStyleCnt="0"/>
      <dgm:spPr/>
    </dgm:pt>
    <dgm:pt modelId="{139F1254-1985-4012-93EF-43F1BC4A7C7B}" type="pres">
      <dgm:prSet presAssocID="{15600723-A025-471F-AEED-F03AFF5B4C6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77" r="17714" b="-11"/>
          <a:stretch/>
        </a:blipFill>
      </dgm:spPr>
      <dgm:extLst>
        <a:ext uri="{E40237B7-FDA0-4F09-8148-C483321AD2D9}">
          <dgm14:cNvPr xmlns:dgm14="http://schemas.microsoft.com/office/drawing/2010/diagram" id="0" name="" descr="Baby playing with toy fruits"/>
        </a:ext>
      </dgm:extLst>
    </dgm:pt>
    <dgm:pt modelId="{8C00B988-5C7D-474D-BD88-C43D702586D5}" type="pres">
      <dgm:prSet presAssocID="{15600723-A025-471F-AEED-F03AFF5B4C66}" presName="Subtitle" presStyleLbl="revTx" presStyleIdx="0" presStyleCnt="6">
        <dgm:presLayoutVars>
          <dgm:chMax val="0"/>
          <dgm:bulletEnabled/>
        </dgm:presLayoutVars>
      </dgm:prSet>
      <dgm:spPr/>
    </dgm:pt>
    <dgm:pt modelId="{C865B415-AD61-46A0-AAB6-3E9ECEA134F1}" type="pres">
      <dgm:prSet presAssocID="{15600723-A025-471F-AEED-F03AFF5B4C66}" presName="Description" presStyleLbl="revTx" presStyleIdx="1" presStyleCnt="6">
        <dgm:presLayoutVars>
          <dgm:bulletEnabled/>
        </dgm:presLayoutVars>
      </dgm:prSet>
      <dgm:spPr/>
    </dgm:pt>
    <dgm:pt modelId="{44164270-90FE-4B85-B2B2-303AB3275988}" type="pres">
      <dgm:prSet presAssocID="{C4109B81-8978-4410-909E-8FC49118F3A3}" presName="sibTrans" presStyleLbl="sibTrans2D1" presStyleIdx="0" presStyleCnt="0"/>
      <dgm:spPr/>
    </dgm:pt>
    <dgm:pt modelId="{3C899E2F-B7D3-4483-968B-3BBAF3A3721E}" type="pres">
      <dgm:prSet presAssocID="{D71DF4CA-3F91-42AE-8473-805CF7662B8D}" presName="Composite" presStyleCnt="0"/>
      <dgm:spPr/>
    </dgm:pt>
    <dgm:pt modelId="{688E84DC-9620-4D69-B77C-EBCE1CC2AECE}" type="pres">
      <dgm:prSet presAssocID="{D71DF4CA-3F91-42AE-8473-805CF7662B8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32256" b="9"/>
          <a:stretch/>
        </a:blipFill>
      </dgm:spPr>
      <dgm:extLst>
        <a:ext uri="{E40237B7-FDA0-4F09-8148-C483321AD2D9}">
          <dgm14:cNvPr xmlns:dgm14="http://schemas.microsoft.com/office/drawing/2010/diagram" id="0" name="" descr="Smiling baby"/>
        </a:ext>
      </dgm:extLst>
    </dgm:pt>
    <dgm:pt modelId="{B959B9EA-D407-4BA4-9CFF-78FFD9E7027A}" type="pres">
      <dgm:prSet presAssocID="{D71DF4CA-3F91-42AE-8473-805CF7662B8D}" presName="Subtitle" presStyleLbl="revTx" presStyleIdx="2" presStyleCnt="6">
        <dgm:presLayoutVars>
          <dgm:chMax val="0"/>
          <dgm:bulletEnabled/>
        </dgm:presLayoutVars>
      </dgm:prSet>
      <dgm:spPr/>
    </dgm:pt>
    <dgm:pt modelId="{1DC65C06-212B-4AF2-93FD-BEFA6B0B2926}" type="pres">
      <dgm:prSet presAssocID="{D71DF4CA-3F91-42AE-8473-805CF7662B8D}" presName="Description" presStyleLbl="revTx" presStyleIdx="3" presStyleCnt="6">
        <dgm:presLayoutVars>
          <dgm:bulletEnabled/>
        </dgm:presLayoutVars>
      </dgm:prSet>
      <dgm:spPr/>
    </dgm:pt>
    <dgm:pt modelId="{7F4D324F-6A0A-476B-8EFC-1ED07846A6E4}" type="pres">
      <dgm:prSet presAssocID="{7EC26653-4C07-47DD-8E8B-138AE6718386}" presName="sibTrans" presStyleLbl="sibTrans2D1" presStyleIdx="0" presStyleCnt="0"/>
      <dgm:spPr/>
    </dgm:pt>
    <dgm:pt modelId="{098E4C76-03E3-4A09-8A47-E47C0EDA92CC}" type="pres">
      <dgm:prSet presAssocID="{F1B3A357-EAC6-445A-B263-0F5F38F3EFC6}" presName="Composite" presStyleCnt="0"/>
      <dgm:spPr/>
    </dgm:pt>
    <dgm:pt modelId="{B5F49E2C-2253-4B02-B7E7-D635D53EFE68}" type="pres">
      <dgm:prSet presAssocID="{F1B3A357-EAC6-445A-B263-0F5F38F3EFC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66" r="23239" b="7"/>
          <a:stretch/>
        </a:blipFill>
      </dgm:spPr>
      <dgm:extLst>
        <a:ext uri="{E40237B7-FDA0-4F09-8148-C483321AD2D9}">
          <dgm14:cNvPr xmlns:dgm14="http://schemas.microsoft.com/office/drawing/2010/diagram" id="0" name="" descr="Digital Brain with abstract binary data code"/>
        </a:ext>
      </dgm:extLst>
    </dgm:pt>
    <dgm:pt modelId="{0283DB19-3CD4-4977-9E78-66DFD0E397EE}" type="pres">
      <dgm:prSet presAssocID="{F1B3A357-EAC6-445A-B263-0F5F38F3EFC6}" presName="Subtitle" presStyleLbl="revTx" presStyleIdx="4" presStyleCnt="6">
        <dgm:presLayoutVars>
          <dgm:chMax val="0"/>
          <dgm:bulletEnabled/>
        </dgm:presLayoutVars>
      </dgm:prSet>
      <dgm:spPr/>
    </dgm:pt>
    <dgm:pt modelId="{03EE75A0-3379-44D1-BF76-84EC3648237E}" type="pres">
      <dgm:prSet presAssocID="{F1B3A357-EAC6-445A-B263-0F5F38F3EFC6}" presName="Description" presStyleLbl="revTx" presStyleIdx="5" presStyleCnt="6">
        <dgm:presLayoutVars>
          <dgm:bulletEnabled/>
        </dgm:presLayoutVars>
      </dgm:prSet>
      <dgm:spPr/>
    </dgm:pt>
  </dgm:ptLst>
  <dgm:cxnLst>
    <dgm:cxn modelId="{415D8807-5D10-4988-B6A2-2F0C5A853DF6}" srcId="{F8A59CFF-DA67-49D3-8328-AC82E15CDE6E}" destId="{15600723-A025-471F-AEED-F03AFF5B4C66}" srcOrd="0" destOrd="0" parTransId="{F1864C65-FBB5-4DA6-B02C-CFEF559DC430}" sibTransId="{C4109B81-8978-4410-909E-8FC49118F3A3}"/>
    <dgm:cxn modelId="{E0CB6F23-A76C-41E5-B953-5754761732F0}" srcId="{F8A59CFF-DA67-49D3-8328-AC82E15CDE6E}" destId="{D71DF4CA-3F91-42AE-8473-805CF7662B8D}" srcOrd="1" destOrd="0" parTransId="{F004FB37-48BF-40F6-ACF0-D96E2A73FA98}" sibTransId="{7EC26653-4C07-47DD-8E8B-138AE6718386}"/>
    <dgm:cxn modelId="{9EF17364-5ED4-46A4-BD62-F94896C2E0F7}" type="presOf" srcId="{FCC22D23-F22A-4B30-BBB0-562FC3231F1D}" destId="{1DC65C06-212B-4AF2-93FD-BEFA6B0B2926}" srcOrd="0" destOrd="0" presId="urn:microsoft.com/office/officeart/2024/3/layout/verticalVisualTextBlock1"/>
    <dgm:cxn modelId="{EEB62F65-005D-4B85-8929-FB17A5913C4B}" type="presOf" srcId="{F8A59CFF-DA67-49D3-8328-AC82E15CDE6E}" destId="{863AF4B8-6200-4543-BCCB-142FB1ECC4BE}" srcOrd="0" destOrd="0" presId="urn:microsoft.com/office/officeart/2024/3/layout/verticalVisualTextBlock1"/>
    <dgm:cxn modelId="{AF2DC157-8E95-467B-9E3F-ACEC738B5D4B}" type="presOf" srcId="{D9B8154B-45E8-4BB2-ABEC-2681FE14081E}" destId="{03EE75A0-3379-44D1-BF76-84EC3648237E}" srcOrd="0" destOrd="0" presId="urn:microsoft.com/office/officeart/2024/3/layout/verticalVisualTextBlock1"/>
    <dgm:cxn modelId="{E7802958-2E4B-4628-9463-03DC431E7093}" type="presOf" srcId="{68E5B262-1DD4-4BC7-9875-D1365B174DB3}" destId="{C865B415-AD61-46A0-AAB6-3E9ECEA134F1}" srcOrd="0" destOrd="0" presId="urn:microsoft.com/office/officeart/2024/3/layout/verticalVisualTextBlock1"/>
    <dgm:cxn modelId="{3CDC427A-1F89-4704-ADE4-8C61162CBFE3}" srcId="{F1B3A357-EAC6-445A-B263-0F5F38F3EFC6}" destId="{D9B8154B-45E8-4BB2-ABEC-2681FE14081E}" srcOrd="0" destOrd="0" parTransId="{DD5A5A6C-C060-4CE7-A6BB-9602D4170805}" sibTransId="{18AAD23D-30D1-4CB6-9663-B45380989D16}"/>
    <dgm:cxn modelId="{5CDCF58C-CE89-4622-934C-E28D81B56CBA}" srcId="{F8A59CFF-DA67-49D3-8328-AC82E15CDE6E}" destId="{F1B3A357-EAC6-445A-B263-0F5F38F3EFC6}" srcOrd="2" destOrd="0" parTransId="{1D96666B-0D3A-4EAE-8A36-F1B937578144}" sibTransId="{009D206E-6B7D-48C2-A2D9-F2718818F8E8}"/>
    <dgm:cxn modelId="{2788EBA1-F7FD-49F0-8595-C733F0D09DD9}" srcId="{D71DF4CA-3F91-42AE-8473-805CF7662B8D}" destId="{FCC22D23-F22A-4B30-BBB0-562FC3231F1D}" srcOrd="0" destOrd="0" parTransId="{A6665374-3498-44AF-AD3E-CD944F2B2CE5}" sibTransId="{A66F5E96-0372-4422-9928-779FD82E19E8}"/>
    <dgm:cxn modelId="{BC81A5A6-06C2-4F6F-8CDF-3329038B83D3}" type="presOf" srcId="{7EC26653-4C07-47DD-8E8B-138AE6718386}" destId="{7F4D324F-6A0A-476B-8EFC-1ED07846A6E4}" srcOrd="0" destOrd="0" presId="urn:microsoft.com/office/officeart/2024/3/layout/verticalVisualTextBlock1"/>
    <dgm:cxn modelId="{AE5FEBC0-0759-4766-BC7E-7C9D6E132A74}" type="presOf" srcId="{D71DF4CA-3F91-42AE-8473-805CF7662B8D}" destId="{B959B9EA-D407-4BA4-9CFF-78FFD9E7027A}" srcOrd="0" destOrd="0" presId="urn:microsoft.com/office/officeart/2024/3/layout/verticalVisualTextBlock1"/>
    <dgm:cxn modelId="{4DF34ADA-01BE-40FB-83E0-45F1B02E5420}" type="presOf" srcId="{C4109B81-8978-4410-909E-8FC49118F3A3}" destId="{44164270-90FE-4B85-B2B2-303AB3275988}" srcOrd="0" destOrd="0" presId="urn:microsoft.com/office/officeart/2024/3/layout/verticalVisualTextBlock1"/>
    <dgm:cxn modelId="{A7CD81DF-3411-4BF3-B665-1F46159EA401}" type="presOf" srcId="{15600723-A025-471F-AEED-F03AFF5B4C66}" destId="{8C00B988-5C7D-474D-BD88-C43D702586D5}" srcOrd="0" destOrd="0" presId="urn:microsoft.com/office/officeart/2024/3/layout/verticalVisualTextBlock1"/>
    <dgm:cxn modelId="{F117D7E8-B382-4842-8E73-3483E8B29135}" type="presOf" srcId="{F1B3A357-EAC6-445A-B263-0F5F38F3EFC6}" destId="{0283DB19-3CD4-4977-9E78-66DFD0E397EE}" srcOrd="0" destOrd="0" presId="urn:microsoft.com/office/officeart/2024/3/layout/verticalVisualTextBlock1"/>
    <dgm:cxn modelId="{92AF0DFE-742B-46CD-9BF1-A18FA3ECF6BF}" srcId="{15600723-A025-471F-AEED-F03AFF5B4C66}" destId="{68E5B262-1DD4-4BC7-9875-D1365B174DB3}" srcOrd="0" destOrd="0" parTransId="{4663A18F-26EC-4FFF-A701-55AA21B8F721}" sibTransId="{645ED9E8-AED5-495D-A659-B6D91FB4C545}"/>
    <dgm:cxn modelId="{23FD0358-FE52-4A4C-9722-3FB40EB0BB3B}" type="presParOf" srcId="{863AF4B8-6200-4543-BCCB-142FB1ECC4BE}" destId="{90D3391F-47EB-4D1E-96DE-3274FA9FD93A}" srcOrd="0" destOrd="0" presId="urn:microsoft.com/office/officeart/2024/3/layout/verticalVisualTextBlock1"/>
    <dgm:cxn modelId="{246D72C9-7E52-450A-AF4A-9809C9DB2C74}" type="presParOf" srcId="{90D3391F-47EB-4D1E-96DE-3274FA9FD93A}" destId="{139F1254-1985-4012-93EF-43F1BC4A7C7B}" srcOrd="0" destOrd="0" presId="urn:microsoft.com/office/officeart/2024/3/layout/verticalVisualTextBlock1"/>
    <dgm:cxn modelId="{A9AA851D-9C67-4FEB-B88E-F92B35DC830E}" type="presParOf" srcId="{90D3391F-47EB-4D1E-96DE-3274FA9FD93A}" destId="{8C00B988-5C7D-474D-BD88-C43D702586D5}" srcOrd="1" destOrd="0" presId="urn:microsoft.com/office/officeart/2024/3/layout/verticalVisualTextBlock1"/>
    <dgm:cxn modelId="{2985A10C-8EC1-4911-A8A2-2341C9342E91}" type="presParOf" srcId="{90D3391F-47EB-4D1E-96DE-3274FA9FD93A}" destId="{C865B415-AD61-46A0-AAB6-3E9ECEA134F1}" srcOrd="2" destOrd="0" presId="urn:microsoft.com/office/officeart/2024/3/layout/verticalVisualTextBlock1"/>
    <dgm:cxn modelId="{734EC1BC-B8F4-40ED-B117-C06A08352F7A}" type="presParOf" srcId="{863AF4B8-6200-4543-BCCB-142FB1ECC4BE}" destId="{44164270-90FE-4B85-B2B2-303AB3275988}" srcOrd="1" destOrd="0" presId="urn:microsoft.com/office/officeart/2024/3/layout/verticalVisualTextBlock1"/>
    <dgm:cxn modelId="{1FFD5454-05E2-44CE-81BA-3F088CD06F24}" type="presParOf" srcId="{863AF4B8-6200-4543-BCCB-142FB1ECC4BE}" destId="{3C899E2F-B7D3-4483-968B-3BBAF3A3721E}" srcOrd="2" destOrd="0" presId="urn:microsoft.com/office/officeart/2024/3/layout/verticalVisualTextBlock1"/>
    <dgm:cxn modelId="{8291CBE0-BBE9-403B-B78B-3A19E254AABF}" type="presParOf" srcId="{3C899E2F-B7D3-4483-968B-3BBAF3A3721E}" destId="{688E84DC-9620-4D69-B77C-EBCE1CC2AECE}" srcOrd="0" destOrd="0" presId="urn:microsoft.com/office/officeart/2024/3/layout/verticalVisualTextBlock1"/>
    <dgm:cxn modelId="{3AD3E889-8C35-4C37-B246-46270D80994B}" type="presParOf" srcId="{3C899E2F-B7D3-4483-968B-3BBAF3A3721E}" destId="{B959B9EA-D407-4BA4-9CFF-78FFD9E7027A}" srcOrd="1" destOrd="0" presId="urn:microsoft.com/office/officeart/2024/3/layout/verticalVisualTextBlock1"/>
    <dgm:cxn modelId="{7693C1A3-CE68-4A7B-A2B0-F59B11CACBA4}" type="presParOf" srcId="{3C899E2F-B7D3-4483-968B-3BBAF3A3721E}" destId="{1DC65C06-212B-4AF2-93FD-BEFA6B0B2926}" srcOrd="2" destOrd="0" presId="urn:microsoft.com/office/officeart/2024/3/layout/verticalVisualTextBlock1"/>
    <dgm:cxn modelId="{32EEDD06-5052-4081-BF22-4E52933EC56A}" type="presParOf" srcId="{863AF4B8-6200-4543-BCCB-142FB1ECC4BE}" destId="{7F4D324F-6A0A-476B-8EFC-1ED07846A6E4}" srcOrd="3" destOrd="0" presId="urn:microsoft.com/office/officeart/2024/3/layout/verticalVisualTextBlock1"/>
    <dgm:cxn modelId="{6B4D3BBA-F993-4066-B55C-BC19F34FF839}" type="presParOf" srcId="{863AF4B8-6200-4543-BCCB-142FB1ECC4BE}" destId="{098E4C76-03E3-4A09-8A47-E47C0EDA92CC}" srcOrd="4" destOrd="0" presId="urn:microsoft.com/office/officeart/2024/3/layout/verticalVisualTextBlock1"/>
    <dgm:cxn modelId="{9778FA49-26F0-446D-8EFF-1C3681B09188}" type="presParOf" srcId="{098E4C76-03E3-4A09-8A47-E47C0EDA92CC}" destId="{B5F49E2C-2253-4B02-B7E7-D635D53EFE68}" srcOrd="0" destOrd="0" presId="urn:microsoft.com/office/officeart/2024/3/layout/verticalVisualTextBlock1"/>
    <dgm:cxn modelId="{52DD5DFF-6F24-435D-97B8-D5F667C2A00D}" type="presParOf" srcId="{098E4C76-03E3-4A09-8A47-E47C0EDA92CC}" destId="{0283DB19-3CD4-4977-9E78-66DFD0E397EE}" srcOrd="1" destOrd="0" presId="urn:microsoft.com/office/officeart/2024/3/layout/verticalVisualTextBlock1"/>
    <dgm:cxn modelId="{F0E49592-CACD-42DB-9FDC-AE38DDA48CF6}" type="presParOf" srcId="{098E4C76-03E3-4A09-8A47-E47C0EDA92CC}" destId="{03EE75A0-3379-44D1-BF76-84EC3648237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8018CF-AE08-4D2B-993D-77AD148D58C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F8A1208-636C-4CEF-A1D8-9405A2180805}">
      <dgm:prSet/>
      <dgm:spPr/>
      <dgm:t>
        <a:bodyPr/>
        <a:lstStyle/>
        <a:p>
          <a:pPr>
            <a:lnSpc>
              <a:spcPct val="100000"/>
            </a:lnSpc>
            <a:defRPr b="1"/>
          </a:pPr>
          <a:r>
            <a:rPr lang="en-US"/>
            <a:t>Early Learning Principles</a:t>
          </a:r>
        </a:p>
      </dgm:t>
    </dgm:pt>
    <dgm:pt modelId="{C3E4BDD9-6ECA-46CA-A51D-57F2E7CB0F59}" type="parTrans" cxnId="{DE6871BA-55FD-44E6-9AC1-CB3714B30517}">
      <dgm:prSet/>
      <dgm:spPr/>
      <dgm:t>
        <a:bodyPr/>
        <a:lstStyle/>
        <a:p>
          <a:endParaRPr lang="en-US"/>
        </a:p>
      </dgm:t>
    </dgm:pt>
    <dgm:pt modelId="{11CCBA2E-8033-4063-814C-0FFC87C9D4C8}" type="sibTrans" cxnId="{DE6871BA-55FD-44E6-9AC1-CB3714B30517}">
      <dgm:prSet/>
      <dgm:spPr/>
      <dgm:t>
        <a:bodyPr/>
        <a:lstStyle/>
        <a:p>
          <a:pPr>
            <a:lnSpc>
              <a:spcPct val="100000"/>
            </a:lnSpc>
            <a:defRPr b="1"/>
          </a:pPr>
          <a:endParaRPr lang="en-US"/>
        </a:p>
      </dgm:t>
    </dgm:pt>
    <dgm:pt modelId="{1AA137F3-67CF-4D8E-9B91-8D66AAB8F3A5}">
      <dgm:prSet/>
      <dgm:spPr/>
      <dgm:t>
        <a:bodyPr/>
        <a:lstStyle/>
        <a:p>
          <a:pPr>
            <a:lnSpc>
              <a:spcPct val="100000"/>
            </a:lnSpc>
          </a:pPr>
          <a:r>
            <a:rPr lang="en-US"/>
            <a:t>Applying early learning principles boosts infant growth between 4 to 8 months effectively.</a:t>
          </a:r>
        </a:p>
      </dgm:t>
    </dgm:pt>
    <dgm:pt modelId="{3F0DC9DA-9F8A-4A5C-B101-33808728A6B4}" type="parTrans" cxnId="{D05273D8-04F5-430A-9226-E6A056341B2F}">
      <dgm:prSet/>
      <dgm:spPr/>
      <dgm:t>
        <a:bodyPr/>
        <a:lstStyle/>
        <a:p>
          <a:endParaRPr lang="en-US"/>
        </a:p>
      </dgm:t>
    </dgm:pt>
    <dgm:pt modelId="{648E96A9-F7C2-4307-8058-016FDE5F7330}" type="sibTrans" cxnId="{D05273D8-04F5-430A-9226-E6A056341B2F}">
      <dgm:prSet/>
      <dgm:spPr/>
      <dgm:t>
        <a:bodyPr/>
        <a:lstStyle/>
        <a:p>
          <a:endParaRPr lang="en-US"/>
        </a:p>
      </dgm:t>
    </dgm:pt>
    <dgm:pt modelId="{94C4A9C4-6162-4A05-9908-9369F6831942}">
      <dgm:prSet/>
      <dgm:spPr/>
      <dgm:t>
        <a:bodyPr/>
        <a:lstStyle/>
        <a:p>
          <a:pPr>
            <a:lnSpc>
              <a:spcPct val="100000"/>
            </a:lnSpc>
            <a:defRPr b="1"/>
          </a:pPr>
          <a:r>
            <a:rPr lang="en-US"/>
            <a:t>Peer Interaction Importance</a:t>
          </a:r>
        </a:p>
      </dgm:t>
    </dgm:pt>
    <dgm:pt modelId="{252C7953-5C8D-47BB-9549-2B2EA093BF6E}" type="parTrans" cxnId="{DC2A21EA-3961-4960-91F4-D691F8B98BE6}">
      <dgm:prSet/>
      <dgm:spPr/>
      <dgm:t>
        <a:bodyPr/>
        <a:lstStyle/>
        <a:p>
          <a:endParaRPr lang="en-US"/>
        </a:p>
      </dgm:t>
    </dgm:pt>
    <dgm:pt modelId="{653C910D-7F4D-4438-90DC-192F1276CDA4}" type="sibTrans" cxnId="{DC2A21EA-3961-4960-91F4-D691F8B98BE6}">
      <dgm:prSet/>
      <dgm:spPr/>
      <dgm:t>
        <a:bodyPr/>
        <a:lstStyle/>
        <a:p>
          <a:pPr>
            <a:lnSpc>
              <a:spcPct val="100000"/>
            </a:lnSpc>
            <a:defRPr b="1"/>
          </a:pPr>
          <a:endParaRPr lang="en-US"/>
        </a:p>
      </dgm:t>
    </dgm:pt>
    <dgm:pt modelId="{BA72E810-5C40-47F4-B9AF-22A9D3026E88}">
      <dgm:prSet/>
      <dgm:spPr/>
      <dgm:t>
        <a:bodyPr/>
        <a:lstStyle/>
        <a:p>
          <a:pPr>
            <a:lnSpc>
              <a:spcPct val="100000"/>
            </a:lnSpc>
          </a:pPr>
          <a:r>
            <a:rPr lang="en-US"/>
            <a:t>Peer interaction supports social skills development in infants during early stages.</a:t>
          </a:r>
        </a:p>
      </dgm:t>
    </dgm:pt>
    <dgm:pt modelId="{ABE4E1FB-37E5-43A6-8D10-8F1B2F6CE876}" type="parTrans" cxnId="{144647B1-3B4B-479A-BC80-AD838E4B5272}">
      <dgm:prSet/>
      <dgm:spPr/>
      <dgm:t>
        <a:bodyPr/>
        <a:lstStyle/>
        <a:p>
          <a:endParaRPr lang="en-US"/>
        </a:p>
      </dgm:t>
    </dgm:pt>
    <dgm:pt modelId="{A273362A-EED5-49F1-9AC0-03B4B5787484}" type="sibTrans" cxnId="{144647B1-3B4B-479A-BC80-AD838E4B5272}">
      <dgm:prSet/>
      <dgm:spPr/>
      <dgm:t>
        <a:bodyPr/>
        <a:lstStyle/>
        <a:p>
          <a:endParaRPr lang="en-US"/>
        </a:p>
      </dgm:t>
    </dgm:pt>
    <dgm:pt modelId="{021A8E5C-4977-4CBE-BCF5-4DE7B1534E6B}">
      <dgm:prSet/>
      <dgm:spPr/>
      <dgm:t>
        <a:bodyPr/>
        <a:lstStyle/>
        <a:p>
          <a:pPr>
            <a:lnSpc>
              <a:spcPct val="100000"/>
            </a:lnSpc>
            <a:defRPr b="1"/>
          </a:pPr>
          <a:r>
            <a:rPr lang="en-US"/>
            <a:t>Parent Engagement Role</a:t>
          </a:r>
        </a:p>
      </dgm:t>
    </dgm:pt>
    <dgm:pt modelId="{FA4800BC-A228-4E73-BAD3-3230E78E9B47}" type="parTrans" cxnId="{A3A6ED8E-D48F-432D-BC02-EEBB72715967}">
      <dgm:prSet/>
      <dgm:spPr/>
      <dgm:t>
        <a:bodyPr/>
        <a:lstStyle/>
        <a:p>
          <a:endParaRPr lang="en-US"/>
        </a:p>
      </dgm:t>
    </dgm:pt>
    <dgm:pt modelId="{FC4D0192-B138-4ED7-B51F-1D2CB937EE3E}" type="sibTrans" cxnId="{A3A6ED8E-D48F-432D-BC02-EEBB72715967}">
      <dgm:prSet/>
      <dgm:spPr/>
      <dgm:t>
        <a:bodyPr/>
        <a:lstStyle/>
        <a:p>
          <a:endParaRPr lang="en-US"/>
        </a:p>
      </dgm:t>
    </dgm:pt>
    <dgm:pt modelId="{DB34EB5E-1527-401F-8CCF-3F536721CC7D}">
      <dgm:prSet/>
      <dgm:spPr/>
      <dgm:t>
        <a:bodyPr/>
        <a:lstStyle/>
        <a:p>
          <a:pPr>
            <a:lnSpc>
              <a:spcPct val="100000"/>
            </a:lnSpc>
          </a:pPr>
          <a:r>
            <a:rPr lang="en-US"/>
            <a:t>Active parent engagement fosters responsive caregiving and promotes infant thriving.</a:t>
          </a:r>
        </a:p>
      </dgm:t>
    </dgm:pt>
    <dgm:pt modelId="{6FCC5563-2236-4E7D-9988-DB2A477B2FE3}" type="parTrans" cxnId="{691E1A2B-A7E3-49A2-B694-98B879E18079}">
      <dgm:prSet/>
      <dgm:spPr/>
      <dgm:t>
        <a:bodyPr/>
        <a:lstStyle/>
        <a:p>
          <a:endParaRPr lang="en-US"/>
        </a:p>
      </dgm:t>
    </dgm:pt>
    <dgm:pt modelId="{E5968BEA-48BD-49D7-9D10-6EFCA94F31CF}" type="sibTrans" cxnId="{691E1A2B-A7E3-49A2-B694-98B879E18079}">
      <dgm:prSet/>
      <dgm:spPr/>
      <dgm:t>
        <a:bodyPr/>
        <a:lstStyle/>
        <a:p>
          <a:endParaRPr lang="en-US"/>
        </a:p>
      </dgm:t>
    </dgm:pt>
    <dgm:pt modelId="{AE514986-5FB8-45AF-8C6F-D839D10E1051}" type="pres">
      <dgm:prSet presAssocID="{AD8018CF-AE08-4D2B-993D-77AD148D58C0}" presName="Name0" presStyleCnt="0">
        <dgm:presLayoutVars>
          <dgm:dir/>
          <dgm:resizeHandles val="exact"/>
        </dgm:presLayoutVars>
      </dgm:prSet>
      <dgm:spPr/>
    </dgm:pt>
    <dgm:pt modelId="{A6663C7B-B527-4097-AC4B-A854402AA1DC}" type="pres">
      <dgm:prSet presAssocID="{EF8A1208-636C-4CEF-A1D8-9405A2180805}" presName="compNode" presStyleCnt="0"/>
      <dgm:spPr/>
    </dgm:pt>
    <dgm:pt modelId="{EEA85D34-C70A-4C43-9C02-B165648B7245}" type="pres">
      <dgm:prSet presAssocID="{EF8A1208-636C-4CEF-A1D8-9405A2180805}" presName="pictRect" presStyleLbl="revTx" presStyleIdx="0" presStyleCnt="6">
        <dgm:presLayoutVars>
          <dgm:chMax val="0"/>
          <dgm:bulletEnabled/>
        </dgm:presLayoutVars>
      </dgm:prSet>
      <dgm:spPr/>
    </dgm:pt>
    <dgm:pt modelId="{88F39BA8-4676-4381-9234-67E4D4ABB281}" type="pres">
      <dgm:prSet presAssocID="{EF8A1208-636C-4CEF-A1D8-9405A2180805}" presName="textRect" presStyleLbl="revTx" presStyleIdx="1" presStyleCnt="6">
        <dgm:presLayoutVars>
          <dgm:bulletEnabled/>
        </dgm:presLayoutVars>
      </dgm:prSet>
      <dgm:spPr/>
    </dgm:pt>
    <dgm:pt modelId="{C9B93653-9701-47E5-AB3B-43945C5F236E}" type="pres">
      <dgm:prSet presAssocID="{11CCBA2E-8033-4063-814C-0FFC87C9D4C8}" presName="sibTrans" presStyleLbl="sibTrans2D1" presStyleIdx="0" presStyleCnt="0"/>
      <dgm:spPr/>
    </dgm:pt>
    <dgm:pt modelId="{8C9A458F-4A41-4F7F-ADEB-4DBCEA10CF1C}" type="pres">
      <dgm:prSet presAssocID="{94C4A9C4-6162-4A05-9908-9369F6831942}" presName="compNode" presStyleCnt="0"/>
      <dgm:spPr/>
    </dgm:pt>
    <dgm:pt modelId="{A9774BD1-F4AF-43A2-BC8A-A65B9D479C9D}" type="pres">
      <dgm:prSet presAssocID="{94C4A9C4-6162-4A05-9908-9369F6831942}" presName="pictRect" presStyleLbl="revTx" presStyleIdx="2" presStyleCnt="6">
        <dgm:presLayoutVars>
          <dgm:chMax val="0"/>
          <dgm:bulletEnabled/>
        </dgm:presLayoutVars>
      </dgm:prSet>
      <dgm:spPr/>
    </dgm:pt>
    <dgm:pt modelId="{041BB1BB-5F70-4AB1-A218-FF4E5E6B5DA2}" type="pres">
      <dgm:prSet presAssocID="{94C4A9C4-6162-4A05-9908-9369F6831942}" presName="textRect" presStyleLbl="revTx" presStyleIdx="3" presStyleCnt="6">
        <dgm:presLayoutVars>
          <dgm:bulletEnabled/>
        </dgm:presLayoutVars>
      </dgm:prSet>
      <dgm:spPr/>
    </dgm:pt>
    <dgm:pt modelId="{D9CE9E79-B4A7-4D51-BA01-46A88869A1C6}" type="pres">
      <dgm:prSet presAssocID="{653C910D-7F4D-4438-90DC-192F1276CDA4}" presName="sibTrans" presStyleLbl="sibTrans2D1" presStyleIdx="0" presStyleCnt="0"/>
      <dgm:spPr/>
    </dgm:pt>
    <dgm:pt modelId="{75274DAE-DF5E-4F09-9F01-65CE32864AFF}" type="pres">
      <dgm:prSet presAssocID="{021A8E5C-4977-4CBE-BCF5-4DE7B1534E6B}" presName="compNode" presStyleCnt="0"/>
      <dgm:spPr/>
    </dgm:pt>
    <dgm:pt modelId="{77ADB978-00A7-43FC-B9B7-1C7782653208}" type="pres">
      <dgm:prSet presAssocID="{021A8E5C-4977-4CBE-BCF5-4DE7B1534E6B}" presName="pictRect" presStyleLbl="revTx" presStyleIdx="4" presStyleCnt="6">
        <dgm:presLayoutVars>
          <dgm:chMax val="0"/>
          <dgm:bulletEnabled/>
        </dgm:presLayoutVars>
      </dgm:prSet>
      <dgm:spPr/>
    </dgm:pt>
    <dgm:pt modelId="{44C9BF48-DE9C-4CA6-A42A-274618D3B6E2}" type="pres">
      <dgm:prSet presAssocID="{021A8E5C-4977-4CBE-BCF5-4DE7B1534E6B}" presName="textRect" presStyleLbl="revTx" presStyleIdx="5" presStyleCnt="6">
        <dgm:presLayoutVars>
          <dgm:bulletEnabled/>
        </dgm:presLayoutVars>
      </dgm:prSet>
      <dgm:spPr/>
    </dgm:pt>
  </dgm:ptLst>
  <dgm:cxnLst>
    <dgm:cxn modelId="{F9534C14-ACD0-4E3C-A903-2550FA39C899}" type="presOf" srcId="{BA72E810-5C40-47F4-B9AF-22A9D3026E88}" destId="{041BB1BB-5F70-4AB1-A218-FF4E5E6B5DA2}" srcOrd="0" destOrd="0" presId="urn:microsoft.com/office/officeart/2024/3/layout/hArchList1"/>
    <dgm:cxn modelId="{1D601416-0560-4A4C-9A87-CB984E8E6DFE}" type="presOf" srcId="{EF8A1208-636C-4CEF-A1D8-9405A2180805}" destId="{EEA85D34-C70A-4C43-9C02-B165648B7245}" srcOrd="0" destOrd="0" presId="urn:microsoft.com/office/officeart/2024/3/layout/hArchList1"/>
    <dgm:cxn modelId="{691E1A2B-A7E3-49A2-B694-98B879E18079}" srcId="{021A8E5C-4977-4CBE-BCF5-4DE7B1534E6B}" destId="{DB34EB5E-1527-401F-8CCF-3F536721CC7D}" srcOrd="0" destOrd="0" parTransId="{6FCC5563-2236-4E7D-9988-DB2A477B2FE3}" sibTransId="{E5968BEA-48BD-49D7-9D10-6EFCA94F31CF}"/>
    <dgm:cxn modelId="{9E976B8C-68BA-44A5-BA23-92DB133F05EA}" type="presOf" srcId="{11CCBA2E-8033-4063-814C-0FFC87C9D4C8}" destId="{C9B93653-9701-47E5-AB3B-43945C5F236E}" srcOrd="0" destOrd="0" presId="urn:microsoft.com/office/officeart/2024/3/layout/hArchList1"/>
    <dgm:cxn modelId="{A3A6ED8E-D48F-432D-BC02-EEBB72715967}" srcId="{AD8018CF-AE08-4D2B-993D-77AD148D58C0}" destId="{021A8E5C-4977-4CBE-BCF5-4DE7B1534E6B}" srcOrd="2" destOrd="0" parTransId="{FA4800BC-A228-4E73-BAD3-3230E78E9B47}" sibTransId="{FC4D0192-B138-4ED7-B51F-1D2CB937EE3E}"/>
    <dgm:cxn modelId="{0D67B691-F81B-4A8E-B306-51D9346464AF}" type="presOf" srcId="{94C4A9C4-6162-4A05-9908-9369F6831942}" destId="{A9774BD1-F4AF-43A2-BC8A-A65B9D479C9D}" srcOrd="0" destOrd="0" presId="urn:microsoft.com/office/officeart/2024/3/layout/hArchList1"/>
    <dgm:cxn modelId="{93D34597-FB1F-4102-B305-47291FEB87A1}" type="presOf" srcId="{653C910D-7F4D-4438-90DC-192F1276CDA4}" destId="{D9CE9E79-B4A7-4D51-BA01-46A88869A1C6}" srcOrd="0" destOrd="0" presId="urn:microsoft.com/office/officeart/2024/3/layout/hArchList1"/>
    <dgm:cxn modelId="{144647B1-3B4B-479A-BC80-AD838E4B5272}" srcId="{94C4A9C4-6162-4A05-9908-9369F6831942}" destId="{BA72E810-5C40-47F4-B9AF-22A9D3026E88}" srcOrd="0" destOrd="0" parTransId="{ABE4E1FB-37E5-43A6-8D10-8F1B2F6CE876}" sibTransId="{A273362A-EED5-49F1-9AC0-03B4B5787484}"/>
    <dgm:cxn modelId="{B4E7F0B8-66B0-4337-BA1F-1E938A1B0E1B}" type="presOf" srcId="{DB34EB5E-1527-401F-8CCF-3F536721CC7D}" destId="{44C9BF48-DE9C-4CA6-A42A-274618D3B6E2}" srcOrd="0" destOrd="0" presId="urn:microsoft.com/office/officeart/2024/3/layout/hArchList1"/>
    <dgm:cxn modelId="{DE6871BA-55FD-44E6-9AC1-CB3714B30517}" srcId="{AD8018CF-AE08-4D2B-993D-77AD148D58C0}" destId="{EF8A1208-636C-4CEF-A1D8-9405A2180805}" srcOrd="0" destOrd="0" parTransId="{C3E4BDD9-6ECA-46CA-A51D-57F2E7CB0F59}" sibTransId="{11CCBA2E-8033-4063-814C-0FFC87C9D4C8}"/>
    <dgm:cxn modelId="{A724B2C5-E871-400E-B2BA-D319EC443B48}" type="presOf" srcId="{AD8018CF-AE08-4D2B-993D-77AD148D58C0}" destId="{AE514986-5FB8-45AF-8C6F-D839D10E1051}" srcOrd="0" destOrd="0" presId="urn:microsoft.com/office/officeart/2024/3/layout/hArchList1"/>
    <dgm:cxn modelId="{E0B8AFD2-728F-4FDE-8262-B1E585F7DB00}" type="presOf" srcId="{1AA137F3-67CF-4D8E-9B91-8D66AAB8F3A5}" destId="{88F39BA8-4676-4381-9234-67E4D4ABB281}" srcOrd="0" destOrd="0" presId="urn:microsoft.com/office/officeart/2024/3/layout/hArchList1"/>
    <dgm:cxn modelId="{D05273D8-04F5-430A-9226-E6A056341B2F}" srcId="{EF8A1208-636C-4CEF-A1D8-9405A2180805}" destId="{1AA137F3-67CF-4D8E-9B91-8D66AAB8F3A5}" srcOrd="0" destOrd="0" parTransId="{3F0DC9DA-9F8A-4A5C-B101-33808728A6B4}" sibTransId="{648E96A9-F7C2-4307-8058-016FDE5F7330}"/>
    <dgm:cxn modelId="{CCE63ADD-AE4E-48F9-94FE-4C200255DCBB}" type="presOf" srcId="{021A8E5C-4977-4CBE-BCF5-4DE7B1534E6B}" destId="{77ADB978-00A7-43FC-B9B7-1C7782653208}" srcOrd="0" destOrd="0" presId="urn:microsoft.com/office/officeart/2024/3/layout/hArchList1"/>
    <dgm:cxn modelId="{DC2A21EA-3961-4960-91F4-D691F8B98BE6}" srcId="{AD8018CF-AE08-4D2B-993D-77AD148D58C0}" destId="{94C4A9C4-6162-4A05-9908-9369F6831942}" srcOrd="1" destOrd="0" parTransId="{252C7953-5C8D-47BB-9549-2B2EA093BF6E}" sibTransId="{653C910D-7F4D-4438-90DC-192F1276CDA4}"/>
    <dgm:cxn modelId="{06E31C15-35B5-4265-848E-9AF8432FFE04}" type="presParOf" srcId="{AE514986-5FB8-45AF-8C6F-D839D10E1051}" destId="{A6663C7B-B527-4097-AC4B-A854402AA1DC}" srcOrd="0" destOrd="0" presId="urn:microsoft.com/office/officeart/2024/3/layout/hArchList1"/>
    <dgm:cxn modelId="{A9F96BE4-59C9-4BCD-A594-4487659D0DF6}" type="presParOf" srcId="{A6663C7B-B527-4097-AC4B-A854402AA1DC}" destId="{EEA85D34-C70A-4C43-9C02-B165648B7245}" srcOrd="0" destOrd="0" presId="urn:microsoft.com/office/officeart/2024/3/layout/hArchList1"/>
    <dgm:cxn modelId="{24D0F63B-FEC6-4764-9540-279B1A91F4CD}" type="presParOf" srcId="{A6663C7B-B527-4097-AC4B-A854402AA1DC}" destId="{88F39BA8-4676-4381-9234-67E4D4ABB281}" srcOrd="1" destOrd="0" presId="urn:microsoft.com/office/officeart/2024/3/layout/hArchList1"/>
    <dgm:cxn modelId="{7EE538CF-9530-4B11-8FFF-23BA20185871}" type="presParOf" srcId="{AE514986-5FB8-45AF-8C6F-D839D10E1051}" destId="{C9B93653-9701-47E5-AB3B-43945C5F236E}" srcOrd="1" destOrd="0" presId="urn:microsoft.com/office/officeart/2024/3/layout/hArchList1"/>
    <dgm:cxn modelId="{FD8243FC-EA89-41BB-AB08-A595E1FF8479}" type="presParOf" srcId="{AE514986-5FB8-45AF-8C6F-D839D10E1051}" destId="{8C9A458F-4A41-4F7F-ADEB-4DBCEA10CF1C}" srcOrd="2" destOrd="0" presId="urn:microsoft.com/office/officeart/2024/3/layout/hArchList1"/>
    <dgm:cxn modelId="{BDA4C629-CD12-4250-8E83-F6EF3E2753ED}" type="presParOf" srcId="{8C9A458F-4A41-4F7F-ADEB-4DBCEA10CF1C}" destId="{A9774BD1-F4AF-43A2-BC8A-A65B9D479C9D}" srcOrd="0" destOrd="0" presId="urn:microsoft.com/office/officeart/2024/3/layout/hArchList1"/>
    <dgm:cxn modelId="{3214E9CE-8697-48F9-985E-929EFC7FCE65}" type="presParOf" srcId="{8C9A458F-4A41-4F7F-ADEB-4DBCEA10CF1C}" destId="{041BB1BB-5F70-4AB1-A218-FF4E5E6B5DA2}" srcOrd="1" destOrd="0" presId="urn:microsoft.com/office/officeart/2024/3/layout/hArchList1"/>
    <dgm:cxn modelId="{E4861E33-A061-43E9-A53E-DA14C6407BBD}" type="presParOf" srcId="{AE514986-5FB8-45AF-8C6F-D839D10E1051}" destId="{D9CE9E79-B4A7-4D51-BA01-46A88869A1C6}" srcOrd="3" destOrd="0" presId="urn:microsoft.com/office/officeart/2024/3/layout/hArchList1"/>
    <dgm:cxn modelId="{75B72689-CAB3-4E2C-8156-2B26703AA850}" type="presParOf" srcId="{AE514986-5FB8-45AF-8C6F-D839D10E1051}" destId="{75274DAE-DF5E-4F09-9F01-65CE32864AFF}" srcOrd="4" destOrd="0" presId="urn:microsoft.com/office/officeart/2024/3/layout/hArchList1"/>
    <dgm:cxn modelId="{5113A500-C914-46D5-9F49-79BC77D21D85}" type="presParOf" srcId="{75274DAE-DF5E-4F09-9F01-65CE32864AFF}" destId="{77ADB978-00A7-43FC-B9B7-1C7782653208}" srcOrd="0" destOrd="0" presId="urn:microsoft.com/office/officeart/2024/3/layout/hArchList1"/>
    <dgm:cxn modelId="{67633657-BB13-4CCF-B13A-F40D1081347F}" type="presParOf" srcId="{75274DAE-DF5E-4F09-9F01-65CE32864AFF}" destId="{44C9BF48-DE9C-4CA6-A42A-274618D3B6E2}"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F1254-1985-4012-93EF-43F1BC4A7C7B}">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77" r="17714" b="-11"/>
          <a:stretch/>
        </a:blipFill>
        <a:ln>
          <a:noFill/>
        </a:ln>
        <a:effectLst/>
      </dsp:spPr>
      <dsp:style>
        <a:lnRef idx="0">
          <a:scrgbClr r="0" g="0" b="0"/>
        </a:lnRef>
        <a:fillRef idx="3">
          <a:scrgbClr r="0" g="0" b="0"/>
        </a:fillRef>
        <a:effectRef idx="2">
          <a:scrgbClr r="0" g="0" b="0"/>
        </a:effectRef>
        <a:fontRef idx="minor">
          <a:schemeClr val="lt1"/>
        </a:fontRef>
      </dsp:style>
    </dsp:sp>
    <dsp:sp modelId="{8C00B988-5C7D-474D-BD88-C43D702586D5}">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Cause and Effect</a:t>
          </a:r>
        </a:p>
      </dsp:txBody>
      <dsp:txXfrm>
        <a:off x="1567399" y="0"/>
        <a:ext cx="9354604" cy="363933"/>
      </dsp:txXfrm>
    </dsp:sp>
    <dsp:sp modelId="{C865B415-AD61-46A0-AAB6-3E9ECEA134F1}">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start grasping simple cause and effect relationships, showing early cognitive processing skills.</a:t>
          </a:r>
        </a:p>
      </dsp:txBody>
      <dsp:txXfrm>
        <a:off x="1567399" y="363933"/>
        <a:ext cx="9354604" cy="1023465"/>
      </dsp:txXfrm>
    </dsp:sp>
    <dsp:sp modelId="{688E84DC-9620-4D69-B77C-EBCE1CC2AECE}">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32256" b="9"/>
          <a:stretch/>
        </a:blipFill>
        <a:ln>
          <a:noFill/>
        </a:ln>
        <a:effectLst/>
      </dsp:spPr>
      <dsp:style>
        <a:lnRef idx="0">
          <a:scrgbClr r="0" g="0" b="0"/>
        </a:lnRef>
        <a:fillRef idx="3">
          <a:scrgbClr r="0" g="0" b="0"/>
        </a:fillRef>
        <a:effectRef idx="2">
          <a:scrgbClr r="0" g="0" b="0"/>
        </a:effectRef>
        <a:fontRef idx="minor">
          <a:schemeClr val="lt1"/>
        </a:fontRef>
      </dsp:style>
    </dsp:sp>
    <dsp:sp modelId="{B959B9EA-D407-4BA4-9CFF-78FFD9E7027A}">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Face Recognition</a:t>
          </a:r>
        </a:p>
      </dsp:txBody>
      <dsp:txXfrm>
        <a:off x="1567399" y="1498391"/>
        <a:ext cx="9354604" cy="363933"/>
      </dsp:txXfrm>
    </dsp:sp>
    <dsp:sp modelId="{1DC65C06-212B-4AF2-93FD-BEFA6B0B2926}">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Recognizing familiar faces is an important cognitive milestone during infancy.</a:t>
          </a:r>
        </a:p>
      </dsp:txBody>
      <dsp:txXfrm>
        <a:off x="1567399" y="1862325"/>
        <a:ext cx="9354604" cy="1023465"/>
      </dsp:txXfrm>
    </dsp:sp>
    <dsp:sp modelId="{B5F49E2C-2253-4B02-B7E7-D635D53EFE68}">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66" r="23239" b="7"/>
          <a:stretch/>
        </a:blipFill>
        <a:ln>
          <a:noFill/>
        </a:ln>
        <a:effectLst/>
      </dsp:spPr>
      <dsp:style>
        <a:lnRef idx="0">
          <a:scrgbClr r="0" g="0" b="0"/>
        </a:lnRef>
        <a:fillRef idx="3">
          <a:scrgbClr r="0" g="0" b="0"/>
        </a:fillRef>
        <a:effectRef idx="2">
          <a:scrgbClr r="0" g="0" b="0"/>
        </a:effectRef>
        <a:fontRef idx="minor">
          <a:schemeClr val="lt1"/>
        </a:fontRef>
      </dsp:style>
    </dsp:sp>
    <dsp:sp modelId="{0283DB19-3CD4-4977-9E78-66DFD0E397EE}">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Early Memory Formation</a:t>
          </a:r>
        </a:p>
      </dsp:txBody>
      <dsp:txXfrm>
        <a:off x="1567399" y="2996782"/>
        <a:ext cx="9354604" cy="363933"/>
      </dsp:txXfrm>
    </dsp:sp>
    <dsp:sp modelId="{03EE75A0-3379-44D1-BF76-84EC3648237E}">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demonstrate the beginnings of memory formation linked to rapid brain development.</a:t>
          </a:r>
        </a:p>
      </dsp:txBody>
      <dsp:txXfrm>
        <a:off x="1567399" y="3360716"/>
        <a:ext cx="9354604" cy="102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85D34-C70A-4C43-9C02-B165648B7245}">
      <dsp:nvSpPr>
        <dsp:cNvPr id="0" name=""/>
        <dsp:cNvSpPr/>
      </dsp:nvSpPr>
      <dsp:spPr>
        <a:xfrm>
          <a:off x="0" y="0"/>
          <a:ext cx="2800349" cy="607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Early Learning Principles</a:t>
          </a:r>
        </a:p>
      </dsp:txBody>
      <dsp:txXfrm>
        <a:off x="0" y="0"/>
        <a:ext cx="2800349" cy="607770"/>
      </dsp:txXfrm>
    </dsp:sp>
    <dsp:sp modelId="{88F39BA8-4676-4381-9234-67E4D4ABB281}">
      <dsp:nvSpPr>
        <dsp:cNvPr id="0" name=""/>
        <dsp:cNvSpPr/>
      </dsp:nvSpPr>
      <dsp:spPr>
        <a:xfrm>
          <a:off x="0" y="607770"/>
          <a:ext cx="2800349" cy="346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Applying early learning principles boosts infant growth between 4 to 8 months effectively.</a:t>
          </a:r>
        </a:p>
      </dsp:txBody>
      <dsp:txXfrm>
        <a:off x="0" y="607770"/>
        <a:ext cx="2800349" cy="3465013"/>
      </dsp:txXfrm>
    </dsp:sp>
    <dsp:sp modelId="{A9774BD1-F4AF-43A2-BC8A-A65B9D479C9D}">
      <dsp:nvSpPr>
        <dsp:cNvPr id="0" name=""/>
        <dsp:cNvSpPr/>
      </dsp:nvSpPr>
      <dsp:spPr>
        <a:xfrm>
          <a:off x="3080385" y="0"/>
          <a:ext cx="2800349" cy="607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Peer Interaction Importance</a:t>
          </a:r>
        </a:p>
      </dsp:txBody>
      <dsp:txXfrm>
        <a:off x="3080385" y="0"/>
        <a:ext cx="2800349" cy="607770"/>
      </dsp:txXfrm>
    </dsp:sp>
    <dsp:sp modelId="{041BB1BB-5F70-4AB1-A218-FF4E5E6B5DA2}">
      <dsp:nvSpPr>
        <dsp:cNvPr id="0" name=""/>
        <dsp:cNvSpPr/>
      </dsp:nvSpPr>
      <dsp:spPr>
        <a:xfrm>
          <a:off x="3080385" y="607770"/>
          <a:ext cx="2800349" cy="346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Peer interaction supports social skills development in infants during early stages.</a:t>
          </a:r>
        </a:p>
      </dsp:txBody>
      <dsp:txXfrm>
        <a:off x="3080385" y="607770"/>
        <a:ext cx="2800349" cy="3465013"/>
      </dsp:txXfrm>
    </dsp:sp>
    <dsp:sp modelId="{77ADB978-00A7-43FC-B9B7-1C7782653208}">
      <dsp:nvSpPr>
        <dsp:cNvPr id="0" name=""/>
        <dsp:cNvSpPr/>
      </dsp:nvSpPr>
      <dsp:spPr>
        <a:xfrm>
          <a:off x="6160770" y="0"/>
          <a:ext cx="2800349" cy="607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Parent Engagement Role</a:t>
          </a:r>
        </a:p>
      </dsp:txBody>
      <dsp:txXfrm>
        <a:off x="6160770" y="0"/>
        <a:ext cx="2800349" cy="607770"/>
      </dsp:txXfrm>
    </dsp:sp>
    <dsp:sp modelId="{44C9BF48-DE9C-4CA6-A42A-274618D3B6E2}">
      <dsp:nvSpPr>
        <dsp:cNvPr id="0" name=""/>
        <dsp:cNvSpPr/>
      </dsp:nvSpPr>
      <dsp:spPr>
        <a:xfrm>
          <a:off x="6160770" y="607770"/>
          <a:ext cx="2800349" cy="346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Active parent engagement fosters responsive caregiving and promotes infant thriving.</a:t>
          </a:r>
        </a:p>
      </dsp:txBody>
      <dsp:txXfrm>
        <a:off x="6160770" y="607770"/>
        <a:ext cx="2800349" cy="346501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3B11-C0FB-4C58-B8E6-C227B94CDF5F}" type="datetimeFigureOut">
              <a:rPr lang="zh-CN" altLang="en-US" smtClean="0"/>
              <a:t>2025/9/15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ltLang="zh-CN"/>
              <a:t>Click to edit the master text style</a:t>
            </a:r>
          </a:p>
          <a:p>
            <a:pPr lvl="1"/>
            <a:r>
              <a:rPr lang="en" altLang="zh-CN"/>
              <a:t>Level 2</a:t>
            </a:r>
          </a:p>
          <a:p>
            <a:pPr lvl="2"/>
            <a:r>
              <a:rPr lang="en" altLang="zh-CN"/>
              <a:t>Level 3</a:t>
            </a:r>
          </a:p>
          <a:p>
            <a:pPr lvl="3"/>
            <a:r>
              <a:rPr lang="en" altLang="zh-CN"/>
              <a:t>Level 4</a:t>
            </a:r>
          </a:p>
          <a:p>
            <a:pPr lvl="4"/>
            <a:r>
              <a:rPr lang="en" altLang="zh-CN"/>
              <a:t>Level 5</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82E9-DEE2-4F82-9307-1A760CCE2CF4}" type="slidenum">
              <a:rPr lang="zh-CN" altLang="en-US" smtClean="0"/>
              <a:t>‹#›</a:t>
            </a:fld>
            <a:endParaRPr lang="zh-CN" altLang="en-US"/>
          </a:p>
        </p:txBody>
      </p:sp>
    </p:spTree>
    <p:extLst>
      <p:ext uri="{BB962C8B-B14F-4D97-AF65-F5344CB8AC3E}">
        <p14:creationId xmlns:p14="http://schemas.microsoft.com/office/powerpoint/2010/main" val="307903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the foundational principles of early learning in infants aged 4 to 8 months. We will focus on peer interaction, developmental milestones, and parent-focused engagement strategies to support optimal infant growth and development.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a:t>
            </a:fld>
            <a:endParaRPr lang="zh-CN" altLang="en-US"/>
          </a:p>
        </p:txBody>
      </p:sp>
    </p:spTree>
    <p:extLst>
      <p:ext uri="{BB962C8B-B14F-4D97-AF65-F5344CB8AC3E}">
        <p14:creationId xmlns:p14="http://schemas.microsoft.com/office/powerpoint/2010/main" val="411549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Studies show that infants at this stage begin to understand cause and effect, recognize familiar faces, and show early memory formation. These cognitive advances are linked to rapid brain development during this period.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10</a:t>
            </a:fld>
            <a:endParaRPr lang="zh-CN" altLang="en-US"/>
          </a:p>
        </p:txBody>
      </p:sp>
    </p:spTree>
    <p:extLst>
      <p:ext uri="{BB962C8B-B14F-4D97-AF65-F5344CB8AC3E}">
        <p14:creationId xmlns:p14="http://schemas.microsoft.com/office/powerpoint/2010/main" val="384534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Between 4 and 8 months, infants typically smile socially, respond to others' emotions, and begin expressing a wider range of emotions themselves, signaling growing social awareness and emotional complexity.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11</a:t>
            </a:fld>
            <a:endParaRPr lang="zh-CN" altLang="en-US"/>
          </a:p>
        </p:txBody>
      </p:sp>
    </p:spTree>
    <p:extLst>
      <p:ext uri="{BB962C8B-B14F-4D97-AF65-F5344CB8AC3E}">
        <p14:creationId xmlns:p14="http://schemas.microsoft.com/office/powerpoint/2010/main" val="2233413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infant brain demonstrates significant plasticity during this period, allowing experience-driven neural connections to form rapidly. This plasticity supports learning from social interactions and environmental stimuli.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12</a:t>
            </a:fld>
            <a:endParaRPr lang="zh-CN" altLang="en-US"/>
          </a:p>
        </p:txBody>
      </p:sp>
    </p:spTree>
    <p:extLst>
      <p:ext uri="{BB962C8B-B14F-4D97-AF65-F5344CB8AC3E}">
        <p14:creationId xmlns:p14="http://schemas.microsoft.com/office/powerpoint/2010/main" val="60288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play a crucial role in shaping early learning by providing responsive care and facilitating interactive play. Their engagement influences infant development and strengthens the parent-child bond.</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13</a:t>
            </a:fld>
            <a:endParaRPr lang="zh-CN" altLang="en-US"/>
          </a:p>
        </p:txBody>
      </p:sp>
    </p:spTree>
    <p:extLst>
      <p:ext uri="{BB962C8B-B14F-4D97-AF65-F5344CB8AC3E}">
        <p14:creationId xmlns:p14="http://schemas.microsoft.com/office/powerpoint/2010/main" val="130041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Parental responsiveness involves noticing and appropriately responding to infants’ cues, which promotes secure attachment and stimulates cognitive and emotional growth essential in early learning.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14</a:t>
            </a:fld>
            <a:endParaRPr lang="zh-CN" altLang="en-US"/>
          </a:p>
        </p:txBody>
      </p:sp>
    </p:spTree>
    <p:extLst>
      <p:ext uri="{BB962C8B-B14F-4D97-AF65-F5344CB8AC3E}">
        <p14:creationId xmlns:p14="http://schemas.microsoft.com/office/powerpoint/2010/main" val="321945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Encouraging interactive play through toys, facial expressions, and shared activities helps infants explore their environment safely. These strategies boost curiosity, problem-solving skills, and social engagement.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15</a:t>
            </a:fld>
            <a:endParaRPr lang="zh-CN" altLang="en-US"/>
          </a:p>
        </p:txBody>
      </p:sp>
    </p:spTree>
    <p:extLst>
      <p:ext uri="{BB962C8B-B14F-4D97-AF65-F5344CB8AC3E}">
        <p14:creationId xmlns:p14="http://schemas.microsoft.com/office/powerpoint/2010/main" val="2406804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and applying principles of early learning—focusing on peer interaction, developmental milestones, and parent engagement—can significantly enhance infant development during 4 to 8 months. Responsive caregiving and supportive social environments are key to nurturing thriving infants.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16</a:t>
            </a:fld>
            <a:endParaRPr lang="zh-CN" altLang="en-US"/>
          </a:p>
        </p:txBody>
      </p:sp>
    </p:spTree>
    <p:extLst>
      <p:ext uri="{BB962C8B-B14F-4D97-AF65-F5344CB8AC3E}">
        <p14:creationId xmlns:p14="http://schemas.microsoft.com/office/powerpoint/2010/main" val="280457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key foundational principles of early learning, the role of peer interactions in social development, recent findings on developmental milestones and brain research, and parent-centered approaches that enhance early learning experiences.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2</a:t>
            </a:fld>
            <a:endParaRPr lang="zh-CN" altLang="en-US"/>
          </a:p>
        </p:txBody>
      </p:sp>
    </p:spTree>
    <p:extLst>
      <p:ext uri="{BB962C8B-B14F-4D97-AF65-F5344CB8AC3E}">
        <p14:creationId xmlns:p14="http://schemas.microsoft.com/office/powerpoint/2010/main" val="405607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learning in infancy is grounded in relationship-based approaches that emphasize responsive interactions. These principles foster secure attachment, which forms the basis for healthy cognitive and emotional development.</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3</a:t>
            </a:fld>
            <a:endParaRPr lang="zh-CN" altLang="en-US"/>
          </a:p>
        </p:txBody>
      </p:sp>
    </p:spTree>
    <p:extLst>
      <p:ext uri="{BB962C8B-B14F-4D97-AF65-F5344CB8AC3E}">
        <p14:creationId xmlns:p14="http://schemas.microsoft.com/office/powerpoint/2010/main" val="284397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Relationship-based approaches prioritize consistent, sensitive, and nurturing interactions between caregivers and infants. These interactions create a safe environment that supports exploration, learning, and emotional regulation during early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4</a:t>
            </a:fld>
            <a:endParaRPr lang="zh-CN" altLang="en-US"/>
          </a:p>
        </p:txBody>
      </p:sp>
    </p:spTree>
    <p:extLst>
      <p:ext uri="{BB962C8B-B14F-4D97-AF65-F5344CB8AC3E}">
        <p14:creationId xmlns:p14="http://schemas.microsoft.com/office/powerpoint/2010/main" val="306597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helps infants develop secure attachments by meeting their needs promptly and appropriately. Secure attachment is linked to better social competence, emotional well-being, and cognitive growth throughout infancy and beyond.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5</a:t>
            </a:fld>
            <a:endParaRPr lang="zh-CN" altLang="en-US"/>
          </a:p>
        </p:txBody>
      </p:sp>
    </p:spTree>
    <p:extLst>
      <p:ext uri="{BB962C8B-B14F-4D97-AF65-F5344CB8AC3E}">
        <p14:creationId xmlns:p14="http://schemas.microsoft.com/office/powerpoint/2010/main" val="336715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Peer interactions during infancy provide important opportunities for social learning. Infants observe and imitate their peers, which supports early social and emotional skill development critical for later relationships.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6</a:t>
            </a:fld>
            <a:endParaRPr lang="zh-CN" altLang="en-US"/>
          </a:p>
        </p:txBody>
      </p:sp>
    </p:spTree>
    <p:extLst>
      <p:ext uri="{BB962C8B-B14F-4D97-AF65-F5344CB8AC3E}">
        <p14:creationId xmlns:p14="http://schemas.microsoft.com/office/powerpoint/2010/main" val="302516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From 4 to 8 months, infants begin to observe and mimic the behaviors of their peers. This imitation aids in learning social cues, gestures, and basic communication, laying a foundation for more complex social interactions.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7</a:t>
            </a:fld>
            <a:endParaRPr lang="zh-CN" altLang="en-US"/>
          </a:p>
        </p:txBody>
      </p:sp>
    </p:spTree>
    <p:extLst>
      <p:ext uri="{BB962C8B-B14F-4D97-AF65-F5344CB8AC3E}">
        <p14:creationId xmlns:p14="http://schemas.microsoft.com/office/powerpoint/2010/main" val="82749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Through repeated interactions with peers, infants develop skills such as turn-taking, emotional recognition, and sharing attention. These early social experiences contribute to emotional regulation and empathy.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8</a:t>
            </a:fld>
            <a:endParaRPr lang="zh-CN" altLang="en-US"/>
          </a:p>
        </p:txBody>
      </p:sp>
    </p:spTree>
    <p:extLst>
      <p:ext uri="{BB962C8B-B14F-4D97-AF65-F5344CB8AC3E}">
        <p14:creationId xmlns:p14="http://schemas.microsoft.com/office/powerpoint/2010/main" val="36023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Recent research highlights critical cognitive, emotional, and social milestones in infants aged 4 to 8 months, alongside neural growth and plasticity that underpin these developments.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9</a:t>
            </a:fld>
            <a:endParaRPr lang="zh-CN" altLang="en-US"/>
          </a:p>
        </p:txBody>
      </p:sp>
    </p:spTree>
    <p:extLst>
      <p:ext uri="{BB962C8B-B14F-4D97-AF65-F5344CB8AC3E}">
        <p14:creationId xmlns:p14="http://schemas.microsoft.com/office/powerpoint/2010/main" val="1596844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
              <a:t>Click to edit the master header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
              <a:t>Click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19268000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
              <a:t>Click to edit the master header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671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
              <a:t>Click to edit the master header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9096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9946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49624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91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198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32890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22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
              <a:t>Click to edit the master header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18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
              <a:t>Click to edit the master header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54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5834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811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1539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2392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125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659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
              <a:t>Click to edit the master header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371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954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946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
              <a:t>Click to edit the master header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419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36145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270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4196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423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180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2626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6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2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3148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4307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86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
              <a:t>Click to edit the master header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
              <a:t>Click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83002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
              <a:t>Click to edit the master header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5907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
              <a:t>Click to edit the master header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41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038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877236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
              <a:t>Click to edit the master header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970664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084639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442778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10700067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662065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96776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
              <a:t>Click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258004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
              <a:t>Click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86707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
              <a:t>Click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1474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
              <a:t>Click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842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6918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430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4392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17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008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
              <a:t>Click to edit the master header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54014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12183389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
              <a:t>Click to edit the master header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65296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
              <a:t>Click to edit the master header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38249926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13664293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
              <a:t>Click to edit the master header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6487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
              <a:t>Click to edit the master header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114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24D6-1A22-43BF-9712-7E6F6E44FB9F}"/>
              </a:ext>
            </a:extLst>
          </p:cNvPr>
          <p:cNvSpPr>
            <a:spLocks noGrp="1"/>
          </p:cNvSpPr>
          <p:nvPr>
            <p:ph type="ctrTitle"/>
          </p:nvPr>
        </p:nvSpPr>
        <p:spPr>
          <a:xfrm>
            <a:off x="1981200" y="1318302"/>
            <a:ext cx="8229600" cy="2621154"/>
          </a:xfrm>
        </p:spPr>
        <p:txBody>
          <a:bodyPr anchor="b">
            <a:normAutofit/>
          </a:bodyPr>
          <a:lstStyle/>
          <a:p>
            <a:r>
              <a:rPr lang="zh-CN" altLang="en-US" sz="5600"/>
              <a:t>Principles of Early Learning for Infants (4–8 Months)</a:t>
            </a:r>
          </a:p>
        </p:txBody>
      </p:sp>
      <p:sp>
        <p:nvSpPr>
          <p:cNvPr id="3" name="Subtitle 2">
            <a:extLst>
              <a:ext uri="{FF2B5EF4-FFF2-40B4-BE49-F238E27FC236}">
                <a16:creationId xmlns:a16="http://schemas.microsoft.com/office/drawing/2014/main" id="{AF8CF79F-597D-6767-BA9E-7BEA9C793654}"/>
              </a:ext>
            </a:extLst>
          </p:cNvPr>
          <p:cNvSpPr>
            <a:spLocks noGrp="1"/>
          </p:cNvSpPr>
          <p:nvPr>
            <p:ph type="subTitle" idx="1"/>
          </p:nvPr>
        </p:nvSpPr>
        <p:spPr>
          <a:xfrm>
            <a:off x="2301923" y="4039647"/>
            <a:ext cx="7588155" cy="1414091"/>
          </a:xfrm>
        </p:spPr>
        <p:txBody>
          <a:bodyPr>
            <a:normAutofit/>
          </a:bodyPr>
          <a:lstStyle/>
          <a:p>
            <a:r>
              <a:rPr lang="zh-CN" altLang="en-US"/>
              <a:t>Supporting growth through interaction and development milestones</a:t>
            </a:r>
          </a:p>
        </p:txBody>
      </p:sp>
    </p:spTree>
    <p:extLst>
      <p:ext uri="{BB962C8B-B14F-4D97-AF65-F5344CB8AC3E}">
        <p14:creationId xmlns:p14="http://schemas.microsoft.com/office/powerpoint/2010/main" val="14406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0BB2-CD7B-24AF-268E-BD86A07FCC60}"/>
              </a:ext>
            </a:extLst>
          </p:cNvPr>
          <p:cNvSpPr>
            <a:spLocks noGrp="1"/>
          </p:cNvSpPr>
          <p:nvPr>
            <p:ph type="title"/>
          </p:nvPr>
        </p:nvSpPr>
        <p:spPr>
          <a:xfrm>
            <a:off x="635000" y="650876"/>
            <a:ext cx="10922004" cy="975906"/>
          </a:xfrm>
        </p:spPr>
        <p:txBody>
          <a:bodyPr anchor="t">
            <a:normAutofit/>
          </a:bodyPr>
          <a:lstStyle/>
          <a:p>
            <a:r>
              <a:rPr lang="zh-CN" altLang="en-US" sz="3400"/>
              <a:t>Current Findings in Infant Cognitive Development</a:t>
            </a:r>
          </a:p>
        </p:txBody>
      </p:sp>
      <p:graphicFrame>
        <p:nvGraphicFramePr>
          <p:cNvPr id="4" name="Content Placeholder 4">
            <a:extLst>
              <a:ext uri="{FF2B5EF4-FFF2-40B4-BE49-F238E27FC236}">
                <a16:creationId xmlns:a16="http://schemas.microsoft.com/office/drawing/2014/main" id="{49280634-DC1C-4340-9C23-7B1C6F434902}"/>
              </a:ext>
            </a:extLst>
          </p:cNvPr>
          <p:cNvGraphicFramePr>
            <a:graphicFrameLocks noGrp="1"/>
          </p:cNvGraphicFramePr>
          <p:nvPr>
            <p:ph idx="1"/>
            <p:extLst>
              <p:ext uri="{D42A27DB-BD31-4B8C-83A1-F6EECF244321}">
                <p14:modId xmlns:p14="http://schemas.microsoft.com/office/powerpoint/2010/main" val="19175275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38534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17-4C82-CF0F-A3CD-66230EA4CD6A}"/>
              </a:ext>
            </a:extLst>
          </p:cNvPr>
          <p:cNvSpPr>
            <a:spLocks noGrp="1"/>
          </p:cNvSpPr>
          <p:nvPr>
            <p:ph type="title"/>
          </p:nvPr>
        </p:nvSpPr>
        <p:spPr>
          <a:xfrm>
            <a:off x="5905468" y="996636"/>
            <a:ext cx="5676933" cy="1352374"/>
          </a:xfrm>
        </p:spPr>
        <p:txBody>
          <a:bodyPr anchor="t">
            <a:normAutofit/>
          </a:bodyPr>
          <a:lstStyle/>
          <a:p>
            <a:r>
              <a:rPr lang="zh-CN" altLang="en-US" sz="3400"/>
              <a:t>Key Emotional and Social Milestones at 4–8 Months</a:t>
            </a:r>
          </a:p>
        </p:txBody>
      </p:sp>
      <p:sp>
        <p:nvSpPr>
          <p:cNvPr id="4" name="Content Placeholder 3">
            <a:extLst>
              <a:ext uri="{FF2B5EF4-FFF2-40B4-BE49-F238E27FC236}">
                <a16:creationId xmlns:a16="http://schemas.microsoft.com/office/drawing/2014/main" id="{368B4A37-5C9D-C660-4139-09AB5D02B11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Social Smiling</a:t>
            </a:r>
          </a:p>
          <a:p>
            <a:pPr marL="0" lvl="1" indent="0">
              <a:buFont typeface="Arial" panose="020B0604020202020204" pitchFamily="34" charset="0"/>
              <a:buNone/>
            </a:pPr>
            <a:r>
              <a:rPr lang="en-US" sz="1400"/>
              <a:t>Infants begin to smile socially, showing recognition and positive response to familiar faces and interactions.</a:t>
            </a:r>
          </a:p>
          <a:p>
            <a:pPr marL="0" indent="0">
              <a:spcBef>
                <a:spcPts val="2500"/>
              </a:spcBef>
              <a:buFont typeface="Arial" panose="020B0604020202020204" pitchFamily="34" charset="0"/>
              <a:buNone/>
            </a:pPr>
            <a:r>
              <a:rPr lang="en-US" sz="1400" b="1"/>
              <a:t>Emotional Response</a:t>
            </a:r>
          </a:p>
          <a:p>
            <a:pPr marL="0" lvl="1" indent="0">
              <a:buFont typeface="Arial" panose="020B0604020202020204" pitchFamily="34" charset="0"/>
              <a:buNone/>
            </a:pPr>
            <a:r>
              <a:rPr lang="en-US" sz="1400"/>
              <a:t>Babies respond to others' emotions, demonstrating early empathy and social awareness.</a:t>
            </a:r>
          </a:p>
          <a:p>
            <a:pPr marL="0" indent="0">
              <a:spcBef>
                <a:spcPts val="2500"/>
              </a:spcBef>
              <a:buFont typeface="Arial" panose="020B0604020202020204" pitchFamily="34" charset="0"/>
              <a:buNone/>
            </a:pPr>
            <a:r>
              <a:rPr lang="en-US" sz="1400" b="1"/>
              <a:t>Expressing Emotions</a:t>
            </a:r>
          </a:p>
          <a:p>
            <a:pPr marL="0" lvl="1" indent="0">
              <a:buFont typeface="Arial" panose="020B0604020202020204" pitchFamily="34" charset="0"/>
              <a:buNone/>
            </a:pPr>
            <a:r>
              <a:rPr lang="en-US" sz="1400"/>
              <a:t>Infants express a wider range of emotions, reflecting increasing emotional complexity and communication skills.</a:t>
            </a:r>
          </a:p>
        </p:txBody>
      </p:sp>
      <p:pic>
        <p:nvPicPr>
          <p:cNvPr id="5" name="Content Placeholder 4" descr="Close up of a grandma's hand holding a very small baby's hand">
            <a:extLst>
              <a:ext uri="{FF2B5EF4-FFF2-40B4-BE49-F238E27FC236}">
                <a16:creationId xmlns:a16="http://schemas.microsoft.com/office/drawing/2014/main" id="{D2070F31-7887-46B9-9144-59B1091833DD}"/>
              </a:ext>
            </a:extLst>
          </p:cNvPr>
          <p:cNvPicPr>
            <a:picLocks noGrp="1" noChangeAspect="1"/>
          </p:cNvPicPr>
          <p:nvPr>
            <p:ph type="pic" sz="quarter" idx="18"/>
          </p:nvPr>
        </p:nvPicPr>
        <p:blipFill>
          <a:blip r:embed="rId3"/>
          <a:srcRect l="20611" r="26513"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539863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DE0-7E06-8609-93CD-34951F08176C}"/>
              </a:ext>
            </a:extLst>
          </p:cNvPr>
          <p:cNvSpPr>
            <a:spLocks noGrp="1"/>
          </p:cNvSpPr>
          <p:nvPr>
            <p:ph type="title"/>
          </p:nvPr>
        </p:nvSpPr>
        <p:spPr>
          <a:xfrm>
            <a:off x="7253744" y="650496"/>
            <a:ext cx="4328656" cy="1236363"/>
          </a:xfrm>
        </p:spPr>
        <p:txBody>
          <a:bodyPr anchor="t">
            <a:normAutofit/>
          </a:bodyPr>
          <a:lstStyle/>
          <a:p>
            <a:r>
              <a:rPr lang="zh-CN" altLang="en-US" sz="3100"/>
              <a:t>Impact of Neural Growth and Plasticity</a:t>
            </a:r>
          </a:p>
        </p:txBody>
      </p:sp>
      <p:pic>
        <p:nvPicPr>
          <p:cNvPr id="5" name="Content Placeholder 4" descr="Further evolution of technology through artificial intelligence and cyborgs">
            <a:extLst>
              <a:ext uri="{FF2B5EF4-FFF2-40B4-BE49-F238E27FC236}">
                <a16:creationId xmlns:a16="http://schemas.microsoft.com/office/drawing/2014/main" id="{FD142289-223E-4A98-9645-A941A79AFE21}"/>
              </a:ext>
            </a:extLst>
          </p:cNvPr>
          <p:cNvPicPr>
            <a:picLocks noGrp="1" noChangeAspect="1"/>
          </p:cNvPicPr>
          <p:nvPr>
            <p:ph type="pic" sz="quarter" idx="15"/>
          </p:nvPr>
        </p:nvPicPr>
        <p:blipFill>
          <a:blip r:embed="rId3"/>
          <a:srcRect l="22116" r="21760"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A00BE912-DDB5-B80B-18A8-364DDA90F4C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Infant Brain Plasticity</a:t>
            </a:r>
          </a:p>
          <a:p>
            <a:pPr marL="0" lvl="1" indent="0">
              <a:buFont typeface="Arial" panose="020B0604020202020204" pitchFamily="34" charset="0"/>
              <a:buNone/>
            </a:pPr>
            <a:r>
              <a:rPr lang="en-US" sz="1400"/>
              <a:t>The infant brain exhibits high plasticity, enabling rapid adaptation and growth during early development.</a:t>
            </a:r>
          </a:p>
          <a:p>
            <a:pPr marL="0" indent="0">
              <a:spcBef>
                <a:spcPts val="2500"/>
              </a:spcBef>
              <a:buFont typeface="Arial" panose="020B0604020202020204" pitchFamily="34" charset="0"/>
              <a:buNone/>
            </a:pPr>
            <a:r>
              <a:rPr lang="en-US" sz="1400" b="1"/>
              <a:t>Experience-Driven Neural Connections</a:t>
            </a:r>
          </a:p>
          <a:p>
            <a:pPr marL="0" lvl="1" indent="0">
              <a:buFont typeface="Arial" panose="020B0604020202020204" pitchFamily="34" charset="0"/>
              <a:buNone/>
            </a:pPr>
            <a:r>
              <a:rPr lang="en-US" sz="1400"/>
              <a:t>Neural connections rapidly form in response to experiences, supporting cognitive and sensory development.</a:t>
            </a:r>
          </a:p>
          <a:p>
            <a:pPr marL="0" indent="0">
              <a:spcBef>
                <a:spcPts val="2500"/>
              </a:spcBef>
              <a:buFont typeface="Arial" panose="020B0604020202020204" pitchFamily="34" charset="0"/>
              <a:buNone/>
            </a:pPr>
            <a:r>
              <a:rPr lang="en-US" sz="1400" b="1"/>
              <a:t>Learning from Interactions</a:t>
            </a:r>
          </a:p>
          <a:p>
            <a:pPr marL="0" lvl="1" indent="0">
              <a:buFont typeface="Arial" panose="020B0604020202020204" pitchFamily="34" charset="0"/>
              <a:buNone/>
            </a:pPr>
            <a:r>
              <a:rPr lang="en-US" sz="1400"/>
              <a:t>Plasticity supports learning from social interactions and environmental stimuli, shaping behavior and skills.</a:t>
            </a:r>
          </a:p>
        </p:txBody>
      </p:sp>
    </p:spTree>
    <p:extLst>
      <p:ext uri="{BB962C8B-B14F-4D97-AF65-F5344CB8AC3E}">
        <p14:creationId xmlns:p14="http://schemas.microsoft.com/office/powerpoint/2010/main" val="3918906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324B-351E-F145-6F20-04095EE1E7F3}"/>
              </a:ext>
            </a:extLst>
          </p:cNvPr>
          <p:cNvSpPr>
            <a:spLocks noGrp="1"/>
          </p:cNvSpPr>
          <p:nvPr>
            <p:ph type="ctrTitle"/>
          </p:nvPr>
        </p:nvSpPr>
        <p:spPr>
          <a:xfrm>
            <a:off x="792525" y="1511300"/>
            <a:ext cx="10606950" cy="3835400"/>
          </a:xfrm>
        </p:spPr>
        <p:txBody>
          <a:bodyPr anchor="ctr">
            <a:normAutofit/>
          </a:bodyPr>
          <a:lstStyle/>
          <a:p>
            <a:r>
              <a:rPr lang="zh-CN" altLang="en-US"/>
              <a:t>Parent-Centered Approaches and Interactive Effects</a:t>
            </a:r>
          </a:p>
        </p:txBody>
      </p:sp>
    </p:spTree>
    <p:extLst>
      <p:ext uri="{BB962C8B-B14F-4D97-AF65-F5344CB8AC3E}">
        <p14:creationId xmlns:p14="http://schemas.microsoft.com/office/powerpoint/2010/main" val="3996422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8CCA-D6B8-486B-4FE7-51BFD87EFAB5}"/>
              </a:ext>
            </a:extLst>
          </p:cNvPr>
          <p:cNvSpPr>
            <a:spLocks noGrp="1"/>
          </p:cNvSpPr>
          <p:nvPr>
            <p:ph type="title"/>
          </p:nvPr>
        </p:nvSpPr>
        <p:spPr>
          <a:xfrm>
            <a:off x="5905468" y="996636"/>
            <a:ext cx="5676933" cy="1352374"/>
          </a:xfrm>
        </p:spPr>
        <p:txBody>
          <a:bodyPr anchor="t">
            <a:normAutofit/>
          </a:bodyPr>
          <a:lstStyle/>
          <a:p>
            <a:r>
              <a:rPr lang="zh-CN" altLang="en-US" sz="3100"/>
              <a:t>Role of Parental Responsiveness in Early Learning</a:t>
            </a:r>
          </a:p>
        </p:txBody>
      </p:sp>
      <p:sp>
        <p:nvSpPr>
          <p:cNvPr id="4" name="Content Placeholder 3">
            <a:extLst>
              <a:ext uri="{FF2B5EF4-FFF2-40B4-BE49-F238E27FC236}">
                <a16:creationId xmlns:a16="http://schemas.microsoft.com/office/drawing/2014/main" id="{C3CD8D6E-F5BE-193B-8D9B-4C97BDA5648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Noticing Infant Cues</a:t>
            </a:r>
          </a:p>
          <a:p>
            <a:pPr marL="0" lvl="1" indent="0">
              <a:buFont typeface="Arial" panose="020B0604020202020204" pitchFamily="34" charset="0"/>
              <a:buNone/>
            </a:pPr>
            <a:r>
              <a:rPr lang="en-US" sz="1400"/>
              <a:t>Parents attentively observe infants’ signals to understand their needs and emotions effectively.</a:t>
            </a:r>
          </a:p>
          <a:p>
            <a:pPr marL="0" indent="0">
              <a:spcBef>
                <a:spcPts val="2500"/>
              </a:spcBef>
              <a:buFont typeface="Arial" panose="020B0604020202020204" pitchFamily="34" charset="0"/>
              <a:buNone/>
            </a:pPr>
            <a:r>
              <a:rPr lang="en-US" sz="1400" b="1"/>
              <a:t>Secure Attachment Formation</a:t>
            </a:r>
          </a:p>
          <a:p>
            <a:pPr marL="0" lvl="1" indent="0">
              <a:buFont typeface="Arial" panose="020B0604020202020204" pitchFamily="34" charset="0"/>
              <a:buNone/>
            </a:pPr>
            <a:r>
              <a:rPr lang="en-US" sz="1400"/>
              <a:t>Responsive parenting fosters secure emotional bonds that enhance infants’ sense of safety and trust.</a:t>
            </a:r>
          </a:p>
          <a:p>
            <a:pPr marL="0" indent="0">
              <a:spcBef>
                <a:spcPts val="2500"/>
              </a:spcBef>
              <a:buFont typeface="Arial" panose="020B0604020202020204" pitchFamily="34" charset="0"/>
              <a:buNone/>
            </a:pPr>
            <a:r>
              <a:rPr lang="en-US" sz="1400" b="1"/>
              <a:t>Cognitive and Emotional Growth</a:t>
            </a:r>
          </a:p>
          <a:p>
            <a:pPr marL="0" lvl="1" indent="0">
              <a:buFont typeface="Arial" panose="020B0604020202020204" pitchFamily="34" charset="0"/>
              <a:buNone/>
            </a:pPr>
            <a:r>
              <a:rPr lang="en-US" sz="1400"/>
              <a:t>Appropriate responses stimulate infants’ brain development and emotional well-being essential for learning.</a:t>
            </a:r>
          </a:p>
        </p:txBody>
      </p:sp>
      <p:pic>
        <p:nvPicPr>
          <p:cNvPr id="5" name="Content Placeholder 4" descr="Father holding his newborn.">
            <a:extLst>
              <a:ext uri="{FF2B5EF4-FFF2-40B4-BE49-F238E27FC236}">
                <a16:creationId xmlns:a16="http://schemas.microsoft.com/office/drawing/2014/main" id="{59A8B7E4-282A-4DFE-9196-EF137DB90292}"/>
              </a:ext>
            </a:extLst>
          </p:cNvPr>
          <p:cNvPicPr>
            <a:picLocks noGrp="1" noChangeAspect="1"/>
          </p:cNvPicPr>
          <p:nvPr>
            <p:ph type="pic" sz="quarter" idx="18"/>
          </p:nvPr>
        </p:nvPicPr>
        <p:blipFill>
          <a:blip r:embed="rId3"/>
          <a:srcRect t="3025" r="1" b="13026"/>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247444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222E-68F6-7618-A3B1-E6805DBD4E44}"/>
              </a:ext>
            </a:extLst>
          </p:cNvPr>
          <p:cNvSpPr>
            <a:spLocks noGrp="1"/>
          </p:cNvSpPr>
          <p:nvPr>
            <p:ph type="title"/>
          </p:nvPr>
        </p:nvSpPr>
        <p:spPr>
          <a:xfrm>
            <a:off x="7094553" y="459740"/>
            <a:ext cx="4522936" cy="932688"/>
          </a:xfrm>
        </p:spPr>
        <p:txBody>
          <a:bodyPr anchor="b">
            <a:normAutofit/>
          </a:bodyPr>
          <a:lstStyle/>
          <a:p>
            <a:r>
              <a:rPr lang="zh-CN" altLang="en-US" sz="2100"/>
              <a:t>Strategies for Supporting Interactive Play and Exploration</a:t>
            </a:r>
          </a:p>
        </p:txBody>
      </p:sp>
      <p:pic>
        <p:nvPicPr>
          <p:cNvPr id="5" name="Content Placeholder 4" descr="Families holding wads of 1,000 Thai Baht banknotes">
            <a:extLst>
              <a:ext uri="{FF2B5EF4-FFF2-40B4-BE49-F238E27FC236}">
                <a16:creationId xmlns:a16="http://schemas.microsoft.com/office/drawing/2014/main" id="{E1C4171D-C9BD-466F-A288-465939E89497}"/>
              </a:ext>
            </a:extLst>
          </p:cNvPr>
          <p:cNvPicPr>
            <a:picLocks noGrp="1" noChangeAspect="1"/>
          </p:cNvPicPr>
          <p:nvPr>
            <p:ph type="pic" sz="quarter" idx="15"/>
          </p:nvPr>
        </p:nvPicPr>
        <p:blipFill>
          <a:blip r:embed="rId3"/>
          <a:srcRect l="28450" r="495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903F9CEC-22A7-87EB-DB37-3E6FE8434DA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04888" y="1520444"/>
            <a:ext cx="4512601" cy="4816856"/>
          </a:xfrm>
        </p:spPr>
        <p:txBody>
          <a:bodyPr>
            <a:normAutofit/>
          </a:bodyPr>
          <a:lstStyle/>
          <a:p>
            <a:pPr marL="0" indent="0">
              <a:spcBef>
                <a:spcPts val="2500"/>
              </a:spcBef>
              <a:buFont typeface="Arial" panose="020B0604020202020204" pitchFamily="34" charset="0"/>
              <a:buNone/>
            </a:pPr>
            <a:r>
              <a:rPr lang="en-US" sz="1400" b="1"/>
              <a:t>Interactive Toys</a:t>
            </a:r>
          </a:p>
          <a:p>
            <a:pPr marL="0" lvl="1" indent="0">
              <a:buFont typeface="Arial" panose="020B0604020202020204" pitchFamily="34" charset="0"/>
              <a:buNone/>
            </a:pPr>
            <a:r>
              <a:rPr lang="en-US" sz="1400"/>
              <a:t>Using toys that encourage engagement helps infants safely explore their surroundings and develop curiosity.</a:t>
            </a:r>
          </a:p>
          <a:p>
            <a:pPr marL="0" indent="0">
              <a:spcBef>
                <a:spcPts val="2500"/>
              </a:spcBef>
              <a:buFont typeface="Arial" panose="020B0604020202020204" pitchFamily="34" charset="0"/>
              <a:buNone/>
            </a:pPr>
            <a:r>
              <a:rPr lang="en-US" sz="1400" b="1"/>
              <a:t>Facial Expressions</a:t>
            </a:r>
          </a:p>
          <a:p>
            <a:pPr marL="0" lvl="1" indent="0">
              <a:buFont typeface="Arial" panose="020B0604020202020204" pitchFamily="34" charset="0"/>
              <a:buNone/>
            </a:pPr>
            <a:r>
              <a:rPr lang="en-US" sz="1400"/>
              <a:t>Caregivers' facial expressions enhance social bonding and encourage infants to participate in interactive play.</a:t>
            </a:r>
          </a:p>
          <a:p>
            <a:pPr marL="0" indent="0">
              <a:spcBef>
                <a:spcPts val="2500"/>
              </a:spcBef>
              <a:buFont typeface="Arial" panose="020B0604020202020204" pitchFamily="34" charset="0"/>
              <a:buNone/>
            </a:pPr>
            <a:r>
              <a:rPr lang="en-US" sz="1400" b="1"/>
              <a:t>Shared Activities</a:t>
            </a:r>
          </a:p>
          <a:p>
            <a:pPr marL="0" lvl="1" indent="0">
              <a:buFont typeface="Arial" panose="020B0604020202020204" pitchFamily="34" charset="0"/>
              <a:buNone/>
            </a:pPr>
            <a:r>
              <a:rPr lang="en-US" sz="1400"/>
              <a:t>Participating in shared activities fosters problem-solving skills and social engagement in infants.</a:t>
            </a:r>
          </a:p>
        </p:txBody>
      </p:sp>
    </p:spTree>
    <p:extLst>
      <p:ext uri="{BB962C8B-B14F-4D97-AF65-F5344CB8AC3E}">
        <p14:creationId xmlns:p14="http://schemas.microsoft.com/office/powerpoint/2010/main" val="307571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03F8-C643-2682-68F8-E09F470DEF77}"/>
              </a:ext>
            </a:extLst>
          </p:cNvPr>
          <p:cNvSpPr>
            <a:spLocks noGrp="1"/>
          </p:cNvSpPr>
          <p:nvPr>
            <p:ph type="title"/>
          </p:nvPr>
        </p:nvSpPr>
        <p:spPr>
          <a:xfrm>
            <a:off x="612649" y="5669280"/>
            <a:ext cx="8961120" cy="466344"/>
          </a:xfrm>
        </p:spPr>
        <p:txBody>
          <a:bodyPr anchor="ctr">
            <a:normAutofit/>
          </a:bodyPr>
          <a:lstStyle/>
          <a:p>
            <a:r>
              <a:rPr lang="zh-CN" altLang="en-US"/>
              <a:t>Conclusion</a:t>
            </a:r>
          </a:p>
        </p:txBody>
      </p:sp>
      <p:graphicFrame>
        <p:nvGraphicFramePr>
          <p:cNvPr id="7" name="Content Placeholder 2">
            <a:extLst>
              <a:ext uri="{FF2B5EF4-FFF2-40B4-BE49-F238E27FC236}">
                <a16:creationId xmlns:a16="http://schemas.microsoft.com/office/drawing/2014/main" id="{795C7F66-824E-37DC-5AE0-F0FAEDA7BFBF}"/>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8" y="1097280"/>
          <a:ext cx="8961120" cy="4072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8874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AE69-3D31-FA1D-20AF-707C7EEEF9FA}"/>
              </a:ext>
            </a:extLst>
          </p:cNvPr>
          <p:cNvSpPr>
            <a:spLocks noGrp="1"/>
          </p:cNvSpPr>
          <p:nvPr>
            <p:ph type="title"/>
          </p:nvPr>
        </p:nvSpPr>
        <p:spPr>
          <a:xfrm>
            <a:off x="1003296" y="1282978"/>
            <a:ext cx="2720709" cy="4285692"/>
          </a:xfrm>
        </p:spPr>
        <p:txBody>
          <a:bodyPr anchor="ctr">
            <a:normAutofit/>
          </a:bodyPr>
          <a:lstStyle/>
          <a:p>
            <a:r>
              <a:rPr lang="zh-CN" altLang="en-US"/>
              <a:t>Agenda Items</a:t>
            </a:r>
          </a:p>
        </p:txBody>
      </p:sp>
      <p:sp>
        <p:nvSpPr>
          <p:cNvPr id="3" name="Content Placeholder 2">
            <a:extLst>
              <a:ext uri="{FF2B5EF4-FFF2-40B4-BE49-F238E27FC236}">
                <a16:creationId xmlns:a16="http://schemas.microsoft.com/office/drawing/2014/main" id="{1F0DE5A8-D3B3-BDB3-3924-33983E4FA103}"/>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5646198" y="841160"/>
            <a:ext cx="5447194" cy="5175681"/>
          </a:xfrm>
        </p:spPr>
        <p:txBody>
          <a:bodyPr anchor="ctr">
            <a:normAutofit/>
          </a:bodyPr>
          <a:lstStyle/>
          <a:p>
            <a:pPr>
              <a:buFont typeface="Arial" panose="020B0604020202020204" pitchFamily="34" charset="0"/>
              <a:buChar char="•"/>
            </a:pPr>
            <a:r>
              <a:t>Foundational Principles of Early Learning in Infancy</a:t>
            </a:r>
          </a:p>
          <a:p>
            <a:pPr>
              <a:buFont typeface="Arial" panose="020B0604020202020204" pitchFamily="34" charset="0"/>
              <a:buChar char="•"/>
            </a:pPr>
            <a:r>
              <a:t>Learning With Peers: Early Social Development</a:t>
            </a:r>
          </a:p>
          <a:p>
            <a:pPr>
              <a:buFont typeface="Arial" panose="020B0604020202020204" pitchFamily="34" charset="0"/>
              <a:buChar char="•"/>
            </a:pPr>
            <a:r>
              <a:t>Developmental Milestones and Breakthroughs in Brain Research</a:t>
            </a:r>
          </a:p>
          <a:p>
            <a:pPr>
              <a:buFont typeface="Arial" panose="020B0604020202020204" pitchFamily="34" charset="0"/>
              <a:buChar char="•"/>
            </a:pPr>
            <a:r>
              <a:t>Parent-Centered Approaches and Interactive Effects</a:t>
            </a:r>
            <a:endParaRPr lang="zh-CN" altLang="en-US"/>
          </a:p>
        </p:txBody>
      </p:sp>
    </p:spTree>
    <p:extLst>
      <p:ext uri="{BB962C8B-B14F-4D97-AF65-F5344CB8AC3E}">
        <p14:creationId xmlns:p14="http://schemas.microsoft.com/office/powerpoint/2010/main" val="1652257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FCBF-1BB6-88A5-F4F2-0D9CE4713BDE}"/>
              </a:ext>
            </a:extLst>
          </p:cNvPr>
          <p:cNvSpPr>
            <a:spLocks noGrp="1"/>
          </p:cNvSpPr>
          <p:nvPr>
            <p:ph type="ctrTitle"/>
          </p:nvPr>
        </p:nvSpPr>
        <p:spPr>
          <a:xfrm>
            <a:off x="792525" y="1511300"/>
            <a:ext cx="10606950" cy="3835400"/>
          </a:xfrm>
        </p:spPr>
        <p:txBody>
          <a:bodyPr anchor="ctr">
            <a:normAutofit/>
          </a:bodyPr>
          <a:lstStyle/>
          <a:p>
            <a:r>
              <a:rPr lang="zh-CN" altLang="en-US"/>
              <a:t>Foundational Principles of Early Learning in Infancy</a:t>
            </a:r>
          </a:p>
        </p:txBody>
      </p:sp>
    </p:spTree>
    <p:extLst>
      <p:ext uri="{BB962C8B-B14F-4D97-AF65-F5344CB8AC3E}">
        <p14:creationId xmlns:p14="http://schemas.microsoft.com/office/powerpoint/2010/main" val="254386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439E-575C-73B4-1327-25CB11B1D67E}"/>
              </a:ext>
            </a:extLst>
          </p:cNvPr>
          <p:cNvSpPr>
            <a:spLocks noGrp="1"/>
          </p:cNvSpPr>
          <p:nvPr>
            <p:ph type="title"/>
          </p:nvPr>
        </p:nvSpPr>
        <p:spPr>
          <a:xfrm>
            <a:off x="7253744" y="650496"/>
            <a:ext cx="4328656" cy="1236363"/>
          </a:xfrm>
        </p:spPr>
        <p:txBody>
          <a:bodyPr anchor="t">
            <a:normAutofit/>
          </a:bodyPr>
          <a:lstStyle/>
          <a:p>
            <a:r>
              <a:rPr lang="zh-CN" altLang="en-US" sz="2800"/>
              <a:t>Importance of Relationship-Based Approaches</a:t>
            </a:r>
          </a:p>
        </p:txBody>
      </p:sp>
      <p:pic>
        <p:nvPicPr>
          <p:cNvPr id="5" name="Content Placeholder 4" descr="Elderly couple holding hands">
            <a:extLst>
              <a:ext uri="{FF2B5EF4-FFF2-40B4-BE49-F238E27FC236}">
                <a16:creationId xmlns:a16="http://schemas.microsoft.com/office/drawing/2014/main" id="{DE22E5BB-5AFA-4D61-858C-F33CF70B4FB5}"/>
              </a:ext>
            </a:extLst>
          </p:cNvPr>
          <p:cNvPicPr>
            <a:picLocks noGrp="1" noChangeAspect="1"/>
          </p:cNvPicPr>
          <p:nvPr>
            <p:ph type="pic" sz="quarter" idx="15"/>
          </p:nvPr>
        </p:nvPicPr>
        <p:blipFill>
          <a:blip r:embed="rId3"/>
          <a:srcRect l="13294" r="2646" b="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F9C72779-117B-8905-267A-56F37D3D682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Consistent Caregiver Interactions</a:t>
            </a:r>
          </a:p>
          <a:p>
            <a:pPr marL="0" lvl="1" indent="0">
              <a:buFont typeface="Arial" panose="020B0604020202020204" pitchFamily="34" charset="0"/>
              <a:buNone/>
            </a:pPr>
            <a:r>
              <a:rPr lang="en-US" sz="1400"/>
              <a:t>Consistent and sensitive interactions help build trust and security in infants during early development stages.</a:t>
            </a:r>
          </a:p>
          <a:p>
            <a:pPr marL="0" indent="0">
              <a:spcBef>
                <a:spcPts val="2500"/>
              </a:spcBef>
              <a:buFont typeface="Arial" panose="020B0604020202020204" pitchFamily="34" charset="0"/>
              <a:buNone/>
            </a:pPr>
            <a:r>
              <a:rPr lang="en-US" sz="1400" b="1"/>
              <a:t>Safe and Nurturing Environment</a:t>
            </a:r>
          </a:p>
          <a:p>
            <a:pPr marL="0" lvl="1" indent="0">
              <a:buFont typeface="Arial" panose="020B0604020202020204" pitchFamily="34" charset="0"/>
              <a:buNone/>
            </a:pPr>
            <a:r>
              <a:rPr lang="en-US" sz="1400"/>
              <a:t>A safe environment supports infant exploration, learning, and emotional self-regulation.</a:t>
            </a:r>
          </a:p>
        </p:txBody>
      </p:sp>
    </p:spTree>
    <p:extLst>
      <p:ext uri="{BB962C8B-B14F-4D97-AF65-F5344CB8AC3E}">
        <p14:creationId xmlns:p14="http://schemas.microsoft.com/office/powerpoint/2010/main" val="70916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AFF4-FAFD-C2A9-4044-76976D252E22}"/>
              </a:ext>
            </a:extLst>
          </p:cNvPr>
          <p:cNvSpPr>
            <a:spLocks noGrp="1"/>
          </p:cNvSpPr>
          <p:nvPr>
            <p:ph type="title"/>
          </p:nvPr>
        </p:nvSpPr>
        <p:spPr>
          <a:xfrm>
            <a:off x="7253744" y="650496"/>
            <a:ext cx="4328656" cy="1236363"/>
          </a:xfrm>
        </p:spPr>
        <p:txBody>
          <a:bodyPr anchor="t">
            <a:normAutofit/>
          </a:bodyPr>
          <a:lstStyle/>
          <a:p>
            <a:r>
              <a:rPr lang="zh-CN" altLang="en-US" sz="2800"/>
              <a:t>Responsive Interactions and Secure Attachment</a:t>
            </a:r>
          </a:p>
        </p:txBody>
      </p:sp>
      <p:pic>
        <p:nvPicPr>
          <p:cNvPr id="5" name="Content Placeholder 4" descr="&quot;Human Life is Priceless.  Pro-Life, abortion, emergency contraception debate Concept shot.  You may also like:&quot;">
            <a:extLst>
              <a:ext uri="{FF2B5EF4-FFF2-40B4-BE49-F238E27FC236}">
                <a16:creationId xmlns:a16="http://schemas.microsoft.com/office/drawing/2014/main" id="{E99A23C3-F511-4864-A068-782025F91BD5}"/>
              </a:ext>
            </a:extLst>
          </p:cNvPr>
          <p:cNvPicPr>
            <a:picLocks noGrp="1" noChangeAspect="1"/>
          </p:cNvPicPr>
          <p:nvPr>
            <p:ph type="pic" sz="quarter" idx="15"/>
          </p:nvPr>
        </p:nvPicPr>
        <p:blipFill>
          <a:blip r:embed="rId3"/>
          <a:srcRect l="5002" r="944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3FA98366-9E71-7512-24A2-88CD5D6A683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Responsive Caregiving</a:t>
            </a:r>
          </a:p>
          <a:p>
            <a:pPr marL="0" lvl="1" indent="0">
              <a:buFont typeface="Arial" panose="020B0604020202020204" pitchFamily="34" charset="0"/>
              <a:buNone/>
            </a:pPr>
            <a:r>
              <a:rPr lang="en-US" sz="1400"/>
              <a:t>Prompt and appropriate responses to infants' needs foster trust and emotional security in early development.</a:t>
            </a:r>
          </a:p>
          <a:p>
            <a:pPr marL="0" indent="0">
              <a:spcBef>
                <a:spcPts val="2500"/>
              </a:spcBef>
              <a:buFont typeface="Arial" panose="020B0604020202020204" pitchFamily="34" charset="0"/>
              <a:buNone/>
            </a:pPr>
            <a:r>
              <a:rPr lang="en-US" sz="1400" b="1"/>
              <a:t>Secure Attachment Benefits</a:t>
            </a:r>
          </a:p>
          <a:p>
            <a:pPr marL="0" lvl="1" indent="0">
              <a:buFont typeface="Arial" panose="020B0604020202020204" pitchFamily="34" charset="0"/>
              <a:buNone/>
            </a:pPr>
            <a:r>
              <a:rPr lang="en-US" sz="1400"/>
              <a:t>Secure attachment supports social competence, emotional well-being, and healthy cognitive growth in children.</a:t>
            </a:r>
          </a:p>
          <a:p>
            <a:pPr marL="0" indent="0">
              <a:spcBef>
                <a:spcPts val="2500"/>
              </a:spcBef>
              <a:buFont typeface="Arial" panose="020B0604020202020204" pitchFamily="34" charset="0"/>
              <a:buNone/>
            </a:pPr>
            <a:r>
              <a:rPr lang="en-US" sz="1400" b="1"/>
              <a:t>Long-Term Development</a:t>
            </a:r>
          </a:p>
          <a:p>
            <a:pPr marL="0" lvl="1" indent="0">
              <a:buFont typeface="Arial" panose="020B0604020202020204" pitchFamily="34" charset="0"/>
              <a:buNone/>
            </a:pPr>
            <a:r>
              <a:rPr lang="en-US" sz="1400"/>
              <a:t>Early secure attachments positively impact social and emotional skills throughout childhood and beyond.</a:t>
            </a:r>
          </a:p>
        </p:txBody>
      </p:sp>
    </p:spTree>
    <p:extLst>
      <p:ext uri="{BB962C8B-B14F-4D97-AF65-F5344CB8AC3E}">
        <p14:creationId xmlns:p14="http://schemas.microsoft.com/office/powerpoint/2010/main" val="4153172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669D-1D6C-A643-5B2F-24E3870FD9B7}"/>
              </a:ext>
            </a:extLst>
          </p:cNvPr>
          <p:cNvSpPr>
            <a:spLocks noGrp="1"/>
          </p:cNvSpPr>
          <p:nvPr>
            <p:ph type="ctrTitle"/>
          </p:nvPr>
        </p:nvSpPr>
        <p:spPr>
          <a:xfrm>
            <a:off x="792525" y="1511300"/>
            <a:ext cx="10606950" cy="3835400"/>
          </a:xfrm>
        </p:spPr>
        <p:txBody>
          <a:bodyPr anchor="ctr">
            <a:normAutofit/>
          </a:bodyPr>
          <a:lstStyle/>
          <a:p>
            <a:r>
              <a:rPr lang="zh-CN" altLang="en-US"/>
              <a:t>Learning With Peers: Early Social Development</a:t>
            </a:r>
          </a:p>
        </p:txBody>
      </p:sp>
    </p:spTree>
    <p:extLst>
      <p:ext uri="{BB962C8B-B14F-4D97-AF65-F5344CB8AC3E}">
        <p14:creationId xmlns:p14="http://schemas.microsoft.com/office/powerpoint/2010/main" val="1121141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28C8-CEF7-D4BC-30B9-ED19AB5BEA2E}"/>
              </a:ext>
            </a:extLst>
          </p:cNvPr>
          <p:cNvSpPr>
            <a:spLocks noGrp="1"/>
          </p:cNvSpPr>
          <p:nvPr>
            <p:ph type="title"/>
          </p:nvPr>
        </p:nvSpPr>
        <p:spPr>
          <a:xfrm>
            <a:off x="7253744" y="650496"/>
            <a:ext cx="4328656" cy="1236363"/>
          </a:xfrm>
        </p:spPr>
        <p:txBody>
          <a:bodyPr anchor="t">
            <a:normAutofit/>
          </a:bodyPr>
          <a:lstStyle/>
          <a:p>
            <a:r>
              <a:rPr lang="zh-CN" altLang="en-US" sz="3100"/>
              <a:t>Peer Observation and Imitation in Infants</a:t>
            </a:r>
          </a:p>
        </p:txBody>
      </p:sp>
      <p:pic>
        <p:nvPicPr>
          <p:cNvPr id="5" name="Content Placeholder 4" descr="Beautiful baby sleeps on the bed in white sheets.">
            <a:extLst>
              <a:ext uri="{FF2B5EF4-FFF2-40B4-BE49-F238E27FC236}">
                <a16:creationId xmlns:a16="http://schemas.microsoft.com/office/drawing/2014/main" id="{0D093471-5A99-477A-874F-4191270B53E2}"/>
              </a:ext>
            </a:extLst>
          </p:cNvPr>
          <p:cNvPicPr>
            <a:picLocks noGrp="1" noChangeAspect="1"/>
          </p:cNvPicPr>
          <p:nvPr>
            <p:ph type="pic" sz="quarter" idx="15"/>
          </p:nvPr>
        </p:nvPicPr>
        <p:blipFill>
          <a:blip r:embed="rId3"/>
          <a:srcRect l="14098" r="19550" b="-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E1CB98D7-EEEA-AA45-3AE1-3B632E64403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Early Peer Observation</a:t>
            </a:r>
          </a:p>
          <a:p>
            <a:pPr marL="0" lvl="1" indent="0">
              <a:buFont typeface="Arial" panose="020B0604020202020204" pitchFamily="34" charset="0"/>
              <a:buNone/>
            </a:pPr>
            <a:r>
              <a:rPr lang="en-US" sz="1400"/>
              <a:t>Infants aged 4 to 8 months start observing the behaviors of their peers to learn social cues and gestures.</a:t>
            </a:r>
          </a:p>
          <a:p>
            <a:pPr marL="0" indent="0">
              <a:spcBef>
                <a:spcPts val="2500"/>
              </a:spcBef>
              <a:buFont typeface="Arial" panose="020B0604020202020204" pitchFamily="34" charset="0"/>
              <a:buNone/>
            </a:pPr>
            <a:r>
              <a:rPr lang="en-US" sz="1400" b="1"/>
              <a:t>Imitation and Learning</a:t>
            </a:r>
          </a:p>
          <a:p>
            <a:pPr marL="0" lvl="1" indent="0">
              <a:buFont typeface="Arial" panose="020B0604020202020204" pitchFamily="34" charset="0"/>
              <a:buNone/>
            </a:pPr>
            <a:r>
              <a:rPr lang="en-US" sz="1400"/>
              <a:t>Mimicking peer behaviors helps infants develop basic communication skills and social interaction foundations.</a:t>
            </a:r>
          </a:p>
        </p:txBody>
      </p:sp>
    </p:spTree>
    <p:extLst>
      <p:ext uri="{BB962C8B-B14F-4D97-AF65-F5344CB8AC3E}">
        <p14:creationId xmlns:p14="http://schemas.microsoft.com/office/powerpoint/2010/main" val="319062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F9E0-9EE4-39C0-D392-CDAC98A5C752}"/>
              </a:ext>
            </a:extLst>
          </p:cNvPr>
          <p:cNvSpPr>
            <a:spLocks noGrp="1"/>
          </p:cNvSpPr>
          <p:nvPr>
            <p:ph type="title"/>
          </p:nvPr>
        </p:nvSpPr>
        <p:spPr>
          <a:xfrm>
            <a:off x="612648" y="548639"/>
            <a:ext cx="4672584" cy="1453896"/>
          </a:xfrm>
        </p:spPr>
        <p:txBody>
          <a:bodyPr anchor="t">
            <a:normAutofit/>
          </a:bodyPr>
          <a:lstStyle/>
          <a:p>
            <a:r>
              <a:rPr lang="zh-CN" altLang="en-US" sz="3400"/>
              <a:t>Building Social and Emotional Skills Through Interaction</a:t>
            </a:r>
          </a:p>
        </p:txBody>
      </p:sp>
      <p:pic>
        <p:nvPicPr>
          <p:cNvPr id="5" name="Content Placeholder 4" descr="Portrait of baby boy sitting on high chair during meal time.">
            <a:extLst>
              <a:ext uri="{FF2B5EF4-FFF2-40B4-BE49-F238E27FC236}">
                <a16:creationId xmlns:a16="http://schemas.microsoft.com/office/drawing/2014/main" id="{6C2C80CC-86A5-4652-9FA4-06B862AA484D}"/>
              </a:ext>
            </a:extLst>
          </p:cNvPr>
          <p:cNvPicPr>
            <a:picLocks noGrp="1" noChangeAspect="1"/>
          </p:cNvPicPr>
          <p:nvPr>
            <p:ph type="pic" sz="quarter" idx="13"/>
          </p:nvPr>
        </p:nvPicPr>
        <p:blipFill>
          <a:blip r:embed="rId3"/>
          <a:srcRect l="762" r="32637"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91E6CD1F-A505-D080-413B-4C264D17D72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Turn-Taking Skills</a:t>
            </a:r>
          </a:p>
          <a:p>
            <a:pPr marL="0" lvl="1" indent="0">
              <a:buFont typeface="Arial" panose="020B0604020202020204" pitchFamily="34" charset="0"/>
              <a:buNone/>
            </a:pPr>
            <a:r>
              <a:rPr lang="en-US" sz="1400"/>
              <a:t>Infants learn turn-taking through repeated peer interactions, essential for social communication development.</a:t>
            </a:r>
          </a:p>
          <a:p>
            <a:pPr marL="0" indent="0">
              <a:spcBef>
                <a:spcPts val="2500"/>
              </a:spcBef>
              <a:buFont typeface="Arial" panose="020B0604020202020204" pitchFamily="34" charset="0"/>
              <a:buNone/>
            </a:pPr>
            <a:r>
              <a:rPr lang="en-US" sz="1400" b="1"/>
              <a:t>Emotional Recognition</a:t>
            </a:r>
          </a:p>
          <a:p>
            <a:pPr marL="0" lvl="1" indent="0">
              <a:buFont typeface="Arial" panose="020B0604020202020204" pitchFamily="34" charset="0"/>
              <a:buNone/>
            </a:pPr>
            <a:r>
              <a:rPr lang="en-US" sz="1400"/>
              <a:t>Repeated social interactions help infants recognize and respond to different emotions effectively.</a:t>
            </a:r>
          </a:p>
          <a:p>
            <a:pPr marL="0" indent="0">
              <a:spcBef>
                <a:spcPts val="2500"/>
              </a:spcBef>
              <a:buFont typeface="Arial" panose="020B0604020202020204" pitchFamily="34" charset="0"/>
              <a:buNone/>
            </a:pPr>
            <a:r>
              <a:rPr lang="en-US" sz="1400" b="1"/>
              <a:t>Attention Sharing</a:t>
            </a:r>
          </a:p>
          <a:p>
            <a:pPr marL="0" lvl="1" indent="0">
              <a:buFont typeface="Arial" panose="020B0604020202020204" pitchFamily="34" charset="0"/>
              <a:buNone/>
            </a:pPr>
            <a:r>
              <a:rPr lang="en-US" sz="1400"/>
              <a:t>Sharing attention with peers supports joint focus and early communication skills in infants.</a:t>
            </a:r>
          </a:p>
          <a:p>
            <a:pPr marL="0" indent="0">
              <a:spcBef>
                <a:spcPts val="2500"/>
              </a:spcBef>
              <a:buFont typeface="Arial" panose="020B0604020202020204" pitchFamily="34" charset="0"/>
              <a:buNone/>
            </a:pPr>
            <a:r>
              <a:rPr lang="en-US" sz="1400" b="1"/>
              <a:t>Emotional Regulation and Empathy</a:t>
            </a:r>
          </a:p>
          <a:p>
            <a:pPr marL="0" lvl="1" indent="0">
              <a:buFont typeface="Arial" panose="020B0604020202020204" pitchFamily="34" charset="0"/>
              <a:buNone/>
            </a:pPr>
            <a:r>
              <a:rPr lang="en-US" sz="1400"/>
              <a:t>Early social experiences foster infants' emotional regulation and the development of empathy.</a:t>
            </a:r>
          </a:p>
        </p:txBody>
      </p:sp>
    </p:spTree>
    <p:extLst>
      <p:ext uri="{BB962C8B-B14F-4D97-AF65-F5344CB8AC3E}">
        <p14:creationId xmlns:p14="http://schemas.microsoft.com/office/powerpoint/2010/main" val="3432726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AD0E-94BC-5A29-A667-1DBE5D76D10E}"/>
              </a:ext>
            </a:extLst>
          </p:cNvPr>
          <p:cNvSpPr>
            <a:spLocks noGrp="1"/>
          </p:cNvSpPr>
          <p:nvPr>
            <p:ph type="ctrTitle"/>
          </p:nvPr>
        </p:nvSpPr>
        <p:spPr>
          <a:xfrm>
            <a:off x="792525" y="1511300"/>
            <a:ext cx="10606950" cy="3835400"/>
          </a:xfrm>
        </p:spPr>
        <p:txBody>
          <a:bodyPr anchor="ctr">
            <a:normAutofit/>
          </a:bodyPr>
          <a:lstStyle/>
          <a:p>
            <a:r>
              <a:rPr lang="zh-CN" altLang="en-US"/>
              <a:t>Developmental Milestones and Breakthroughs in Brain Research</a:t>
            </a:r>
          </a:p>
        </p:txBody>
      </p:sp>
    </p:spTree>
    <p:extLst>
      <p:ext uri="{BB962C8B-B14F-4D97-AF65-F5344CB8AC3E}">
        <p14:creationId xmlns:p14="http://schemas.microsoft.com/office/powerpoint/2010/main" val="3580590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9" id="{1D1BE076-9CBA-4D18-BEFA-A21E982F0A01}" vid="{DDEDBBEF-3C98-49F4-A5EA-4CF28EE86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4863</Words>
  <Application>Microsoft Office PowerPoint</Application>
  <PresentationFormat>Widescreen</PresentationFormat>
  <Paragraphs>111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Selawik</vt:lpstr>
      <vt:lpstr>Playful doodles</vt:lpstr>
      <vt:lpstr>Principles of Early Learning for Infants (4–8 Months)</vt:lpstr>
      <vt:lpstr>Agenda Items</vt:lpstr>
      <vt:lpstr>Foundational Principles of Early Learning in Infancy</vt:lpstr>
      <vt:lpstr>Importance of Relationship-Based Approaches</vt:lpstr>
      <vt:lpstr>Responsive Interactions and Secure Attachment</vt:lpstr>
      <vt:lpstr>Learning With Peers: Early Social Development</vt:lpstr>
      <vt:lpstr>Peer Observation and Imitation in Infants</vt:lpstr>
      <vt:lpstr>Building Social and Emotional Skills Through Interaction</vt:lpstr>
      <vt:lpstr>Developmental Milestones and Breakthroughs in Brain Research</vt:lpstr>
      <vt:lpstr>Current Findings in Infant Cognitive Development</vt:lpstr>
      <vt:lpstr>Key Emotional and Social Milestones at 4–8 Months</vt:lpstr>
      <vt:lpstr>Impact of Neural Growth and Plasticity</vt:lpstr>
      <vt:lpstr>Parent-Centered Approaches and Interactive Effects</vt:lpstr>
      <vt:lpstr>Role of Parental Responsiveness in Early Learning</vt:lpstr>
      <vt:lpstr>Strategies for Supporting Interactive Play and Exploration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xiaomin</dc:creator>
  <cp:lastModifiedBy>xiaomin riddle</cp:lastModifiedBy>
  <cp:revision>4</cp:revision>
  <dcterms:modified xsi:type="dcterms:W3CDTF">2025-09-15T18:13:46Z</dcterms:modified>
</cp:coreProperties>
</file>