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 Principles of Early Motor and Brain Development for Infants Aged 4-8 Months" id="{86C06754-046D-4F96-BEBC-4E2DE6B701EF}">
          <p14:sldIdLst>
            <p14:sldId id="2561"/>
            <p14:sldId id="2562"/>
          </p14:sldIdLst>
        </p14:section>
        <p14:section name="Foundational Principles of Early Motor Development" id="{D140D873-2D19-4552-B403-D5C570C72096}">
          <p14:sldIdLst>
            <p14:sldId id="2563"/>
            <p14:sldId id="2564"/>
            <p14:sldId id="2565"/>
            <p14:sldId id="2566"/>
          </p14:sldIdLst>
        </p14:section>
        <p14:section name="Current Milestones and Research in Infant Development" id="{0F7AC840-1978-4EC6-BBAD-E30C1CC4009B}">
          <p14:sldIdLst>
            <p14:sldId id="2567"/>
            <p14:sldId id="2568"/>
            <p14:sldId id="2569"/>
            <p14:sldId id="2570"/>
          </p14:sldIdLst>
        </p14:section>
        <p14:section name="Parent-Centered and Interactive Effects" id="{09681DF1-1B8F-4AAE-B89B-429C144A874E}">
          <p14:sldIdLst>
            <p14:sldId id="2571"/>
            <p14:sldId id="2572"/>
            <p14:sldId id="2573"/>
            <p14:sldId id="2574"/>
          </p14:sldIdLst>
        </p14:section>
        <p14:section name="Integration of Theoretical Perspectives" id="{CF6DD94A-1C6D-47A5-B377-C1D64881830C}">
          <p14:sldIdLst>
            <p14:sldId id="2575"/>
            <p14:sldId id="2576"/>
            <p14:sldId id="2577"/>
            <p14:sldId id="2578"/>
          </p14:sldIdLst>
        </p14:section>
        <p14:section name="Conclusion" id="{D873B887-0F0F-4136-8C9A-AF5A0F0F5690}">
          <p14:sldIdLst>
            <p14:sldId id="25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88" d="100"/>
          <a:sy n="88" d="100"/>
        </p:scale>
        <p:origin x="403"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7F0C8-0208-4291-8C62-FA3268BA03C3}"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zh-CN" altLang="en-US"/>
        </a:p>
      </dgm:t>
    </dgm:pt>
    <dgm:pt modelId="{09636CCC-1CFA-4C88-8276-DFBEEC38EABC}">
      <dgm:prSet/>
      <dgm:spPr/>
      <dgm:t>
        <a:bodyPr/>
        <a:lstStyle/>
        <a:p>
          <a:pPr>
            <a:lnSpc>
              <a:spcPct val="100000"/>
            </a:lnSpc>
            <a:defRPr b="1"/>
          </a:pPr>
          <a:r>
            <a:rPr lang="en-US"/>
            <a:t>Movement Experimentation</a:t>
          </a:r>
        </a:p>
      </dgm:t>
    </dgm:pt>
    <dgm:pt modelId="{B1305E48-1AC4-46B2-BC65-C5A3E85293B8}" type="parTrans" cxnId="{96E0C755-7C59-4DEE-9FAF-C176E8E1CC0C}">
      <dgm:prSet/>
      <dgm:spPr/>
      <dgm:t>
        <a:bodyPr/>
        <a:lstStyle/>
        <a:p>
          <a:endParaRPr lang="zh-CN" altLang="en-US"/>
        </a:p>
      </dgm:t>
    </dgm:pt>
    <dgm:pt modelId="{4E3322CB-1BCE-4A89-B79B-98A292DDF3CD}" type="sibTrans" cxnId="{96E0C755-7C59-4DEE-9FAF-C176E8E1CC0C}">
      <dgm:prSet/>
      <dgm:spPr/>
      <dgm:t>
        <a:bodyPr/>
        <a:lstStyle/>
        <a:p>
          <a:pPr>
            <a:lnSpc>
              <a:spcPct val="100000"/>
            </a:lnSpc>
            <a:defRPr b="1"/>
          </a:pPr>
          <a:endParaRPr lang="zh-CN" altLang="en-US"/>
        </a:p>
      </dgm:t>
    </dgm:pt>
    <dgm:pt modelId="{6F246A86-20BA-4701-9767-23492BE72872}">
      <dgm:prSet/>
      <dgm:spPr/>
      <dgm:t>
        <a:bodyPr/>
        <a:lstStyle/>
        <a:p>
          <a:pPr>
            <a:lnSpc>
              <a:spcPct val="100000"/>
            </a:lnSpc>
          </a:pPr>
          <a:r>
            <a:rPr lang="en-US"/>
            <a:t>Infants use play to explore and develop their motor skills through varied physical activities.</a:t>
          </a:r>
        </a:p>
      </dgm:t>
    </dgm:pt>
    <dgm:pt modelId="{BB033BE8-FD3C-4E13-A5F0-6B7CDD17A5DE}" type="parTrans" cxnId="{3C22A83A-4840-4FA9-B5D1-6707516EF0C7}">
      <dgm:prSet/>
      <dgm:spPr/>
      <dgm:t>
        <a:bodyPr/>
        <a:lstStyle/>
        <a:p>
          <a:endParaRPr lang="zh-CN" altLang="en-US"/>
        </a:p>
      </dgm:t>
    </dgm:pt>
    <dgm:pt modelId="{51D3BFDB-2007-46A6-BD31-C16DECBA5061}" type="sibTrans" cxnId="{3C22A83A-4840-4FA9-B5D1-6707516EF0C7}">
      <dgm:prSet/>
      <dgm:spPr/>
      <dgm:t>
        <a:bodyPr/>
        <a:lstStyle/>
        <a:p>
          <a:endParaRPr lang="zh-CN" altLang="en-US"/>
        </a:p>
      </dgm:t>
    </dgm:pt>
    <dgm:pt modelId="{5490E6FD-1459-46E5-B5D3-6202985C2BCA}">
      <dgm:prSet/>
      <dgm:spPr/>
      <dgm:t>
        <a:bodyPr/>
        <a:lstStyle/>
        <a:p>
          <a:pPr>
            <a:lnSpc>
              <a:spcPct val="100000"/>
            </a:lnSpc>
            <a:defRPr b="1"/>
          </a:pPr>
          <a:r>
            <a:rPr lang="en-US"/>
            <a:t>Communication Development</a:t>
          </a:r>
        </a:p>
      </dgm:t>
    </dgm:pt>
    <dgm:pt modelId="{D3718B90-932E-40D4-BD9A-9C4B4C87E31E}" type="parTrans" cxnId="{D599F58C-EF19-4F2D-BC49-4991215AE77E}">
      <dgm:prSet/>
      <dgm:spPr/>
      <dgm:t>
        <a:bodyPr/>
        <a:lstStyle/>
        <a:p>
          <a:endParaRPr lang="zh-CN" altLang="en-US"/>
        </a:p>
      </dgm:t>
    </dgm:pt>
    <dgm:pt modelId="{06BC1022-6FDD-4FF5-A250-250C3E93925B}" type="sibTrans" cxnId="{D599F58C-EF19-4F2D-BC49-4991215AE77E}">
      <dgm:prSet/>
      <dgm:spPr/>
      <dgm:t>
        <a:bodyPr/>
        <a:lstStyle/>
        <a:p>
          <a:pPr>
            <a:lnSpc>
              <a:spcPct val="100000"/>
            </a:lnSpc>
            <a:defRPr b="1"/>
          </a:pPr>
          <a:endParaRPr lang="zh-CN" altLang="en-US"/>
        </a:p>
      </dgm:t>
    </dgm:pt>
    <dgm:pt modelId="{B5BE6955-0299-4806-A8F9-50D2BB4E64D6}">
      <dgm:prSet/>
      <dgm:spPr/>
      <dgm:t>
        <a:bodyPr/>
        <a:lstStyle/>
        <a:p>
          <a:pPr>
            <a:lnSpc>
              <a:spcPct val="100000"/>
            </a:lnSpc>
          </a:pPr>
          <a:r>
            <a:rPr lang="en-US"/>
            <a:t>Play encourages infants to practice communication, fostering early language and social skills.</a:t>
          </a:r>
        </a:p>
      </dgm:t>
    </dgm:pt>
    <dgm:pt modelId="{7050BF23-E431-43EB-8738-81145865EEED}" type="parTrans" cxnId="{7AC949AF-48E8-4135-9613-11FEF55DECD3}">
      <dgm:prSet/>
      <dgm:spPr/>
      <dgm:t>
        <a:bodyPr/>
        <a:lstStyle/>
        <a:p>
          <a:endParaRPr lang="zh-CN" altLang="en-US"/>
        </a:p>
      </dgm:t>
    </dgm:pt>
    <dgm:pt modelId="{71393A0C-27E4-4154-8EAE-3D5348192D44}" type="sibTrans" cxnId="{7AC949AF-48E8-4135-9613-11FEF55DECD3}">
      <dgm:prSet/>
      <dgm:spPr/>
      <dgm:t>
        <a:bodyPr/>
        <a:lstStyle/>
        <a:p>
          <a:endParaRPr lang="zh-CN" altLang="en-US"/>
        </a:p>
      </dgm:t>
    </dgm:pt>
    <dgm:pt modelId="{F6827C00-6EF3-4F34-BC92-F7654E7B22EE}">
      <dgm:prSet/>
      <dgm:spPr/>
      <dgm:t>
        <a:bodyPr/>
        <a:lstStyle/>
        <a:p>
          <a:pPr>
            <a:lnSpc>
              <a:spcPct val="100000"/>
            </a:lnSpc>
            <a:defRPr b="1"/>
          </a:pPr>
          <a:r>
            <a:rPr lang="en-US"/>
            <a:t>Problem-Solving Skills</a:t>
          </a:r>
        </a:p>
      </dgm:t>
    </dgm:pt>
    <dgm:pt modelId="{D79E3053-4130-4135-A18A-CA3FA4E62E18}" type="parTrans" cxnId="{5319E31A-766F-421E-AD5B-8CA8B7AC65A0}">
      <dgm:prSet/>
      <dgm:spPr/>
      <dgm:t>
        <a:bodyPr/>
        <a:lstStyle/>
        <a:p>
          <a:endParaRPr lang="zh-CN" altLang="en-US"/>
        </a:p>
      </dgm:t>
    </dgm:pt>
    <dgm:pt modelId="{9617FACC-D0A8-45C6-8936-7E2E04997C11}" type="sibTrans" cxnId="{5319E31A-766F-421E-AD5B-8CA8B7AC65A0}">
      <dgm:prSet/>
      <dgm:spPr/>
      <dgm:t>
        <a:bodyPr/>
        <a:lstStyle/>
        <a:p>
          <a:endParaRPr lang="zh-CN" altLang="en-US"/>
        </a:p>
      </dgm:t>
    </dgm:pt>
    <dgm:pt modelId="{C276A79B-E8A4-463E-958E-7FE2A23A6F09}">
      <dgm:prSet/>
      <dgm:spPr/>
      <dgm:t>
        <a:bodyPr/>
        <a:lstStyle/>
        <a:p>
          <a:pPr>
            <a:lnSpc>
              <a:spcPct val="100000"/>
            </a:lnSpc>
          </a:pPr>
          <a:r>
            <a:rPr lang="en-US"/>
            <a:t>Through play, infants experiment with cause and effect, building early cognitive problem-solving abilities.</a:t>
          </a:r>
        </a:p>
      </dgm:t>
    </dgm:pt>
    <dgm:pt modelId="{95E78843-CF7B-467A-8C7D-39C0913DE975}" type="parTrans" cxnId="{8F29C3EA-55CC-4DB3-8DF2-1F802276D48C}">
      <dgm:prSet/>
      <dgm:spPr/>
      <dgm:t>
        <a:bodyPr/>
        <a:lstStyle/>
        <a:p>
          <a:endParaRPr lang="zh-CN" altLang="en-US"/>
        </a:p>
      </dgm:t>
    </dgm:pt>
    <dgm:pt modelId="{DAD10E51-55C8-4E00-9880-71A70AD5A9F4}" type="sibTrans" cxnId="{8F29C3EA-55CC-4DB3-8DF2-1F802276D48C}">
      <dgm:prSet/>
      <dgm:spPr/>
      <dgm:t>
        <a:bodyPr/>
        <a:lstStyle/>
        <a:p>
          <a:endParaRPr lang="zh-CN" altLang="en-US"/>
        </a:p>
      </dgm:t>
    </dgm:pt>
    <dgm:pt modelId="{B094D156-C4FF-40F7-8A8B-C7535D369EEA}" type="pres">
      <dgm:prSet presAssocID="{E347F0C8-0208-4291-8C62-FA3268BA03C3}" presName="Root" presStyleCnt="0">
        <dgm:presLayoutVars>
          <dgm:dir/>
          <dgm:resizeHandles val="exact"/>
        </dgm:presLayoutVars>
      </dgm:prSet>
      <dgm:spPr/>
    </dgm:pt>
    <dgm:pt modelId="{18CCA19D-6F22-4824-944A-9D71D2681A34}" type="pres">
      <dgm:prSet presAssocID="{09636CCC-1CFA-4C88-8276-DFBEEC38EABC}" presName="Composite" presStyleCnt="0"/>
      <dgm:spPr/>
    </dgm:pt>
    <dgm:pt modelId="{65906661-1E9F-451F-BCA8-71D3982B8041}" type="pres">
      <dgm:prSet presAssocID="{09636CCC-1CFA-4C88-8276-DFBEEC38EAB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122" r="23124" b="-5"/>
          <a:stretch/>
        </a:blipFill>
      </dgm:spPr>
      <dgm:extLst>
        <a:ext uri="{E40237B7-FDA0-4F09-8148-C483321AD2D9}">
          <dgm14:cNvPr xmlns:dgm14="http://schemas.microsoft.com/office/drawing/2010/diagram" id="0" name="" descr="Baby playing with toy"/>
        </a:ext>
      </dgm:extLst>
    </dgm:pt>
    <dgm:pt modelId="{B07AB825-32A3-4920-995A-C06C32BF0303}" type="pres">
      <dgm:prSet presAssocID="{09636CCC-1CFA-4C88-8276-DFBEEC38EABC}" presName="Subtitle" presStyleLbl="revTx" presStyleIdx="0" presStyleCnt="6">
        <dgm:presLayoutVars>
          <dgm:chMax val="0"/>
          <dgm:bulletEnabled/>
        </dgm:presLayoutVars>
      </dgm:prSet>
      <dgm:spPr/>
    </dgm:pt>
    <dgm:pt modelId="{C2FDE257-C068-4748-B89C-75AABDEAF606}" type="pres">
      <dgm:prSet presAssocID="{09636CCC-1CFA-4C88-8276-DFBEEC38EABC}" presName="Description" presStyleLbl="revTx" presStyleIdx="1" presStyleCnt="6">
        <dgm:presLayoutVars>
          <dgm:bulletEnabled/>
        </dgm:presLayoutVars>
      </dgm:prSet>
      <dgm:spPr/>
    </dgm:pt>
    <dgm:pt modelId="{3A862DEA-3968-4EE9-AB96-31676B546888}" type="pres">
      <dgm:prSet presAssocID="{4E3322CB-1BCE-4A89-B79B-98A292DDF3CD}" presName="sibTrans" presStyleLbl="sibTrans2D1" presStyleIdx="0" presStyleCnt="0"/>
      <dgm:spPr/>
    </dgm:pt>
    <dgm:pt modelId="{2FDF98C9-EA2C-4199-A7D3-246C60583B5A}" type="pres">
      <dgm:prSet presAssocID="{5490E6FD-1459-46E5-B5D3-6202985C2BCA}" presName="Composite" presStyleCnt="0"/>
      <dgm:spPr/>
    </dgm:pt>
    <dgm:pt modelId="{04B39F30-187F-402F-8C15-66BC37382D0E}" type="pres">
      <dgm:prSet presAssocID="{5490E6FD-1459-46E5-B5D3-6202985C2BC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5034" r="28213" b="-5"/>
          <a:stretch/>
        </a:blipFill>
      </dgm:spPr>
      <dgm:extLst>
        <a:ext uri="{E40237B7-FDA0-4F09-8148-C483321AD2D9}">
          <dgm14:cNvPr xmlns:dgm14="http://schemas.microsoft.com/office/drawing/2010/diagram" id="0" name="" descr="mother cheering up her baby"/>
        </a:ext>
      </dgm:extLst>
    </dgm:pt>
    <dgm:pt modelId="{80C9CB4F-3F0C-47F8-8FC2-086FA8DE9117}" type="pres">
      <dgm:prSet presAssocID="{5490E6FD-1459-46E5-B5D3-6202985C2BCA}" presName="Subtitle" presStyleLbl="revTx" presStyleIdx="2" presStyleCnt="6">
        <dgm:presLayoutVars>
          <dgm:chMax val="0"/>
          <dgm:bulletEnabled/>
        </dgm:presLayoutVars>
      </dgm:prSet>
      <dgm:spPr/>
    </dgm:pt>
    <dgm:pt modelId="{4155AFA3-728C-4FC3-82A7-C355904F36E1}" type="pres">
      <dgm:prSet presAssocID="{5490E6FD-1459-46E5-B5D3-6202985C2BCA}" presName="Description" presStyleLbl="revTx" presStyleIdx="3" presStyleCnt="6">
        <dgm:presLayoutVars>
          <dgm:bulletEnabled/>
        </dgm:presLayoutVars>
      </dgm:prSet>
      <dgm:spPr/>
    </dgm:pt>
    <dgm:pt modelId="{8E8635E4-4F23-4383-8300-5FE12D65D558}" type="pres">
      <dgm:prSet presAssocID="{06BC1022-6FDD-4FF5-A250-250C3E93925B}" presName="sibTrans" presStyleLbl="sibTrans2D1" presStyleIdx="0" presStyleCnt="0"/>
      <dgm:spPr/>
    </dgm:pt>
    <dgm:pt modelId="{B8891643-3AC4-4F55-8F1C-FA2BC41B3C70}" type="pres">
      <dgm:prSet presAssocID="{F6827C00-6EF3-4F34-BC92-F7654E7B22EE}" presName="Composite" presStyleCnt="0"/>
      <dgm:spPr/>
    </dgm:pt>
    <dgm:pt modelId="{7D9336A8-1153-4E83-A4BC-E796E76A313E}" type="pres">
      <dgm:prSet presAssocID="{F6827C00-6EF3-4F34-BC92-F7654E7B22EE}"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877" r="4614" b="-11"/>
          <a:stretch/>
        </a:blipFill>
      </dgm:spPr>
      <dgm:extLst>
        <a:ext uri="{E40237B7-FDA0-4F09-8148-C483321AD2D9}">
          <dgm14:cNvPr xmlns:dgm14="http://schemas.microsoft.com/office/drawing/2010/diagram" id="0" name="" descr="Toddler playing with toys"/>
        </a:ext>
      </dgm:extLst>
    </dgm:pt>
    <dgm:pt modelId="{3870872A-B937-4D97-B9B4-81C087AB4180}" type="pres">
      <dgm:prSet presAssocID="{F6827C00-6EF3-4F34-BC92-F7654E7B22EE}" presName="Subtitle" presStyleLbl="revTx" presStyleIdx="4" presStyleCnt="6">
        <dgm:presLayoutVars>
          <dgm:chMax val="0"/>
          <dgm:bulletEnabled/>
        </dgm:presLayoutVars>
      </dgm:prSet>
      <dgm:spPr/>
    </dgm:pt>
    <dgm:pt modelId="{A99618AD-0803-4275-9CC0-AA578E5114D5}" type="pres">
      <dgm:prSet presAssocID="{F6827C00-6EF3-4F34-BC92-F7654E7B22EE}" presName="Description" presStyleLbl="revTx" presStyleIdx="5" presStyleCnt="6">
        <dgm:presLayoutVars>
          <dgm:bulletEnabled/>
        </dgm:presLayoutVars>
      </dgm:prSet>
      <dgm:spPr/>
    </dgm:pt>
  </dgm:ptLst>
  <dgm:cxnLst>
    <dgm:cxn modelId="{D4931E0E-C47C-4259-900D-823C2553324D}" type="presOf" srcId="{E347F0C8-0208-4291-8C62-FA3268BA03C3}" destId="{B094D156-C4FF-40F7-8A8B-C7535D369EEA}" srcOrd="0" destOrd="0" presId="urn:microsoft.com/office/officeart/2024/3/layout/verticalVisualTextBlock1"/>
    <dgm:cxn modelId="{5319E31A-766F-421E-AD5B-8CA8B7AC65A0}" srcId="{E347F0C8-0208-4291-8C62-FA3268BA03C3}" destId="{F6827C00-6EF3-4F34-BC92-F7654E7B22EE}" srcOrd="2" destOrd="0" parTransId="{D79E3053-4130-4135-A18A-CA3FA4E62E18}" sibTransId="{9617FACC-D0A8-45C6-8936-7E2E04997C11}"/>
    <dgm:cxn modelId="{377D7539-49B7-43DD-A048-B812B98076B0}" type="presOf" srcId="{6F246A86-20BA-4701-9767-23492BE72872}" destId="{C2FDE257-C068-4748-B89C-75AABDEAF606}" srcOrd="0" destOrd="0" presId="urn:microsoft.com/office/officeart/2024/3/layout/verticalVisualTextBlock1"/>
    <dgm:cxn modelId="{3C22A83A-4840-4FA9-B5D1-6707516EF0C7}" srcId="{09636CCC-1CFA-4C88-8276-DFBEEC38EABC}" destId="{6F246A86-20BA-4701-9767-23492BE72872}" srcOrd="0" destOrd="0" parTransId="{BB033BE8-FD3C-4E13-A5F0-6B7CDD17A5DE}" sibTransId="{51D3BFDB-2007-46A6-BD31-C16DECBA5061}"/>
    <dgm:cxn modelId="{C23F985E-6C3B-4B9A-9B21-7DC57F23C62E}" type="presOf" srcId="{F6827C00-6EF3-4F34-BC92-F7654E7B22EE}" destId="{3870872A-B937-4D97-B9B4-81C087AB4180}" srcOrd="0" destOrd="0" presId="urn:microsoft.com/office/officeart/2024/3/layout/verticalVisualTextBlock1"/>
    <dgm:cxn modelId="{288D7C67-FB31-48EF-B3CB-E8D32CC61E6E}" type="presOf" srcId="{B5BE6955-0299-4806-A8F9-50D2BB4E64D6}" destId="{4155AFA3-728C-4FC3-82A7-C355904F36E1}" srcOrd="0" destOrd="0" presId="urn:microsoft.com/office/officeart/2024/3/layout/verticalVisualTextBlock1"/>
    <dgm:cxn modelId="{89A66E4B-8B76-45D6-9C05-9E8759600117}" type="presOf" srcId="{09636CCC-1CFA-4C88-8276-DFBEEC38EABC}" destId="{B07AB825-32A3-4920-995A-C06C32BF0303}" srcOrd="0" destOrd="0" presId="urn:microsoft.com/office/officeart/2024/3/layout/verticalVisualTextBlock1"/>
    <dgm:cxn modelId="{96E0C755-7C59-4DEE-9FAF-C176E8E1CC0C}" srcId="{E347F0C8-0208-4291-8C62-FA3268BA03C3}" destId="{09636CCC-1CFA-4C88-8276-DFBEEC38EABC}" srcOrd="0" destOrd="0" parTransId="{B1305E48-1AC4-46B2-BC65-C5A3E85293B8}" sibTransId="{4E3322CB-1BCE-4A89-B79B-98A292DDF3CD}"/>
    <dgm:cxn modelId="{CE20E077-9543-465E-A87A-59D8ABC171C4}" type="presOf" srcId="{C276A79B-E8A4-463E-958E-7FE2A23A6F09}" destId="{A99618AD-0803-4275-9CC0-AA578E5114D5}" srcOrd="0" destOrd="0" presId="urn:microsoft.com/office/officeart/2024/3/layout/verticalVisualTextBlock1"/>
    <dgm:cxn modelId="{D599F58C-EF19-4F2D-BC49-4991215AE77E}" srcId="{E347F0C8-0208-4291-8C62-FA3268BA03C3}" destId="{5490E6FD-1459-46E5-B5D3-6202985C2BCA}" srcOrd="1" destOrd="0" parTransId="{D3718B90-932E-40D4-BD9A-9C4B4C87E31E}" sibTransId="{06BC1022-6FDD-4FF5-A250-250C3E93925B}"/>
    <dgm:cxn modelId="{285B99AC-FAE1-4AC5-8050-AC80967BB4D1}" type="presOf" srcId="{5490E6FD-1459-46E5-B5D3-6202985C2BCA}" destId="{80C9CB4F-3F0C-47F8-8FC2-086FA8DE9117}" srcOrd="0" destOrd="0" presId="urn:microsoft.com/office/officeart/2024/3/layout/verticalVisualTextBlock1"/>
    <dgm:cxn modelId="{9D1CCDAC-BF21-4929-833B-73B452A28B99}" type="presOf" srcId="{4E3322CB-1BCE-4A89-B79B-98A292DDF3CD}" destId="{3A862DEA-3968-4EE9-AB96-31676B546888}" srcOrd="0" destOrd="0" presId="urn:microsoft.com/office/officeart/2024/3/layout/verticalVisualTextBlock1"/>
    <dgm:cxn modelId="{7AC949AF-48E8-4135-9613-11FEF55DECD3}" srcId="{5490E6FD-1459-46E5-B5D3-6202985C2BCA}" destId="{B5BE6955-0299-4806-A8F9-50D2BB4E64D6}" srcOrd="0" destOrd="0" parTransId="{7050BF23-E431-43EB-8738-81145865EEED}" sibTransId="{71393A0C-27E4-4154-8EAE-3D5348192D44}"/>
    <dgm:cxn modelId="{E93C0FD2-73D1-4B94-AB5A-EAD56E5F888F}" type="presOf" srcId="{06BC1022-6FDD-4FF5-A250-250C3E93925B}" destId="{8E8635E4-4F23-4383-8300-5FE12D65D558}" srcOrd="0" destOrd="0" presId="urn:microsoft.com/office/officeart/2024/3/layout/verticalVisualTextBlock1"/>
    <dgm:cxn modelId="{8F29C3EA-55CC-4DB3-8DF2-1F802276D48C}" srcId="{F6827C00-6EF3-4F34-BC92-F7654E7B22EE}" destId="{C276A79B-E8A4-463E-958E-7FE2A23A6F09}" srcOrd="0" destOrd="0" parTransId="{95E78843-CF7B-467A-8C7D-39C0913DE975}" sibTransId="{DAD10E51-55C8-4E00-9880-71A70AD5A9F4}"/>
    <dgm:cxn modelId="{F848C6A9-2172-4755-BB49-347AC2C02803}" type="presParOf" srcId="{B094D156-C4FF-40F7-8A8B-C7535D369EEA}" destId="{18CCA19D-6F22-4824-944A-9D71D2681A34}" srcOrd="0" destOrd="0" presId="urn:microsoft.com/office/officeart/2024/3/layout/verticalVisualTextBlock1"/>
    <dgm:cxn modelId="{8DE9970A-78D4-4A61-978E-192EB0980A11}" type="presParOf" srcId="{18CCA19D-6F22-4824-944A-9D71D2681A34}" destId="{65906661-1E9F-451F-BCA8-71D3982B8041}" srcOrd="0" destOrd="0" presId="urn:microsoft.com/office/officeart/2024/3/layout/verticalVisualTextBlock1"/>
    <dgm:cxn modelId="{0668E3EE-DFB2-4420-85FD-4FEC156F5724}" type="presParOf" srcId="{18CCA19D-6F22-4824-944A-9D71D2681A34}" destId="{B07AB825-32A3-4920-995A-C06C32BF0303}" srcOrd="1" destOrd="0" presId="urn:microsoft.com/office/officeart/2024/3/layout/verticalVisualTextBlock1"/>
    <dgm:cxn modelId="{C5F11D0F-1D9F-4EF6-AA42-5653A01A8FE2}" type="presParOf" srcId="{18CCA19D-6F22-4824-944A-9D71D2681A34}" destId="{C2FDE257-C068-4748-B89C-75AABDEAF606}" srcOrd="2" destOrd="0" presId="urn:microsoft.com/office/officeart/2024/3/layout/verticalVisualTextBlock1"/>
    <dgm:cxn modelId="{DFE771F9-46AE-4023-8364-36E6E07B83D2}" type="presParOf" srcId="{B094D156-C4FF-40F7-8A8B-C7535D369EEA}" destId="{3A862DEA-3968-4EE9-AB96-31676B546888}" srcOrd="1" destOrd="0" presId="urn:microsoft.com/office/officeart/2024/3/layout/verticalVisualTextBlock1"/>
    <dgm:cxn modelId="{5A00212E-3FF9-432A-B94D-D5D002DFED6D}" type="presParOf" srcId="{B094D156-C4FF-40F7-8A8B-C7535D369EEA}" destId="{2FDF98C9-EA2C-4199-A7D3-246C60583B5A}" srcOrd="2" destOrd="0" presId="urn:microsoft.com/office/officeart/2024/3/layout/verticalVisualTextBlock1"/>
    <dgm:cxn modelId="{EB37B2CC-45CB-4253-94B5-7AB9AD5E38B9}" type="presParOf" srcId="{2FDF98C9-EA2C-4199-A7D3-246C60583B5A}" destId="{04B39F30-187F-402F-8C15-66BC37382D0E}" srcOrd="0" destOrd="0" presId="urn:microsoft.com/office/officeart/2024/3/layout/verticalVisualTextBlock1"/>
    <dgm:cxn modelId="{F3C1BD89-6593-482C-973D-99E3820A188E}" type="presParOf" srcId="{2FDF98C9-EA2C-4199-A7D3-246C60583B5A}" destId="{80C9CB4F-3F0C-47F8-8FC2-086FA8DE9117}" srcOrd="1" destOrd="0" presId="urn:microsoft.com/office/officeart/2024/3/layout/verticalVisualTextBlock1"/>
    <dgm:cxn modelId="{9DAFE8B5-F891-4C39-B9FA-583A452252E2}" type="presParOf" srcId="{2FDF98C9-EA2C-4199-A7D3-246C60583B5A}" destId="{4155AFA3-728C-4FC3-82A7-C355904F36E1}" srcOrd="2" destOrd="0" presId="urn:microsoft.com/office/officeart/2024/3/layout/verticalVisualTextBlock1"/>
    <dgm:cxn modelId="{89BF7FE0-6EB9-4373-9F04-F57172C0CF61}" type="presParOf" srcId="{B094D156-C4FF-40F7-8A8B-C7535D369EEA}" destId="{8E8635E4-4F23-4383-8300-5FE12D65D558}" srcOrd="3" destOrd="0" presId="urn:microsoft.com/office/officeart/2024/3/layout/verticalVisualTextBlock1"/>
    <dgm:cxn modelId="{1FD1C8CA-073B-4073-BF64-01D90FD74FA9}" type="presParOf" srcId="{B094D156-C4FF-40F7-8A8B-C7535D369EEA}" destId="{B8891643-3AC4-4F55-8F1C-FA2BC41B3C70}" srcOrd="4" destOrd="0" presId="urn:microsoft.com/office/officeart/2024/3/layout/verticalVisualTextBlock1"/>
    <dgm:cxn modelId="{C793D9B8-E27E-4213-9E7D-6266A29C0729}" type="presParOf" srcId="{B8891643-3AC4-4F55-8F1C-FA2BC41B3C70}" destId="{7D9336A8-1153-4E83-A4BC-E796E76A313E}" srcOrd="0" destOrd="0" presId="urn:microsoft.com/office/officeart/2024/3/layout/verticalVisualTextBlock1"/>
    <dgm:cxn modelId="{4BAF3504-EADA-42A1-900F-53E7ABD5D5E0}" type="presParOf" srcId="{B8891643-3AC4-4F55-8F1C-FA2BC41B3C70}" destId="{3870872A-B937-4D97-B9B4-81C087AB4180}" srcOrd="1" destOrd="0" presId="urn:microsoft.com/office/officeart/2024/3/layout/verticalVisualTextBlock1"/>
    <dgm:cxn modelId="{39A97DF5-888B-4C67-A454-1644B25A1258}" type="presParOf" srcId="{B8891643-3AC4-4F55-8F1C-FA2BC41B3C70}" destId="{A99618AD-0803-4275-9CC0-AA578E5114D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8F715-3EF7-466C-A083-1DECB425C588}"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77FAD69-3F95-4CAD-AFC9-6AF6FDD12626}">
      <dgm:prSet/>
      <dgm:spPr/>
      <dgm:t>
        <a:bodyPr/>
        <a:lstStyle/>
        <a:p>
          <a:pPr>
            <a:lnSpc>
              <a:spcPct val="100000"/>
            </a:lnSpc>
            <a:defRPr b="1"/>
          </a:pPr>
          <a:r>
            <a:rPr lang="en-US"/>
            <a:t>Early Developmental Period</a:t>
          </a:r>
        </a:p>
      </dgm:t>
    </dgm:pt>
    <dgm:pt modelId="{C5453C83-1ADA-4818-9AA3-6E830353A2ED}" type="parTrans" cxnId="{433FB539-6ADF-4061-A503-0A6EB23138B2}">
      <dgm:prSet/>
      <dgm:spPr/>
      <dgm:t>
        <a:bodyPr/>
        <a:lstStyle/>
        <a:p>
          <a:endParaRPr lang="en-US"/>
        </a:p>
      </dgm:t>
    </dgm:pt>
    <dgm:pt modelId="{6438F714-1B31-4A37-96C5-16A1868253AA}" type="sibTrans" cxnId="{433FB539-6ADF-4061-A503-0A6EB23138B2}">
      <dgm:prSet/>
      <dgm:spPr/>
      <dgm:t>
        <a:bodyPr/>
        <a:lstStyle/>
        <a:p>
          <a:pPr>
            <a:lnSpc>
              <a:spcPct val="100000"/>
            </a:lnSpc>
            <a:defRPr b="1"/>
          </a:pPr>
          <a:endParaRPr lang="en-US"/>
        </a:p>
      </dgm:t>
    </dgm:pt>
    <dgm:pt modelId="{EC2061A2-95C5-4344-AA35-E68ED7667043}">
      <dgm:prSet/>
      <dgm:spPr/>
      <dgm:t>
        <a:bodyPr/>
        <a:lstStyle/>
        <a:p>
          <a:pPr>
            <a:lnSpc>
              <a:spcPct val="100000"/>
            </a:lnSpc>
          </a:pPr>
          <a:r>
            <a:rPr lang="en-US"/>
            <a:t>The period between 4 and 8 months is critical for motor and brain development in infants.</a:t>
          </a:r>
        </a:p>
      </dgm:t>
    </dgm:pt>
    <dgm:pt modelId="{F1D6EDB8-7962-494A-8535-84BEE183D545}" type="parTrans" cxnId="{F50A3516-52DF-46BE-873D-BCE75ABCD2C0}">
      <dgm:prSet/>
      <dgm:spPr/>
      <dgm:t>
        <a:bodyPr/>
        <a:lstStyle/>
        <a:p>
          <a:endParaRPr lang="en-US"/>
        </a:p>
      </dgm:t>
    </dgm:pt>
    <dgm:pt modelId="{DAAC5400-9B84-4972-B5F1-2620C66E4054}" type="sibTrans" cxnId="{F50A3516-52DF-46BE-873D-BCE75ABCD2C0}">
      <dgm:prSet/>
      <dgm:spPr/>
      <dgm:t>
        <a:bodyPr/>
        <a:lstStyle/>
        <a:p>
          <a:endParaRPr lang="en-US"/>
        </a:p>
      </dgm:t>
    </dgm:pt>
    <dgm:pt modelId="{4E06A1C6-8E3B-4F93-9E52-92E2DFFB0702}">
      <dgm:prSet/>
      <dgm:spPr/>
      <dgm:t>
        <a:bodyPr/>
        <a:lstStyle/>
        <a:p>
          <a:pPr>
            <a:lnSpc>
              <a:spcPct val="100000"/>
            </a:lnSpc>
            <a:defRPr b="1"/>
          </a:pPr>
          <a:r>
            <a:rPr lang="en-US"/>
            <a:t>Role of Foundational Principles</a:t>
          </a:r>
        </a:p>
      </dgm:t>
    </dgm:pt>
    <dgm:pt modelId="{AF8E0600-3510-4480-8D3A-EE4845C5DE2F}" type="parTrans" cxnId="{D1F761C3-DB56-4F23-AEF9-349B890DDA1C}">
      <dgm:prSet/>
      <dgm:spPr/>
      <dgm:t>
        <a:bodyPr/>
        <a:lstStyle/>
        <a:p>
          <a:endParaRPr lang="en-US"/>
        </a:p>
      </dgm:t>
    </dgm:pt>
    <dgm:pt modelId="{9B0FBA01-982E-4CDE-AD70-A8A8EE075FEE}" type="sibTrans" cxnId="{D1F761C3-DB56-4F23-AEF9-349B890DDA1C}">
      <dgm:prSet/>
      <dgm:spPr/>
      <dgm:t>
        <a:bodyPr/>
        <a:lstStyle/>
        <a:p>
          <a:pPr>
            <a:lnSpc>
              <a:spcPct val="100000"/>
            </a:lnSpc>
            <a:defRPr b="1"/>
          </a:pPr>
          <a:endParaRPr lang="en-US"/>
        </a:p>
      </dgm:t>
    </dgm:pt>
    <dgm:pt modelId="{BA282032-332E-413C-885D-B0DF71C2E989}">
      <dgm:prSet/>
      <dgm:spPr/>
      <dgm:t>
        <a:bodyPr/>
        <a:lstStyle/>
        <a:p>
          <a:pPr>
            <a:lnSpc>
              <a:spcPct val="100000"/>
            </a:lnSpc>
          </a:pPr>
          <a:r>
            <a:rPr lang="en-US"/>
            <a:t>Foundational developmental principles guide healthy growth and cognitive advancement in infants.</a:t>
          </a:r>
        </a:p>
      </dgm:t>
    </dgm:pt>
    <dgm:pt modelId="{C794E4EA-E080-4FFE-9223-03A723C2B693}" type="parTrans" cxnId="{E13B7E64-CA82-4BB5-A7EF-626C7228197D}">
      <dgm:prSet/>
      <dgm:spPr/>
      <dgm:t>
        <a:bodyPr/>
        <a:lstStyle/>
        <a:p>
          <a:endParaRPr lang="en-US"/>
        </a:p>
      </dgm:t>
    </dgm:pt>
    <dgm:pt modelId="{AEBD57E2-10DB-4973-A154-A93050C1BD1A}" type="sibTrans" cxnId="{E13B7E64-CA82-4BB5-A7EF-626C7228197D}">
      <dgm:prSet/>
      <dgm:spPr/>
      <dgm:t>
        <a:bodyPr/>
        <a:lstStyle/>
        <a:p>
          <a:endParaRPr lang="en-US"/>
        </a:p>
      </dgm:t>
    </dgm:pt>
    <dgm:pt modelId="{EA969D8E-1A7E-4F5B-8F8E-1C7B09515387}">
      <dgm:prSet/>
      <dgm:spPr/>
      <dgm:t>
        <a:bodyPr/>
        <a:lstStyle/>
        <a:p>
          <a:pPr>
            <a:lnSpc>
              <a:spcPct val="100000"/>
            </a:lnSpc>
            <a:defRPr b="1"/>
          </a:pPr>
          <a:r>
            <a:rPr lang="en-US"/>
            <a:t>Parental Involvement</a:t>
          </a:r>
        </a:p>
      </dgm:t>
    </dgm:pt>
    <dgm:pt modelId="{CD1D89A1-E652-4AB4-935D-292F84869F6C}" type="parTrans" cxnId="{F5E64E2C-3B56-42FB-94DB-A4AC4AFB33CA}">
      <dgm:prSet/>
      <dgm:spPr/>
      <dgm:t>
        <a:bodyPr/>
        <a:lstStyle/>
        <a:p>
          <a:endParaRPr lang="en-US"/>
        </a:p>
      </dgm:t>
    </dgm:pt>
    <dgm:pt modelId="{AE563D13-6EEC-4643-A977-8C0C8F884335}" type="sibTrans" cxnId="{F5E64E2C-3B56-42FB-94DB-A4AC4AFB33CA}">
      <dgm:prSet/>
      <dgm:spPr/>
      <dgm:t>
        <a:bodyPr/>
        <a:lstStyle/>
        <a:p>
          <a:endParaRPr lang="en-US"/>
        </a:p>
      </dgm:t>
    </dgm:pt>
    <dgm:pt modelId="{ABD4B073-0CC2-4383-A52F-6F476180C119}">
      <dgm:prSet/>
      <dgm:spPr/>
      <dgm:t>
        <a:bodyPr/>
        <a:lstStyle/>
        <a:p>
          <a:pPr>
            <a:lnSpc>
              <a:spcPct val="100000"/>
            </a:lnSpc>
          </a:pPr>
          <a:r>
            <a:rPr lang="en-US"/>
            <a:t>Active parental engagement significantly supports infants' healthy development and potential.</a:t>
          </a:r>
        </a:p>
      </dgm:t>
    </dgm:pt>
    <dgm:pt modelId="{32F1B70B-46A4-476A-96A4-AB296F9F4A55}" type="parTrans" cxnId="{47B3D309-E267-4644-B1C1-EBBD61B307E4}">
      <dgm:prSet/>
      <dgm:spPr/>
      <dgm:t>
        <a:bodyPr/>
        <a:lstStyle/>
        <a:p>
          <a:endParaRPr lang="en-US"/>
        </a:p>
      </dgm:t>
    </dgm:pt>
    <dgm:pt modelId="{7B24BE30-B705-4526-8A1C-2C975B0A695D}" type="sibTrans" cxnId="{47B3D309-E267-4644-B1C1-EBBD61B307E4}">
      <dgm:prSet/>
      <dgm:spPr/>
      <dgm:t>
        <a:bodyPr/>
        <a:lstStyle/>
        <a:p>
          <a:endParaRPr lang="en-US"/>
        </a:p>
      </dgm:t>
    </dgm:pt>
    <dgm:pt modelId="{20EF30CB-350F-46F2-AFB5-6AC698F30D52}" type="pres">
      <dgm:prSet presAssocID="{13C8F715-3EF7-466C-A083-1DECB425C588}" presName="Name0" presStyleCnt="0">
        <dgm:presLayoutVars>
          <dgm:dir/>
          <dgm:resizeHandles val="exact"/>
        </dgm:presLayoutVars>
      </dgm:prSet>
      <dgm:spPr/>
    </dgm:pt>
    <dgm:pt modelId="{D2404E4B-8C1D-4763-BD77-B15192DB7251}" type="pres">
      <dgm:prSet presAssocID="{477FAD69-3F95-4CAD-AFC9-6AF6FDD12626}" presName="compNode" presStyleCnt="0"/>
      <dgm:spPr/>
    </dgm:pt>
    <dgm:pt modelId="{89E2FFC0-B919-4DCA-AE62-98F46BA570E3}" type="pres">
      <dgm:prSet presAssocID="{477FAD69-3F95-4CAD-AFC9-6AF6FDD12626}" presName="pictRect" presStyleLbl="revTx" presStyleIdx="0" presStyleCnt="6">
        <dgm:presLayoutVars>
          <dgm:chMax val="0"/>
          <dgm:bulletEnabled/>
        </dgm:presLayoutVars>
      </dgm:prSet>
      <dgm:spPr/>
    </dgm:pt>
    <dgm:pt modelId="{58FCB83E-2192-41C2-8675-A618D9A2750D}" type="pres">
      <dgm:prSet presAssocID="{477FAD69-3F95-4CAD-AFC9-6AF6FDD12626}" presName="textRect" presStyleLbl="revTx" presStyleIdx="1" presStyleCnt="6">
        <dgm:presLayoutVars>
          <dgm:bulletEnabled/>
        </dgm:presLayoutVars>
      </dgm:prSet>
      <dgm:spPr/>
    </dgm:pt>
    <dgm:pt modelId="{82D4FC4D-D001-48FC-ABBD-61F75EA9190F}" type="pres">
      <dgm:prSet presAssocID="{6438F714-1B31-4A37-96C5-16A1868253AA}" presName="sibTrans" presStyleLbl="sibTrans2D1" presStyleIdx="0" presStyleCnt="0"/>
      <dgm:spPr/>
    </dgm:pt>
    <dgm:pt modelId="{2FD91905-D3EF-4B8F-AE78-44AEFE0D6D6B}" type="pres">
      <dgm:prSet presAssocID="{4E06A1C6-8E3B-4F93-9E52-92E2DFFB0702}" presName="compNode" presStyleCnt="0"/>
      <dgm:spPr/>
    </dgm:pt>
    <dgm:pt modelId="{79A3CEF9-03D8-4AAE-9684-89E8E4E70D1D}" type="pres">
      <dgm:prSet presAssocID="{4E06A1C6-8E3B-4F93-9E52-92E2DFFB0702}" presName="pictRect" presStyleLbl="revTx" presStyleIdx="2" presStyleCnt="6">
        <dgm:presLayoutVars>
          <dgm:chMax val="0"/>
          <dgm:bulletEnabled/>
        </dgm:presLayoutVars>
      </dgm:prSet>
      <dgm:spPr/>
    </dgm:pt>
    <dgm:pt modelId="{79501205-F211-4AD5-9DC5-980191E168CF}" type="pres">
      <dgm:prSet presAssocID="{4E06A1C6-8E3B-4F93-9E52-92E2DFFB0702}" presName="textRect" presStyleLbl="revTx" presStyleIdx="3" presStyleCnt="6">
        <dgm:presLayoutVars>
          <dgm:bulletEnabled/>
        </dgm:presLayoutVars>
      </dgm:prSet>
      <dgm:spPr/>
    </dgm:pt>
    <dgm:pt modelId="{57919679-22C7-4B0E-8CA8-1D03FEEED4C4}" type="pres">
      <dgm:prSet presAssocID="{9B0FBA01-982E-4CDE-AD70-A8A8EE075FEE}" presName="sibTrans" presStyleLbl="sibTrans2D1" presStyleIdx="0" presStyleCnt="0"/>
      <dgm:spPr/>
    </dgm:pt>
    <dgm:pt modelId="{0843122A-8FF7-457D-A5FD-3B3FB0EA0575}" type="pres">
      <dgm:prSet presAssocID="{EA969D8E-1A7E-4F5B-8F8E-1C7B09515387}" presName="compNode" presStyleCnt="0"/>
      <dgm:spPr/>
    </dgm:pt>
    <dgm:pt modelId="{AE9FB3C6-59DD-4B27-90E2-03EA86B6F03C}" type="pres">
      <dgm:prSet presAssocID="{EA969D8E-1A7E-4F5B-8F8E-1C7B09515387}" presName="pictRect" presStyleLbl="revTx" presStyleIdx="4" presStyleCnt="6">
        <dgm:presLayoutVars>
          <dgm:chMax val="0"/>
          <dgm:bulletEnabled/>
        </dgm:presLayoutVars>
      </dgm:prSet>
      <dgm:spPr/>
    </dgm:pt>
    <dgm:pt modelId="{214BDD6E-F26D-4B31-B924-B455C75AF232}" type="pres">
      <dgm:prSet presAssocID="{EA969D8E-1A7E-4F5B-8F8E-1C7B09515387}" presName="textRect" presStyleLbl="revTx" presStyleIdx="5" presStyleCnt="6">
        <dgm:presLayoutVars>
          <dgm:bulletEnabled/>
        </dgm:presLayoutVars>
      </dgm:prSet>
      <dgm:spPr/>
    </dgm:pt>
  </dgm:ptLst>
  <dgm:cxnLst>
    <dgm:cxn modelId="{47B3D309-E267-4644-B1C1-EBBD61B307E4}" srcId="{EA969D8E-1A7E-4F5B-8F8E-1C7B09515387}" destId="{ABD4B073-0CC2-4383-A52F-6F476180C119}" srcOrd="0" destOrd="0" parTransId="{32F1B70B-46A4-476A-96A4-AB296F9F4A55}" sibTransId="{7B24BE30-B705-4526-8A1C-2C975B0A695D}"/>
    <dgm:cxn modelId="{F50A3516-52DF-46BE-873D-BCE75ABCD2C0}" srcId="{477FAD69-3F95-4CAD-AFC9-6AF6FDD12626}" destId="{EC2061A2-95C5-4344-AA35-E68ED7667043}" srcOrd="0" destOrd="0" parTransId="{F1D6EDB8-7962-494A-8535-84BEE183D545}" sibTransId="{DAAC5400-9B84-4972-B5F1-2620C66E4054}"/>
    <dgm:cxn modelId="{F5E64E2C-3B56-42FB-94DB-A4AC4AFB33CA}" srcId="{13C8F715-3EF7-466C-A083-1DECB425C588}" destId="{EA969D8E-1A7E-4F5B-8F8E-1C7B09515387}" srcOrd="2" destOrd="0" parTransId="{CD1D89A1-E652-4AB4-935D-292F84869F6C}" sibTransId="{AE563D13-6EEC-4643-A977-8C0C8F884335}"/>
    <dgm:cxn modelId="{7DB0962F-C2F9-4C0A-85ED-FD7B406C3E60}" type="presOf" srcId="{EC2061A2-95C5-4344-AA35-E68ED7667043}" destId="{58FCB83E-2192-41C2-8675-A618D9A2750D}" srcOrd="0" destOrd="0" presId="urn:microsoft.com/office/officeart/2024/3/layout/hArchList1"/>
    <dgm:cxn modelId="{433FB539-6ADF-4061-A503-0A6EB23138B2}" srcId="{13C8F715-3EF7-466C-A083-1DECB425C588}" destId="{477FAD69-3F95-4CAD-AFC9-6AF6FDD12626}" srcOrd="0" destOrd="0" parTransId="{C5453C83-1ADA-4818-9AA3-6E830353A2ED}" sibTransId="{6438F714-1B31-4A37-96C5-16A1868253AA}"/>
    <dgm:cxn modelId="{E13B7E64-CA82-4BB5-A7EF-626C7228197D}" srcId="{4E06A1C6-8E3B-4F93-9E52-92E2DFFB0702}" destId="{BA282032-332E-413C-885D-B0DF71C2E989}" srcOrd="0" destOrd="0" parTransId="{C794E4EA-E080-4FFE-9223-03A723C2B693}" sibTransId="{AEBD57E2-10DB-4973-A154-A93050C1BD1A}"/>
    <dgm:cxn modelId="{99005353-2A69-438B-B7B6-A1DF815CCEEB}" type="presOf" srcId="{4E06A1C6-8E3B-4F93-9E52-92E2DFFB0702}" destId="{79A3CEF9-03D8-4AAE-9684-89E8E4E70D1D}" srcOrd="0" destOrd="0" presId="urn:microsoft.com/office/officeart/2024/3/layout/hArchList1"/>
    <dgm:cxn modelId="{2CAFA786-6551-4D93-9C26-EED1C0E96392}" type="presOf" srcId="{EA969D8E-1A7E-4F5B-8F8E-1C7B09515387}" destId="{AE9FB3C6-59DD-4B27-90E2-03EA86B6F03C}" srcOrd="0" destOrd="0" presId="urn:microsoft.com/office/officeart/2024/3/layout/hArchList1"/>
    <dgm:cxn modelId="{A17C459C-7945-45E4-B66C-D7662EBC4F3B}" type="presOf" srcId="{6438F714-1B31-4A37-96C5-16A1868253AA}" destId="{82D4FC4D-D001-48FC-ABBD-61F75EA9190F}" srcOrd="0" destOrd="0" presId="urn:microsoft.com/office/officeart/2024/3/layout/hArchList1"/>
    <dgm:cxn modelId="{359C74BD-F715-4500-BE30-C99FE0BC27AB}" type="presOf" srcId="{ABD4B073-0CC2-4383-A52F-6F476180C119}" destId="{214BDD6E-F26D-4B31-B924-B455C75AF232}" srcOrd="0" destOrd="0" presId="urn:microsoft.com/office/officeart/2024/3/layout/hArchList1"/>
    <dgm:cxn modelId="{D1F761C3-DB56-4F23-AEF9-349B890DDA1C}" srcId="{13C8F715-3EF7-466C-A083-1DECB425C588}" destId="{4E06A1C6-8E3B-4F93-9E52-92E2DFFB0702}" srcOrd="1" destOrd="0" parTransId="{AF8E0600-3510-4480-8D3A-EE4845C5DE2F}" sibTransId="{9B0FBA01-982E-4CDE-AD70-A8A8EE075FEE}"/>
    <dgm:cxn modelId="{B4FC60C6-09B5-48AD-8E92-077429EE124A}" type="presOf" srcId="{477FAD69-3F95-4CAD-AFC9-6AF6FDD12626}" destId="{89E2FFC0-B919-4DCA-AE62-98F46BA570E3}" srcOrd="0" destOrd="0" presId="urn:microsoft.com/office/officeart/2024/3/layout/hArchList1"/>
    <dgm:cxn modelId="{F71116C7-8929-482E-89A2-4099ED301D4E}" type="presOf" srcId="{9B0FBA01-982E-4CDE-AD70-A8A8EE075FEE}" destId="{57919679-22C7-4B0E-8CA8-1D03FEEED4C4}" srcOrd="0" destOrd="0" presId="urn:microsoft.com/office/officeart/2024/3/layout/hArchList1"/>
    <dgm:cxn modelId="{DF2D14CD-5C87-4445-AE98-8CDDFD15706A}" type="presOf" srcId="{13C8F715-3EF7-466C-A083-1DECB425C588}" destId="{20EF30CB-350F-46F2-AFB5-6AC698F30D52}" srcOrd="0" destOrd="0" presId="urn:microsoft.com/office/officeart/2024/3/layout/hArchList1"/>
    <dgm:cxn modelId="{501F05CE-5094-4A73-9EFD-88DEEBB31D5F}" type="presOf" srcId="{BA282032-332E-413C-885D-B0DF71C2E989}" destId="{79501205-F211-4AD5-9DC5-980191E168CF}" srcOrd="0" destOrd="0" presId="urn:microsoft.com/office/officeart/2024/3/layout/hArchList1"/>
    <dgm:cxn modelId="{CB34A769-9E16-432A-9B44-6E8EEDFA8061}" type="presParOf" srcId="{20EF30CB-350F-46F2-AFB5-6AC698F30D52}" destId="{D2404E4B-8C1D-4763-BD77-B15192DB7251}" srcOrd="0" destOrd="0" presId="urn:microsoft.com/office/officeart/2024/3/layout/hArchList1"/>
    <dgm:cxn modelId="{D133E767-D86D-44EE-80BF-4B82DE897723}" type="presParOf" srcId="{D2404E4B-8C1D-4763-BD77-B15192DB7251}" destId="{89E2FFC0-B919-4DCA-AE62-98F46BA570E3}" srcOrd="0" destOrd="0" presId="urn:microsoft.com/office/officeart/2024/3/layout/hArchList1"/>
    <dgm:cxn modelId="{3EFCAC55-8F0E-4C54-87A2-51C64E3B1EF0}" type="presParOf" srcId="{D2404E4B-8C1D-4763-BD77-B15192DB7251}" destId="{58FCB83E-2192-41C2-8675-A618D9A2750D}" srcOrd="1" destOrd="0" presId="urn:microsoft.com/office/officeart/2024/3/layout/hArchList1"/>
    <dgm:cxn modelId="{B9A0923B-B276-461D-869E-2522F7AA7C49}" type="presParOf" srcId="{20EF30CB-350F-46F2-AFB5-6AC698F30D52}" destId="{82D4FC4D-D001-48FC-ABBD-61F75EA9190F}" srcOrd="1" destOrd="0" presId="urn:microsoft.com/office/officeart/2024/3/layout/hArchList1"/>
    <dgm:cxn modelId="{75F6DE7E-3FB0-4DCB-887E-0F4EF94E6272}" type="presParOf" srcId="{20EF30CB-350F-46F2-AFB5-6AC698F30D52}" destId="{2FD91905-D3EF-4B8F-AE78-44AEFE0D6D6B}" srcOrd="2" destOrd="0" presId="urn:microsoft.com/office/officeart/2024/3/layout/hArchList1"/>
    <dgm:cxn modelId="{82C5FC99-E021-4BE7-8921-485B3D65492B}" type="presParOf" srcId="{2FD91905-D3EF-4B8F-AE78-44AEFE0D6D6B}" destId="{79A3CEF9-03D8-4AAE-9684-89E8E4E70D1D}" srcOrd="0" destOrd="0" presId="urn:microsoft.com/office/officeart/2024/3/layout/hArchList1"/>
    <dgm:cxn modelId="{14E6AFCD-01C2-4BD0-BB98-60CBCEC30AC0}" type="presParOf" srcId="{2FD91905-D3EF-4B8F-AE78-44AEFE0D6D6B}" destId="{79501205-F211-4AD5-9DC5-980191E168CF}" srcOrd="1" destOrd="0" presId="urn:microsoft.com/office/officeart/2024/3/layout/hArchList1"/>
    <dgm:cxn modelId="{9FED5FB3-4290-448F-B1F3-F036B8112007}" type="presParOf" srcId="{20EF30CB-350F-46F2-AFB5-6AC698F30D52}" destId="{57919679-22C7-4B0E-8CA8-1D03FEEED4C4}" srcOrd="3" destOrd="0" presId="urn:microsoft.com/office/officeart/2024/3/layout/hArchList1"/>
    <dgm:cxn modelId="{EDFBF2C3-60ED-49D8-BDE6-7BE1DBDD5A28}" type="presParOf" srcId="{20EF30CB-350F-46F2-AFB5-6AC698F30D52}" destId="{0843122A-8FF7-457D-A5FD-3B3FB0EA0575}" srcOrd="4" destOrd="0" presId="urn:microsoft.com/office/officeart/2024/3/layout/hArchList1"/>
    <dgm:cxn modelId="{A5ADA5E2-2931-4D29-9FE7-9BFACEBDC098}" type="presParOf" srcId="{0843122A-8FF7-457D-A5FD-3B3FB0EA0575}" destId="{AE9FB3C6-59DD-4B27-90E2-03EA86B6F03C}" srcOrd="0" destOrd="0" presId="urn:microsoft.com/office/officeart/2024/3/layout/hArchList1"/>
    <dgm:cxn modelId="{3E712F51-FC88-407F-8462-2FA0F35649DF}" type="presParOf" srcId="{0843122A-8FF7-457D-A5FD-3B3FB0EA0575}" destId="{214BDD6E-F26D-4B31-B924-B455C75AF232}"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06661-1E9F-451F-BCA8-71D3982B8041}">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122" r="23124" b="-5"/>
          <a:stretch/>
        </a:blipFill>
        <a:ln>
          <a:noFill/>
        </a:ln>
        <a:effectLst/>
      </dsp:spPr>
      <dsp:style>
        <a:lnRef idx="0">
          <a:scrgbClr r="0" g="0" b="0"/>
        </a:lnRef>
        <a:fillRef idx="3">
          <a:scrgbClr r="0" g="0" b="0"/>
        </a:fillRef>
        <a:effectRef idx="2">
          <a:scrgbClr r="0" g="0" b="0"/>
        </a:effectRef>
        <a:fontRef idx="minor">
          <a:schemeClr val="lt1"/>
        </a:fontRef>
      </dsp:style>
    </dsp:sp>
    <dsp:sp modelId="{B07AB825-32A3-4920-995A-C06C32BF0303}">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Movement Experimentation</a:t>
          </a:r>
        </a:p>
      </dsp:txBody>
      <dsp:txXfrm>
        <a:off x="1567399" y="0"/>
        <a:ext cx="9354604" cy="363933"/>
      </dsp:txXfrm>
    </dsp:sp>
    <dsp:sp modelId="{C2FDE257-C068-4748-B89C-75AABDEAF606}">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Infants use play to explore and develop their motor skills through varied physical activities.</a:t>
          </a:r>
        </a:p>
      </dsp:txBody>
      <dsp:txXfrm>
        <a:off x="1567399" y="363933"/>
        <a:ext cx="9354604" cy="1023465"/>
      </dsp:txXfrm>
    </dsp:sp>
    <dsp:sp modelId="{04B39F30-187F-402F-8C15-66BC37382D0E}">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5034" r="28213" b="-5"/>
          <a:stretch/>
        </a:blipFill>
        <a:ln>
          <a:noFill/>
        </a:ln>
        <a:effectLst/>
      </dsp:spPr>
      <dsp:style>
        <a:lnRef idx="0">
          <a:scrgbClr r="0" g="0" b="0"/>
        </a:lnRef>
        <a:fillRef idx="3">
          <a:scrgbClr r="0" g="0" b="0"/>
        </a:fillRef>
        <a:effectRef idx="2">
          <a:scrgbClr r="0" g="0" b="0"/>
        </a:effectRef>
        <a:fontRef idx="minor">
          <a:schemeClr val="lt1"/>
        </a:fontRef>
      </dsp:style>
    </dsp:sp>
    <dsp:sp modelId="{80C9CB4F-3F0C-47F8-8FC2-086FA8DE9117}">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Communication Development</a:t>
          </a:r>
        </a:p>
      </dsp:txBody>
      <dsp:txXfrm>
        <a:off x="1567399" y="1498391"/>
        <a:ext cx="9354604" cy="363933"/>
      </dsp:txXfrm>
    </dsp:sp>
    <dsp:sp modelId="{4155AFA3-728C-4FC3-82A7-C355904F36E1}">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Play encourages infants to practice communication, fostering early language and social skills.</a:t>
          </a:r>
        </a:p>
      </dsp:txBody>
      <dsp:txXfrm>
        <a:off x="1567399" y="1862325"/>
        <a:ext cx="9354604" cy="1023465"/>
      </dsp:txXfrm>
    </dsp:sp>
    <dsp:sp modelId="{7D9336A8-1153-4E83-A4BC-E796E76A313E}">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877" r="4614" b="-11"/>
          <a:stretch/>
        </a:blipFill>
        <a:ln>
          <a:noFill/>
        </a:ln>
        <a:effectLst/>
      </dsp:spPr>
      <dsp:style>
        <a:lnRef idx="0">
          <a:scrgbClr r="0" g="0" b="0"/>
        </a:lnRef>
        <a:fillRef idx="3">
          <a:scrgbClr r="0" g="0" b="0"/>
        </a:fillRef>
        <a:effectRef idx="2">
          <a:scrgbClr r="0" g="0" b="0"/>
        </a:effectRef>
        <a:fontRef idx="minor">
          <a:schemeClr val="lt1"/>
        </a:fontRef>
      </dsp:style>
    </dsp:sp>
    <dsp:sp modelId="{3870872A-B937-4D97-B9B4-81C087AB4180}">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Problem-Solving Skills</a:t>
          </a:r>
        </a:p>
      </dsp:txBody>
      <dsp:txXfrm>
        <a:off x="1567399" y="2996782"/>
        <a:ext cx="9354604" cy="363933"/>
      </dsp:txXfrm>
    </dsp:sp>
    <dsp:sp modelId="{A99618AD-0803-4275-9CC0-AA578E5114D5}">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Through play, infants experiment with cause and effect, building early cognitive problem-solving abilities.</a:t>
          </a:r>
        </a:p>
      </dsp:txBody>
      <dsp:txXfrm>
        <a:off x="1567399" y="3360716"/>
        <a:ext cx="9354604" cy="1023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2FFC0-B919-4DCA-AE62-98F46BA570E3}">
      <dsp:nvSpPr>
        <dsp:cNvPr id="0" name=""/>
        <dsp:cNvSpPr/>
      </dsp:nvSpPr>
      <dsp:spPr>
        <a:xfrm>
          <a:off x="0" y="0"/>
          <a:ext cx="3428008" cy="60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Early Developmental Period</a:t>
          </a:r>
        </a:p>
      </dsp:txBody>
      <dsp:txXfrm>
        <a:off x="0" y="0"/>
        <a:ext cx="3428008" cy="606196"/>
      </dsp:txXfrm>
    </dsp:sp>
    <dsp:sp modelId="{58FCB83E-2192-41C2-8675-A618D9A2750D}">
      <dsp:nvSpPr>
        <dsp:cNvPr id="0" name=""/>
        <dsp:cNvSpPr/>
      </dsp:nvSpPr>
      <dsp:spPr>
        <a:xfrm>
          <a:off x="0" y="606196"/>
          <a:ext cx="3428008" cy="2128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period between 4 and 8 months is critical for motor and brain development in infants.</a:t>
          </a:r>
        </a:p>
      </dsp:txBody>
      <dsp:txXfrm>
        <a:off x="0" y="606196"/>
        <a:ext cx="3428008" cy="2128508"/>
      </dsp:txXfrm>
    </dsp:sp>
    <dsp:sp modelId="{79A3CEF9-03D8-4AAE-9684-89E8E4E70D1D}">
      <dsp:nvSpPr>
        <dsp:cNvPr id="0" name=""/>
        <dsp:cNvSpPr/>
      </dsp:nvSpPr>
      <dsp:spPr>
        <a:xfrm>
          <a:off x="3770808" y="0"/>
          <a:ext cx="3428008" cy="60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Role of Foundational Principles</a:t>
          </a:r>
        </a:p>
      </dsp:txBody>
      <dsp:txXfrm>
        <a:off x="3770808" y="0"/>
        <a:ext cx="3428008" cy="606196"/>
      </dsp:txXfrm>
    </dsp:sp>
    <dsp:sp modelId="{79501205-F211-4AD5-9DC5-980191E168CF}">
      <dsp:nvSpPr>
        <dsp:cNvPr id="0" name=""/>
        <dsp:cNvSpPr/>
      </dsp:nvSpPr>
      <dsp:spPr>
        <a:xfrm>
          <a:off x="3770808" y="606196"/>
          <a:ext cx="3428008" cy="2128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Foundational developmental principles guide healthy growth and cognitive advancement in infants.</a:t>
          </a:r>
        </a:p>
      </dsp:txBody>
      <dsp:txXfrm>
        <a:off x="3770808" y="606196"/>
        <a:ext cx="3428008" cy="2128508"/>
      </dsp:txXfrm>
    </dsp:sp>
    <dsp:sp modelId="{AE9FB3C6-59DD-4B27-90E2-03EA86B6F03C}">
      <dsp:nvSpPr>
        <dsp:cNvPr id="0" name=""/>
        <dsp:cNvSpPr/>
      </dsp:nvSpPr>
      <dsp:spPr>
        <a:xfrm>
          <a:off x="7541617" y="0"/>
          <a:ext cx="3428008" cy="60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Parental Involvement</a:t>
          </a:r>
        </a:p>
      </dsp:txBody>
      <dsp:txXfrm>
        <a:off x="7541617" y="0"/>
        <a:ext cx="3428008" cy="606196"/>
      </dsp:txXfrm>
    </dsp:sp>
    <dsp:sp modelId="{214BDD6E-F26D-4B31-B924-B455C75AF232}">
      <dsp:nvSpPr>
        <dsp:cNvPr id="0" name=""/>
        <dsp:cNvSpPr/>
      </dsp:nvSpPr>
      <dsp:spPr>
        <a:xfrm>
          <a:off x="7541617" y="606196"/>
          <a:ext cx="3428008" cy="2128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Active parental engagement significantly supports infants' healthy development and potential.</a:t>
          </a:r>
        </a:p>
      </dsp:txBody>
      <dsp:txXfrm>
        <a:off x="7541617" y="606196"/>
        <a:ext cx="3428008" cy="2128508"/>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B3B11-C0FB-4C58-B8E6-C227B94CDF5F}" type="datetimeFigureOut">
              <a:rPr lang="zh-CN" altLang="en-US" smtClean="0"/>
              <a:t>2025/9/15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 altLang="zh-CN"/>
              <a:t>Click to edit the master text style</a:t>
            </a:r>
          </a:p>
          <a:p>
            <a:pPr lvl="1"/>
            <a:r>
              <a:rPr lang="en" altLang="zh-CN"/>
              <a:t>Level 2</a:t>
            </a:r>
          </a:p>
          <a:p>
            <a:pPr lvl="2"/>
            <a:r>
              <a:rPr lang="en" altLang="zh-CN"/>
              <a:t>Level 3</a:t>
            </a:r>
          </a:p>
          <a:p>
            <a:pPr lvl="3"/>
            <a:r>
              <a:rPr lang="en" altLang="zh-CN"/>
              <a:t>Level 4</a:t>
            </a:r>
          </a:p>
          <a:p>
            <a:pPr lvl="4"/>
            <a:r>
              <a:rPr lang="en" altLang="zh-CN"/>
              <a:t>Level 5</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782E9-DEE2-4F82-9307-1A760CCE2CF4}" type="slidenum">
              <a:rPr lang="zh-CN" altLang="en-US" smtClean="0"/>
              <a:t>‹#›</a:t>
            </a:fld>
            <a:endParaRPr lang="zh-CN" altLang="en-US"/>
          </a:p>
        </p:txBody>
      </p:sp>
    </p:spTree>
    <p:extLst>
      <p:ext uri="{BB962C8B-B14F-4D97-AF65-F5344CB8AC3E}">
        <p14:creationId xmlns:p14="http://schemas.microsoft.com/office/powerpoint/2010/main" val="307903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the foundational principles, current research milestones, and parent-centered approaches related to motor and brain development in infants aged 4 to 8 months. We will cover motor progression, sensory experiences, developmental variability, and interactive caregiving strategies.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a:t>
            </a:fld>
            <a:endParaRPr lang="zh-CN" altLang="en-US"/>
          </a:p>
        </p:txBody>
      </p:sp>
    </p:spTree>
    <p:extLst>
      <p:ext uri="{BB962C8B-B14F-4D97-AF65-F5344CB8AC3E}">
        <p14:creationId xmlns:p14="http://schemas.microsoft.com/office/powerpoint/2010/main" val="40098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Recent neuroscience research has identified early neural markers of motor and cognitive development, showing how brain plasticity during infancy supports rapid learning and adaptation.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10</a:t>
            </a:fld>
            <a:endParaRPr lang="zh-CN" altLang="en-US"/>
          </a:p>
        </p:txBody>
      </p:sp>
    </p:spTree>
    <p:extLst>
      <p:ext uri="{BB962C8B-B14F-4D97-AF65-F5344CB8AC3E}">
        <p14:creationId xmlns:p14="http://schemas.microsoft.com/office/powerpoint/2010/main" val="58754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Parents play a vital role in fostering infant development through responsive caregiving, engagement strategies, and interactive play, all of which enhance physical and brain growth.</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11</a:t>
            </a:fld>
            <a:endParaRPr lang="zh-CN" altLang="en-US"/>
          </a:p>
        </p:txBody>
      </p:sp>
    </p:spTree>
    <p:extLst>
      <p:ext uri="{BB962C8B-B14F-4D97-AF65-F5344CB8AC3E}">
        <p14:creationId xmlns:p14="http://schemas.microsoft.com/office/powerpoint/2010/main" val="352800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caregiving that attends to infant cues strengthens attachment and supports developmental outcomes by providing a secure base for exploration and learning.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12</a:t>
            </a:fld>
            <a:endParaRPr lang="zh-CN" altLang="en-US"/>
          </a:p>
        </p:txBody>
      </p:sp>
    </p:spTree>
    <p:extLst>
      <p:ext uri="{BB962C8B-B14F-4D97-AF65-F5344CB8AC3E}">
        <p14:creationId xmlns:p14="http://schemas.microsoft.com/office/powerpoint/2010/main" val="86949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Effective strategies include following the infant’s lead, providing varied sensory experiences, and encouraging motor exploration in safe and supportive ways to optimize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13</a:t>
            </a:fld>
            <a:endParaRPr lang="zh-CN" altLang="en-US"/>
          </a:p>
        </p:txBody>
      </p:sp>
    </p:spTree>
    <p:extLst>
      <p:ext uri="{BB962C8B-B14F-4D97-AF65-F5344CB8AC3E}">
        <p14:creationId xmlns:p14="http://schemas.microsoft.com/office/powerpoint/2010/main" val="2716251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Interactive play stimulates motor skills, problem-solving, and social communication, reinforcing brain connections and fostering holistic growth during early infancy.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14</a:t>
            </a:fld>
            <a:endParaRPr lang="zh-CN" altLang="en-US"/>
          </a:p>
        </p:txBody>
      </p:sp>
    </p:spTree>
    <p:extLst>
      <p:ext uri="{BB962C8B-B14F-4D97-AF65-F5344CB8AC3E}">
        <p14:creationId xmlns:p14="http://schemas.microsoft.com/office/powerpoint/2010/main" val="2737397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final section integrates key theoretical frameworks such as Vygotsky’s social interaction theory and relationship-based principles that underpin effective developmental support and play as a foundation.</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15</a:t>
            </a:fld>
            <a:endParaRPr lang="zh-CN" altLang="en-US"/>
          </a:p>
        </p:txBody>
      </p:sp>
    </p:spTree>
    <p:extLst>
      <p:ext uri="{BB962C8B-B14F-4D97-AF65-F5344CB8AC3E}">
        <p14:creationId xmlns:p14="http://schemas.microsoft.com/office/powerpoint/2010/main" val="2029478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Vygotsky emphasizes the role of social interaction in cognitive development, highlighting how caregiver-infant exchanges scaffold motor and brain growth during the early months.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16</a:t>
            </a:fld>
            <a:endParaRPr lang="zh-CN" altLang="en-US"/>
          </a:p>
        </p:txBody>
      </p:sp>
    </p:spTree>
    <p:extLst>
      <p:ext uri="{BB962C8B-B14F-4D97-AF65-F5344CB8AC3E}">
        <p14:creationId xmlns:p14="http://schemas.microsoft.com/office/powerpoint/2010/main" val="330868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Relationship-based approaches focus on creating secure, responsive caregiver-infant bonds that promote trust, emotional regulation, and developmental resilience.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17</a:t>
            </a:fld>
            <a:endParaRPr lang="zh-CN" altLang="en-US"/>
          </a:p>
        </p:txBody>
      </p:sp>
    </p:spTree>
    <p:extLst>
      <p:ext uri="{BB962C8B-B14F-4D97-AF65-F5344CB8AC3E}">
        <p14:creationId xmlns:p14="http://schemas.microsoft.com/office/powerpoint/2010/main" val="247199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Play is a critical context where infants experiment with movement, communication, and problem-solving, enabling integrated development of motor skills and brain function.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18</a:t>
            </a:fld>
            <a:endParaRPr lang="zh-CN" altLang="en-US"/>
          </a:p>
        </p:txBody>
      </p:sp>
    </p:spTree>
    <p:extLst>
      <p:ext uri="{BB962C8B-B14F-4D97-AF65-F5344CB8AC3E}">
        <p14:creationId xmlns:p14="http://schemas.microsoft.com/office/powerpoint/2010/main" val="865846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Early motor and brain development between 4 and 8 months is shaped by foundational principles, evolving research, and the active role of parents. Understanding these elements helps caregivers support infants’ healthy growth and developmental potential.</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19</a:t>
            </a:fld>
            <a:endParaRPr lang="zh-CN" altLang="en-US"/>
          </a:p>
        </p:txBody>
      </p:sp>
    </p:spTree>
    <p:extLst>
      <p:ext uri="{BB962C8B-B14F-4D97-AF65-F5344CB8AC3E}">
        <p14:creationId xmlns:p14="http://schemas.microsoft.com/office/powerpoint/2010/main" val="259148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begin by discussing the foundational principles of early motor development, followed by an overview of current milestones and recent research findings. Next, we will focus on parent-centered and interactive effects, and conclude by integrating theoretical perspectives that inform best practices.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2</a:t>
            </a:fld>
            <a:endParaRPr lang="zh-CN" altLang="en-US"/>
          </a:p>
        </p:txBody>
      </p:sp>
    </p:spTree>
    <p:extLst>
      <p:ext uri="{BB962C8B-B14F-4D97-AF65-F5344CB8AC3E}">
        <p14:creationId xmlns:p14="http://schemas.microsoft.com/office/powerpoint/2010/main" val="287291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core principles of motor development during infancy lays the groundwork for recognizing typical progression and how sensory-motor experiences and environmental factors influence physical milestones.</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3</a:t>
            </a:fld>
            <a:endParaRPr lang="zh-CN" altLang="en-US"/>
          </a:p>
        </p:txBody>
      </p:sp>
    </p:spTree>
    <p:extLst>
      <p:ext uri="{BB962C8B-B14F-4D97-AF65-F5344CB8AC3E}">
        <p14:creationId xmlns:p14="http://schemas.microsoft.com/office/powerpoint/2010/main" val="326182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 motor development progresses through predictable stages that involve increasing motor control and coordination. This includes the transition from reflexive movements to voluntary actions as infants gain strength and neural control.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4</a:t>
            </a:fld>
            <a:endParaRPr lang="zh-CN" altLang="en-US"/>
          </a:p>
        </p:txBody>
      </p:sp>
    </p:spTree>
    <p:extLst>
      <p:ext uri="{BB962C8B-B14F-4D97-AF65-F5344CB8AC3E}">
        <p14:creationId xmlns:p14="http://schemas.microsoft.com/office/powerpoint/2010/main" val="386361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Sensory-motor experiences are crucial for infants as they explore and learn about their bodies and environment. These experiences stimulate neural pathways and support the development of motor skills and cognitive functions.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5</a:t>
            </a:fld>
            <a:endParaRPr lang="zh-CN" altLang="en-US"/>
          </a:p>
        </p:txBody>
      </p:sp>
    </p:spTree>
    <p:extLst>
      <p:ext uri="{BB962C8B-B14F-4D97-AF65-F5344CB8AC3E}">
        <p14:creationId xmlns:p14="http://schemas.microsoft.com/office/powerpoint/2010/main" val="26839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 infant's environment, including physical space and caregiver interactions, significantly impacts the timing and quality of motor milestone achievements. Safe and stimulating environments encourage exploration and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6</a:t>
            </a:fld>
            <a:endParaRPr lang="zh-CN" altLang="en-US"/>
          </a:p>
        </p:txBody>
      </p:sp>
    </p:spTree>
    <p:extLst>
      <p:ext uri="{BB962C8B-B14F-4D97-AF65-F5344CB8AC3E}">
        <p14:creationId xmlns:p14="http://schemas.microsoft.com/office/powerpoint/2010/main" val="314887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highlights typical motor milestones for infants aged 4 to 8 months, recent findings on developmental variability, and advancements in understanding early brain changes during this critical period.</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7</a:t>
            </a:fld>
            <a:endParaRPr lang="zh-CN" altLang="en-US"/>
          </a:p>
        </p:txBody>
      </p:sp>
    </p:spTree>
    <p:extLst>
      <p:ext uri="{BB962C8B-B14F-4D97-AF65-F5344CB8AC3E}">
        <p14:creationId xmlns:p14="http://schemas.microsoft.com/office/powerpoint/2010/main" val="75578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Between 4 and 8 months, infants commonly achieve milestones such as rolling over, sitting with support, reaching and grasping objects, and beginning to explore with hands and mouth, marking significant motor progress.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8</a:t>
            </a:fld>
            <a:endParaRPr lang="zh-CN" altLang="en-US"/>
          </a:p>
        </p:txBody>
      </p:sp>
    </p:spTree>
    <p:extLst>
      <p:ext uri="{BB962C8B-B14F-4D97-AF65-F5344CB8AC3E}">
        <p14:creationId xmlns:p14="http://schemas.microsoft.com/office/powerpoint/2010/main" val="3876065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New studies reveal that developmental timelines can vary widely among infants without indicating delay. These findings emphasize the importance of individualized observation and recognizing a range of normal development.
Image source: Microsoft 365 content library
</a:t>
            </a:r>
          </a:p>
        </p:txBody>
      </p:sp>
      <p:sp>
        <p:nvSpPr>
          <p:cNvPr id="4" name="Slide Number Placeholder 3"/>
          <p:cNvSpPr>
            <a:spLocks noGrp="1"/>
          </p:cNvSpPr>
          <p:nvPr>
            <p:ph type="sldNum" sz="quarter" idx="5"/>
          </p:nvPr>
        </p:nvSpPr>
        <p:spPr/>
        <p:txBody>
          <a:bodyPr/>
          <a:lstStyle/>
          <a:p>
            <a:fld id="{580782E9-DEE2-4F82-9307-1A760CCE2CF4}" type="slidenum">
              <a:rPr lang="zh-CN" altLang="en-US" smtClean="0"/>
              <a:t>9</a:t>
            </a:fld>
            <a:endParaRPr lang="zh-CN" altLang="en-US"/>
          </a:p>
        </p:txBody>
      </p:sp>
    </p:spTree>
    <p:extLst>
      <p:ext uri="{BB962C8B-B14F-4D97-AF65-F5344CB8AC3E}">
        <p14:creationId xmlns:p14="http://schemas.microsoft.com/office/powerpoint/2010/main" val="1017490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
              <a:t>Click to edit the master header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
              <a:t>Click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19268000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
              <a:t>Click to edit the master header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671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
              <a:t>Click to edit the master header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29096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99460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496244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910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1980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4355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332890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223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
              <a:t>Click to edit the master header style</a:t>
            </a:r>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9183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
              <a:t>Click to edit the master header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546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75834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7811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15390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23927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12502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
              <a:t>Click to edit the master header style</a:t>
            </a:r>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6590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
              <a:t>Click to edit the master header style</a:t>
            </a:r>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3716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9954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
              <a:t>Click to edit the master header style</a:t>
            </a:r>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9462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
              <a:t>Click to edit the master header style</a:t>
            </a:r>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5419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836145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6270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34196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423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
              <a:t>Click to edit the master header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41809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
              <a:t>Click to edit the master header style</a:t>
            </a:r>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26264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64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69021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
              <a:t>Click to edit the master header style</a:t>
            </a:r>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3148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54307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
              <a:t>Click to edit the master header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3868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
              <a:t>Click to edit the master header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
              <a:t>Click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2830027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
              <a:t>Click to edit the master header style</a:t>
            </a:r>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65907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
              <a:t>Click to edit the master header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411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50385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
              <a:t>Click to edit the master header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8772369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
              <a:t>Click to edit the master header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8970664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8084639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442778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107000674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6620652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
              <a:t>Click to edit the master header style</a:t>
            </a:r>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
              <a:t>Click Add Statement</a:t>
            </a:r>
          </a:p>
          <a:p>
            <a:pPr lvl="1"/>
            <a:r>
              <a:rPr lang="en"/>
              <a:t>Level 2</a:t>
            </a:r>
          </a:p>
          <a:p>
            <a:pPr lvl="2"/>
            <a:r>
              <a:rPr lang="en"/>
              <a:t>Level 3</a:t>
            </a:r>
          </a:p>
          <a:p>
            <a:pPr lvl="3"/>
            <a:r>
              <a:rPr lang="en"/>
              <a:t>Level 4</a:t>
            </a:r>
          </a:p>
          <a:p>
            <a:pPr lvl="4"/>
            <a:r>
              <a:rPr lang="en"/>
              <a:t>Level 5</a:t>
            </a:r>
          </a:p>
        </p:txBody>
      </p:sp>
    </p:spTree>
    <p:extLst>
      <p:ext uri="{BB962C8B-B14F-4D97-AF65-F5344CB8AC3E}">
        <p14:creationId xmlns:p14="http://schemas.microsoft.com/office/powerpoint/2010/main" val="19677682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
              <a:t>Click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2580045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
              <a:t>Click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786707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
              <a:t>Click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14746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
              <a:t>Cited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
              <a:t>Click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85842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
              <a:t>Click to edit the master header style</a:t>
            </a:r>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26918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
              <a:t>Click to edit the master text style</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0430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
              <a:t>Click to edit the master header style</a:t>
            </a:r>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64392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317027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80084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
              <a:t>Click to edit the master header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
              <a:t>Click to edit the master text style</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59479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
              <a:t>Click to edit the master header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540140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
              <a:t>Click to edit the master header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a:t> </a:t>
            </a:r>
          </a:p>
        </p:txBody>
      </p:sp>
    </p:spTree>
    <p:extLst>
      <p:ext uri="{BB962C8B-B14F-4D97-AF65-F5344CB8AC3E}">
        <p14:creationId xmlns:p14="http://schemas.microsoft.com/office/powerpoint/2010/main" val="12183389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
              <a:t>Click to edit the master header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865296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
              <a:t>Click to edit the master header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
              <a:t>Click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38249926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
              <a:t>Click to edit the master header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
              <a:t>Click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13664293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
              <a:t>Click to edit the master header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6487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
              <a:t>Click to edit the master header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
              <a:t>Click to edit the master text style</a:t>
            </a:r>
          </a:p>
          <a:p>
            <a:pPr lvl="1"/>
            <a:r>
              <a:rPr lang="en"/>
              <a:t>Level 2</a:t>
            </a:r>
          </a:p>
          <a:p>
            <a:pPr lvl="2"/>
            <a:r>
              <a:rPr lang="en"/>
              <a:t>Level 3</a:t>
            </a:r>
          </a:p>
          <a:p>
            <a:pPr lvl="3"/>
            <a:r>
              <a:rPr lang="en"/>
              <a:t>Level 4</a:t>
            </a:r>
          </a:p>
          <a:p>
            <a:pPr lvl="4"/>
            <a:r>
              <a:rPr lang="en"/>
              <a:t>Level 5</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11146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E8FB-A39E-861A-2C12-F8AD7ACF4977}"/>
              </a:ext>
            </a:extLst>
          </p:cNvPr>
          <p:cNvSpPr>
            <a:spLocks noGrp="1"/>
          </p:cNvSpPr>
          <p:nvPr>
            <p:ph type="title"/>
          </p:nvPr>
        </p:nvSpPr>
        <p:spPr>
          <a:xfrm>
            <a:off x="521208" y="548640"/>
            <a:ext cx="7479792" cy="3639312"/>
          </a:xfrm>
        </p:spPr>
        <p:txBody>
          <a:bodyPr anchor="t">
            <a:normAutofit/>
          </a:bodyPr>
          <a:lstStyle/>
          <a:p>
            <a:r>
              <a:rPr lang="zh-CN" altLang="en-US" sz="5400"/>
              <a:t>Key Principles of Early Motor and Brain Development for Infants Aged 4-8 Months</a:t>
            </a:r>
          </a:p>
        </p:txBody>
      </p:sp>
      <p:sp>
        <p:nvSpPr>
          <p:cNvPr id="3" name="Subtitle 2">
            <a:extLst>
              <a:ext uri="{FF2B5EF4-FFF2-40B4-BE49-F238E27FC236}">
                <a16:creationId xmlns:a16="http://schemas.microsoft.com/office/drawing/2014/main" id="{E8084668-993E-0864-C40C-148F79BCB439}"/>
              </a:ext>
            </a:extLst>
          </p:cNvPr>
          <p:cNvSpPr>
            <a:spLocks noGrp="1"/>
          </p:cNvSpPr>
          <p:nvPr>
            <p:ph type="subTitle" idx="1"/>
          </p:nvPr>
        </p:nvSpPr>
        <p:spPr>
          <a:xfrm>
            <a:off x="519507" y="4473554"/>
            <a:ext cx="6657223" cy="1545336"/>
          </a:xfrm>
        </p:spPr>
        <p:txBody>
          <a:bodyPr anchor="b">
            <a:normAutofit/>
          </a:bodyPr>
          <a:lstStyle/>
          <a:p>
            <a:r>
              <a:rPr lang="zh-CN" altLang="en-US"/>
              <a:t>Understanding infant growth through sensory and motor milestones</a:t>
            </a:r>
          </a:p>
        </p:txBody>
      </p:sp>
    </p:spTree>
    <p:extLst>
      <p:ext uri="{BB962C8B-B14F-4D97-AF65-F5344CB8AC3E}">
        <p14:creationId xmlns:p14="http://schemas.microsoft.com/office/powerpoint/2010/main" val="36618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BDDB-9B23-4DB1-0B5C-C510E93D5933}"/>
              </a:ext>
            </a:extLst>
          </p:cNvPr>
          <p:cNvSpPr>
            <a:spLocks noGrp="1"/>
          </p:cNvSpPr>
          <p:nvPr>
            <p:ph type="title"/>
          </p:nvPr>
        </p:nvSpPr>
        <p:spPr>
          <a:xfrm>
            <a:off x="7253744" y="650496"/>
            <a:ext cx="4328656" cy="1236363"/>
          </a:xfrm>
        </p:spPr>
        <p:txBody>
          <a:bodyPr anchor="t">
            <a:normAutofit/>
          </a:bodyPr>
          <a:lstStyle/>
          <a:p>
            <a:r>
              <a:rPr lang="zh-CN" altLang="en-US" sz="2800"/>
              <a:t>Breakthroughs in Recognizing Early Brain Changes</a:t>
            </a:r>
          </a:p>
        </p:txBody>
      </p:sp>
      <p:pic>
        <p:nvPicPr>
          <p:cNvPr id="5" name="Content Placeholder 4" descr="Digital art of brain">
            <a:extLst>
              <a:ext uri="{FF2B5EF4-FFF2-40B4-BE49-F238E27FC236}">
                <a16:creationId xmlns:a16="http://schemas.microsoft.com/office/drawing/2014/main" id="{3C1C4F77-C0FD-47EF-B8D9-F07F1D5E2FCE}"/>
              </a:ext>
            </a:extLst>
          </p:cNvPr>
          <p:cNvPicPr>
            <a:picLocks noGrp="1" noChangeAspect="1"/>
          </p:cNvPicPr>
          <p:nvPr>
            <p:ph type="pic" sz="quarter" idx="15"/>
          </p:nvPr>
        </p:nvPicPr>
        <p:blipFill>
          <a:blip r:embed="rId3"/>
          <a:srcRect l="25937" r="17939" b="-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B79E5DE0-D0A9-0D32-C3F7-09EAADAC7DC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Early Neural Markers</a:t>
            </a:r>
          </a:p>
          <a:p>
            <a:pPr marL="0" lvl="1" indent="0">
              <a:buFont typeface="Arial" panose="020B0604020202020204" pitchFamily="34" charset="0"/>
              <a:buNone/>
            </a:pPr>
            <a:r>
              <a:rPr lang="en-US" sz="1400"/>
              <a:t>Neuroscience research reveals early neural markers linked to motor and cognitive development in infants.</a:t>
            </a:r>
          </a:p>
          <a:p>
            <a:pPr marL="0" indent="0">
              <a:spcBef>
                <a:spcPts val="2500"/>
              </a:spcBef>
              <a:buFont typeface="Arial" panose="020B0604020202020204" pitchFamily="34" charset="0"/>
              <a:buNone/>
            </a:pPr>
            <a:r>
              <a:rPr lang="en-US" sz="1400" b="1"/>
              <a:t>Brain Plasticity in Infancy</a:t>
            </a:r>
          </a:p>
          <a:p>
            <a:pPr marL="0" lvl="1" indent="0">
              <a:buFont typeface="Arial" panose="020B0604020202020204" pitchFamily="34" charset="0"/>
              <a:buNone/>
            </a:pPr>
            <a:r>
              <a:rPr lang="en-US" sz="1400"/>
              <a:t>Brain plasticity during infancy facilitates rapid learning and adaptation in motor and cognitive functions.</a:t>
            </a:r>
          </a:p>
        </p:txBody>
      </p:sp>
    </p:spTree>
    <p:extLst>
      <p:ext uri="{BB962C8B-B14F-4D97-AF65-F5344CB8AC3E}">
        <p14:creationId xmlns:p14="http://schemas.microsoft.com/office/powerpoint/2010/main" val="717568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1041-F25B-8BCE-5A4B-E3E9237EE3C8}"/>
              </a:ext>
            </a:extLst>
          </p:cNvPr>
          <p:cNvSpPr>
            <a:spLocks noGrp="1"/>
          </p:cNvSpPr>
          <p:nvPr>
            <p:ph type="title"/>
          </p:nvPr>
        </p:nvSpPr>
        <p:spPr>
          <a:xfrm>
            <a:off x="634996" y="650496"/>
            <a:ext cx="10922008" cy="1286449"/>
          </a:xfrm>
        </p:spPr>
        <p:txBody>
          <a:bodyPr anchor="t">
            <a:normAutofit/>
          </a:bodyPr>
          <a:lstStyle/>
          <a:p>
            <a:r>
              <a:rPr lang="zh-CN" altLang="en-US"/>
              <a:t>Parent-Centered and Interactive Effects</a:t>
            </a:r>
          </a:p>
        </p:txBody>
      </p:sp>
    </p:spTree>
    <p:extLst>
      <p:ext uri="{BB962C8B-B14F-4D97-AF65-F5344CB8AC3E}">
        <p14:creationId xmlns:p14="http://schemas.microsoft.com/office/powerpoint/2010/main" val="4161024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AEB1-B657-711F-7780-97B4335A806E}"/>
              </a:ext>
            </a:extLst>
          </p:cNvPr>
          <p:cNvSpPr>
            <a:spLocks noGrp="1"/>
          </p:cNvSpPr>
          <p:nvPr>
            <p:ph type="title"/>
          </p:nvPr>
        </p:nvSpPr>
        <p:spPr>
          <a:xfrm>
            <a:off x="5905468" y="996636"/>
            <a:ext cx="5676933" cy="1352374"/>
          </a:xfrm>
        </p:spPr>
        <p:txBody>
          <a:bodyPr anchor="t">
            <a:normAutofit/>
          </a:bodyPr>
          <a:lstStyle/>
          <a:p>
            <a:r>
              <a:rPr lang="zh-CN" altLang="en-US" sz="3100"/>
              <a:t>Role of Responsive Caregiving and Relationships</a:t>
            </a:r>
          </a:p>
        </p:txBody>
      </p:sp>
      <p:sp>
        <p:nvSpPr>
          <p:cNvPr id="4" name="Content Placeholder 3">
            <a:extLst>
              <a:ext uri="{FF2B5EF4-FFF2-40B4-BE49-F238E27FC236}">
                <a16:creationId xmlns:a16="http://schemas.microsoft.com/office/drawing/2014/main" id="{2FACCEAD-8336-F734-B615-1DC26AB4E48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Responsive Caregiving Importance</a:t>
            </a:r>
          </a:p>
          <a:p>
            <a:pPr marL="0" lvl="1" indent="0">
              <a:buFont typeface="Arial" panose="020B0604020202020204" pitchFamily="34" charset="0"/>
              <a:buNone/>
            </a:pPr>
            <a:r>
              <a:rPr lang="en-US" sz="1400"/>
              <a:t>Attending to infant cues promotes strong attachment and emotional security.</a:t>
            </a:r>
          </a:p>
          <a:p>
            <a:pPr marL="0" indent="0">
              <a:spcBef>
                <a:spcPts val="2500"/>
              </a:spcBef>
              <a:buFont typeface="Arial" panose="020B0604020202020204" pitchFamily="34" charset="0"/>
              <a:buNone/>
            </a:pPr>
            <a:r>
              <a:rPr lang="en-US" sz="1400" b="1"/>
              <a:t>Supports Developmental Outcomes</a:t>
            </a:r>
          </a:p>
          <a:p>
            <a:pPr marL="0" lvl="1" indent="0">
              <a:buFont typeface="Arial" panose="020B0604020202020204" pitchFamily="34" charset="0"/>
              <a:buNone/>
            </a:pPr>
            <a:r>
              <a:rPr lang="en-US" sz="1400"/>
              <a:t>Responsive caregiving provides a secure base for infant exploration and learning.</a:t>
            </a:r>
          </a:p>
        </p:txBody>
      </p:sp>
      <p:pic>
        <p:nvPicPr>
          <p:cNvPr id="5" name="Content Placeholder 4" descr="Baby playing with learning toy">
            <a:extLst>
              <a:ext uri="{FF2B5EF4-FFF2-40B4-BE49-F238E27FC236}">
                <a16:creationId xmlns:a16="http://schemas.microsoft.com/office/drawing/2014/main" id="{32A45756-F76B-4D81-9272-B611D450C6DF}"/>
              </a:ext>
            </a:extLst>
          </p:cNvPr>
          <p:cNvPicPr>
            <a:picLocks noGrp="1" noChangeAspect="1"/>
          </p:cNvPicPr>
          <p:nvPr>
            <p:ph type="pic" sz="quarter" idx="18"/>
          </p:nvPr>
        </p:nvPicPr>
        <p:blipFill>
          <a:blip r:embed="rId3"/>
          <a:srcRect l="34062" r="13062" b="-1"/>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2634106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967B-ABB9-B458-7030-7C6B0A604C1F}"/>
              </a:ext>
            </a:extLst>
          </p:cNvPr>
          <p:cNvSpPr>
            <a:spLocks noGrp="1"/>
          </p:cNvSpPr>
          <p:nvPr>
            <p:ph type="title"/>
          </p:nvPr>
        </p:nvSpPr>
        <p:spPr>
          <a:xfrm>
            <a:off x="7094553" y="459740"/>
            <a:ext cx="4522936" cy="932688"/>
          </a:xfrm>
        </p:spPr>
        <p:txBody>
          <a:bodyPr anchor="b">
            <a:normAutofit/>
          </a:bodyPr>
          <a:lstStyle/>
          <a:p>
            <a:r>
              <a:rPr lang="zh-CN" altLang="en-US" sz="3100"/>
              <a:t>Strategies for Parent-Child Engagement</a:t>
            </a:r>
          </a:p>
        </p:txBody>
      </p:sp>
      <p:pic>
        <p:nvPicPr>
          <p:cNvPr id="5" name="Content Placeholder 4" descr="Closeup of baby and mom playing with toy,">
            <a:extLst>
              <a:ext uri="{FF2B5EF4-FFF2-40B4-BE49-F238E27FC236}">
                <a16:creationId xmlns:a16="http://schemas.microsoft.com/office/drawing/2014/main" id="{9F2AA44F-3FB5-4FA4-A832-5AE9FED872CE}"/>
              </a:ext>
            </a:extLst>
          </p:cNvPr>
          <p:cNvPicPr>
            <a:picLocks noGrp="1" noChangeAspect="1"/>
          </p:cNvPicPr>
          <p:nvPr>
            <p:ph type="pic" sz="quarter" idx="15"/>
          </p:nvPr>
        </p:nvPicPr>
        <p:blipFill>
          <a:blip r:embed="rId3"/>
          <a:srcRect l="15825" r="17575"/>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C6A04598-6ECF-EA56-14CB-9DDB043F593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04888" y="1520444"/>
            <a:ext cx="4512601" cy="4816856"/>
          </a:xfrm>
        </p:spPr>
        <p:txBody>
          <a:bodyPr>
            <a:normAutofit/>
          </a:bodyPr>
          <a:lstStyle/>
          <a:p>
            <a:pPr marL="0" indent="0">
              <a:spcBef>
                <a:spcPts val="2500"/>
              </a:spcBef>
              <a:buFont typeface="Arial" panose="020B0604020202020204" pitchFamily="34" charset="0"/>
              <a:buNone/>
            </a:pPr>
            <a:r>
              <a:rPr lang="en-US" sz="1400" b="1"/>
              <a:t>Following Infant’s Lead</a:t>
            </a:r>
          </a:p>
          <a:p>
            <a:pPr marL="0" lvl="1" indent="0">
              <a:buFont typeface="Arial" panose="020B0604020202020204" pitchFamily="34" charset="0"/>
              <a:buNone/>
            </a:pPr>
            <a:r>
              <a:rPr lang="en-US" sz="1400"/>
              <a:t>Observing and responding to the infant’s cues promotes trust and supports natural developmental progress.</a:t>
            </a:r>
          </a:p>
          <a:p>
            <a:pPr marL="0" indent="0">
              <a:spcBef>
                <a:spcPts val="2500"/>
              </a:spcBef>
              <a:buFont typeface="Arial" panose="020B0604020202020204" pitchFamily="34" charset="0"/>
              <a:buNone/>
            </a:pPr>
            <a:r>
              <a:rPr lang="en-US" sz="1400" b="1"/>
              <a:t>Varied Sensory Experiences</a:t>
            </a:r>
          </a:p>
          <a:p>
            <a:pPr marL="0" lvl="1" indent="0">
              <a:buFont typeface="Arial" panose="020B0604020202020204" pitchFamily="34" charset="0"/>
              <a:buNone/>
            </a:pPr>
            <a:r>
              <a:rPr lang="en-US" sz="1400"/>
              <a:t>Providing diverse sensory inputs enriches infant’s brain development and cognitive skills.</a:t>
            </a:r>
          </a:p>
          <a:p>
            <a:pPr marL="0" indent="0">
              <a:spcBef>
                <a:spcPts val="2500"/>
              </a:spcBef>
              <a:buFont typeface="Arial" panose="020B0604020202020204" pitchFamily="34" charset="0"/>
              <a:buNone/>
            </a:pPr>
            <a:r>
              <a:rPr lang="en-US" sz="1400" b="1"/>
              <a:t>Encouraging Motor Exploration</a:t>
            </a:r>
          </a:p>
          <a:p>
            <a:pPr marL="0" lvl="1" indent="0">
              <a:buFont typeface="Arial" panose="020B0604020202020204" pitchFamily="34" charset="0"/>
              <a:buNone/>
            </a:pPr>
            <a:r>
              <a:rPr lang="en-US" sz="1400"/>
              <a:t>Supporting safe motor activities helps infants develop coordination and physical strength.</a:t>
            </a:r>
          </a:p>
        </p:txBody>
      </p:sp>
    </p:spTree>
    <p:extLst>
      <p:ext uri="{BB962C8B-B14F-4D97-AF65-F5344CB8AC3E}">
        <p14:creationId xmlns:p14="http://schemas.microsoft.com/office/powerpoint/2010/main" val="3731596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363A-D5ED-9447-8EF5-FA38263F3637}"/>
              </a:ext>
            </a:extLst>
          </p:cNvPr>
          <p:cNvSpPr>
            <a:spLocks noGrp="1"/>
          </p:cNvSpPr>
          <p:nvPr>
            <p:ph type="title"/>
          </p:nvPr>
        </p:nvSpPr>
        <p:spPr>
          <a:xfrm>
            <a:off x="7253744" y="650496"/>
            <a:ext cx="4328656" cy="1236363"/>
          </a:xfrm>
        </p:spPr>
        <p:txBody>
          <a:bodyPr anchor="t">
            <a:normAutofit/>
          </a:bodyPr>
          <a:lstStyle/>
          <a:p>
            <a:r>
              <a:rPr lang="zh-CN" altLang="en-US" sz="2800"/>
              <a:t>Interactive Play and Its Effect on Development</a:t>
            </a:r>
          </a:p>
        </p:txBody>
      </p:sp>
      <p:pic>
        <p:nvPicPr>
          <p:cNvPr id="5" name="Content Placeholder 4" descr="Baby boy learning how to put circles on the stick of his new toy.">
            <a:extLst>
              <a:ext uri="{FF2B5EF4-FFF2-40B4-BE49-F238E27FC236}">
                <a16:creationId xmlns:a16="http://schemas.microsoft.com/office/drawing/2014/main" id="{7EFD3D40-DD28-477B-BC00-1484AA44B24E}"/>
              </a:ext>
            </a:extLst>
          </p:cNvPr>
          <p:cNvPicPr>
            <a:picLocks noGrp="1" noChangeAspect="1"/>
          </p:cNvPicPr>
          <p:nvPr>
            <p:ph type="pic" sz="quarter" idx="15"/>
          </p:nvPr>
        </p:nvPicPr>
        <p:blipFill>
          <a:blip r:embed="rId3"/>
          <a:srcRect l="16640" r="16760"/>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4C106C9E-4C71-C5DF-988D-1656EC70B26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Motor Skills Development</a:t>
            </a:r>
          </a:p>
          <a:p>
            <a:pPr marL="0" lvl="1" indent="0">
              <a:buFont typeface="Arial" panose="020B0604020202020204" pitchFamily="34" charset="0"/>
              <a:buNone/>
            </a:pPr>
            <a:r>
              <a:rPr lang="en-US" sz="1400"/>
              <a:t>Interactive play enhances infants' motor skills by encouraging movement and coordination.</a:t>
            </a:r>
          </a:p>
          <a:p>
            <a:pPr marL="0" indent="0">
              <a:spcBef>
                <a:spcPts val="2500"/>
              </a:spcBef>
              <a:buFont typeface="Arial" panose="020B0604020202020204" pitchFamily="34" charset="0"/>
              <a:buNone/>
            </a:pPr>
            <a:r>
              <a:rPr lang="en-US" sz="1400" b="1"/>
              <a:t>Problem-Solving Abilities</a:t>
            </a:r>
          </a:p>
          <a:p>
            <a:pPr marL="0" lvl="1" indent="0">
              <a:buFont typeface="Arial" panose="020B0604020202020204" pitchFamily="34" charset="0"/>
              <a:buNone/>
            </a:pPr>
            <a:r>
              <a:rPr lang="en-US" sz="1400"/>
              <a:t>Play activities stimulate infants' problem-solving skills through exploration and experimentation.</a:t>
            </a:r>
          </a:p>
          <a:p>
            <a:pPr marL="0" indent="0">
              <a:spcBef>
                <a:spcPts val="2500"/>
              </a:spcBef>
              <a:buFont typeface="Arial" panose="020B0604020202020204" pitchFamily="34" charset="0"/>
              <a:buNone/>
            </a:pPr>
            <a:r>
              <a:rPr lang="en-US" sz="1400" b="1"/>
              <a:t>Social Communication</a:t>
            </a:r>
          </a:p>
          <a:p>
            <a:pPr marL="0" lvl="1" indent="0">
              <a:buFont typeface="Arial" panose="020B0604020202020204" pitchFamily="34" charset="0"/>
              <a:buNone/>
            </a:pPr>
            <a:r>
              <a:rPr lang="en-US" sz="1400"/>
              <a:t>Interactive play fosters social communication by encouraging interaction and responsiveness.</a:t>
            </a:r>
          </a:p>
        </p:txBody>
      </p:sp>
    </p:spTree>
    <p:extLst>
      <p:ext uri="{BB962C8B-B14F-4D97-AF65-F5344CB8AC3E}">
        <p14:creationId xmlns:p14="http://schemas.microsoft.com/office/powerpoint/2010/main" val="1468525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E526-8261-BAEF-8D62-0A0E692B18E2}"/>
              </a:ext>
            </a:extLst>
          </p:cNvPr>
          <p:cNvSpPr>
            <a:spLocks noGrp="1"/>
          </p:cNvSpPr>
          <p:nvPr>
            <p:ph type="title"/>
          </p:nvPr>
        </p:nvSpPr>
        <p:spPr>
          <a:xfrm>
            <a:off x="634996" y="650496"/>
            <a:ext cx="10922008" cy="1286449"/>
          </a:xfrm>
        </p:spPr>
        <p:txBody>
          <a:bodyPr anchor="t">
            <a:normAutofit/>
          </a:bodyPr>
          <a:lstStyle/>
          <a:p>
            <a:r>
              <a:rPr lang="zh-CN" altLang="en-US"/>
              <a:t>Integration of Theoretical Perspectives</a:t>
            </a:r>
          </a:p>
        </p:txBody>
      </p:sp>
    </p:spTree>
    <p:extLst>
      <p:ext uri="{BB962C8B-B14F-4D97-AF65-F5344CB8AC3E}">
        <p14:creationId xmlns:p14="http://schemas.microsoft.com/office/powerpoint/2010/main" val="74191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D132-43D3-6E12-F79C-993DEF6C6DC2}"/>
              </a:ext>
            </a:extLst>
          </p:cNvPr>
          <p:cNvSpPr>
            <a:spLocks noGrp="1"/>
          </p:cNvSpPr>
          <p:nvPr>
            <p:ph type="title"/>
          </p:nvPr>
        </p:nvSpPr>
        <p:spPr>
          <a:xfrm>
            <a:off x="7600950" y="1529706"/>
            <a:ext cx="3981325" cy="1527048"/>
          </a:xfrm>
        </p:spPr>
        <p:txBody>
          <a:bodyPr anchor="b">
            <a:normAutofit/>
          </a:bodyPr>
          <a:lstStyle/>
          <a:p>
            <a:r>
              <a:rPr lang="zh-CN" altLang="en-US" sz="3400"/>
              <a:t>Vygotskian Approach and Social Interaction</a:t>
            </a:r>
          </a:p>
        </p:txBody>
      </p:sp>
      <p:pic>
        <p:nvPicPr>
          <p:cNvPr id="5" name="Content Placeholder 4" descr="Grandmother playing wih grandson">
            <a:extLst>
              <a:ext uri="{FF2B5EF4-FFF2-40B4-BE49-F238E27FC236}">
                <a16:creationId xmlns:a16="http://schemas.microsoft.com/office/drawing/2014/main" id="{A9196AEE-F71B-4555-B212-B2E4CA8AB9F6}"/>
              </a:ext>
            </a:extLst>
          </p:cNvPr>
          <p:cNvPicPr>
            <a:picLocks noGrp="1" noChangeAspect="1"/>
          </p:cNvPicPr>
          <p:nvPr>
            <p:ph type="pic" sz="quarter" idx="13"/>
          </p:nvPr>
        </p:nvPicPr>
        <p:blipFill>
          <a:blip r:embed="rId3"/>
          <a:srcRect l="15155" r="6207"/>
          <a:stretch>
            <a:fillRect/>
          </a:stretch>
        </p:blipFill>
        <p:spPr>
          <a:xfrm>
            <a:off x="807848" y="635364"/>
            <a:ext cx="6210268" cy="5587272"/>
          </a:xfrm>
          <a:prstGeom prst="rect">
            <a:avLst/>
          </a:prstGeom>
          <a:noFill/>
        </p:spPr>
      </p:pic>
      <p:sp>
        <p:nvSpPr>
          <p:cNvPr id="4" name="Content Placeholder 3">
            <a:extLst>
              <a:ext uri="{FF2B5EF4-FFF2-40B4-BE49-F238E27FC236}">
                <a16:creationId xmlns:a16="http://schemas.microsoft.com/office/drawing/2014/main" id="{8FA35170-BD09-6D1F-52C5-C99EAACDD0E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01078" y="3159268"/>
            <a:ext cx="3981324" cy="2167639"/>
          </a:xfrm>
        </p:spPr>
        <p:txBody>
          <a:bodyPr>
            <a:normAutofit/>
          </a:bodyPr>
          <a:lstStyle/>
          <a:p>
            <a:pPr marL="0" indent="0">
              <a:lnSpc>
                <a:spcPct val="110000"/>
              </a:lnSpc>
              <a:spcBef>
                <a:spcPts val="2500"/>
              </a:spcBef>
              <a:buFont typeface="Arial" panose="020B0604020202020204" pitchFamily="34" charset="0"/>
              <a:buNone/>
            </a:pPr>
            <a:r>
              <a:rPr lang="en-US" sz="1300" b="1"/>
              <a:t>Social Interaction in Development</a:t>
            </a:r>
          </a:p>
          <a:p>
            <a:pPr marL="0" lvl="1" indent="0">
              <a:lnSpc>
                <a:spcPct val="110000"/>
              </a:lnSpc>
              <a:buFont typeface="Arial" panose="020B0604020202020204" pitchFamily="34" charset="0"/>
              <a:buNone/>
            </a:pPr>
            <a:r>
              <a:rPr lang="en-US" sz="1300"/>
              <a:t>Social exchanges between caregivers and infants play a critical role in early cognitive and motor growth.</a:t>
            </a:r>
          </a:p>
          <a:p>
            <a:pPr marL="0" indent="0">
              <a:lnSpc>
                <a:spcPct val="110000"/>
              </a:lnSpc>
              <a:spcBef>
                <a:spcPts val="2500"/>
              </a:spcBef>
              <a:buFont typeface="Arial" panose="020B0604020202020204" pitchFamily="34" charset="0"/>
              <a:buNone/>
            </a:pPr>
            <a:r>
              <a:rPr lang="en-US" sz="1300" b="1"/>
              <a:t>Scaffolding Motor Growth</a:t>
            </a:r>
          </a:p>
          <a:p>
            <a:pPr marL="0" lvl="1" indent="0">
              <a:lnSpc>
                <a:spcPct val="110000"/>
              </a:lnSpc>
              <a:buFont typeface="Arial" panose="020B0604020202020204" pitchFamily="34" charset="0"/>
              <a:buNone/>
            </a:pPr>
            <a:r>
              <a:rPr lang="en-US" sz="1300"/>
              <a:t>Caregiver support scaffolds infants’ motor skills and brain development during the crucial early months.</a:t>
            </a:r>
          </a:p>
        </p:txBody>
      </p:sp>
    </p:spTree>
    <p:extLst>
      <p:ext uri="{BB962C8B-B14F-4D97-AF65-F5344CB8AC3E}">
        <p14:creationId xmlns:p14="http://schemas.microsoft.com/office/powerpoint/2010/main" val="252499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AC7F-E9EE-947B-0C51-F2000D1A47BD}"/>
              </a:ext>
            </a:extLst>
          </p:cNvPr>
          <p:cNvSpPr>
            <a:spLocks noGrp="1"/>
          </p:cNvSpPr>
          <p:nvPr>
            <p:ph type="title"/>
          </p:nvPr>
        </p:nvSpPr>
        <p:spPr>
          <a:xfrm>
            <a:off x="7094553" y="459740"/>
            <a:ext cx="4522936" cy="932688"/>
          </a:xfrm>
        </p:spPr>
        <p:txBody>
          <a:bodyPr anchor="b">
            <a:normAutofit/>
          </a:bodyPr>
          <a:lstStyle/>
          <a:p>
            <a:r>
              <a:rPr lang="zh-CN" altLang="en-US" sz="3100"/>
              <a:t>Relationship-Based Principles in Practice</a:t>
            </a:r>
          </a:p>
        </p:txBody>
      </p:sp>
      <p:pic>
        <p:nvPicPr>
          <p:cNvPr id="5" name="Content Placeholder 4" descr="Close up of a grandma's hand holding a very small baby's hand">
            <a:extLst>
              <a:ext uri="{FF2B5EF4-FFF2-40B4-BE49-F238E27FC236}">
                <a16:creationId xmlns:a16="http://schemas.microsoft.com/office/drawing/2014/main" id="{295F78EE-C929-42DF-A34B-67A8F7B2D39C}"/>
              </a:ext>
            </a:extLst>
          </p:cNvPr>
          <p:cNvPicPr>
            <a:picLocks noGrp="1" noChangeAspect="1"/>
          </p:cNvPicPr>
          <p:nvPr>
            <p:ph type="pic" sz="quarter" idx="15"/>
          </p:nvPr>
        </p:nvPicPr>
        <p:blipFill>
          <a:blip r:embed="rId3"/>
          <a:srcRect l="13749" r="19651"/>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F2D3F9A9-F67E-3E9C-5444-759837296C0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04888" y="1520444"/>
            <a:ext cx="4512601" cy="4816856"/>
          </a:xfrm>
        </p:spPr>
        <p:txBody>
          <a:bodyPr>
            <a:normAutofit/>
          </a:bodyPr>
          <a:lstStyle/>
          <a:p>
            <a:pPr marL="0" indent="0">
              <a:spcBef>
                <a:spcPts val="2500"/>
              </a:spcBef>
              <a:buFont typeface="Arial" panose="020B0604020202020204" pitchFamily="34" charset="0"/>
              <a:buNone/>
            </a:pPr>
            <a:r>
              <a:rPr lang="en-US" sz="1400" b="1"/>
              <a:t>Secure Caregiver-Infant Bonds</a:t>
            </a:r>
          </a:p>
          <a:p>
            <a:pPr marL="0" lvl="1" indent="0">
              <a:buFont typeface="Arial" panose="020B0604020202020204" pitchFamily="34" charset="0"/>
              <a:buNone/>
            </a:pPr>
            <a:r>
              <a:rPr lang="en-US" sz="1400"/>
              <a:t>Building secure bonds between caregivers and infants supports emotional safety and social development.</a:t>
            </a:r>
          </a:p>
          <a:p>
            <a:pPr marL="0" indent="0">
              <a:spcBef>
                <a:spcPts val="2500"/>
              </a:spcBef>
              <a:buFont typeface="Arial" panose="020B0604020202020204" pitchFamily="34" charset="0"/>
              <a:buNone/>
            </a:pPr>
            <a:r>
              <a:rPr lang="en-US" sz="1400" b="1"/>
              <a:t>Promoting Trust and Regulation</a:t>
            </a:r>
          </a:p>
          <a:p>
            <a:pPr marL="0" lvl="1" indent="0">
              <a:buFont typeface="Arial" panose="020B0604020202020204" pitchFamily="34" charset="0"/>
              <a:buNone/>
            </a:pPr>
            <a:r>
              <a:rPr lang="en-US" sz="1400"/>
              <a:t>Responsive caregiving fosters trust and helps infants learn emotional regulation skills.</a:t>
            </a:r>
          </a:p>
          <a:p>
            <a:pPr marL="0" indent="0">
              <a:spcBef>
                <a:spcPts val="2500"/>
              </a:spcBef>
              <a:buFont typeface="Arial" panose="020B0604020202020204" pitchFamily="34" charset="0"/>
              <a:buNone/>
            </a:pPr>
            <a:r>
              <a:rPr lang="en-US" sz="1400" b="1"/>
              <a:t>Supporting Developmental Resilience</a:t>
            </a:r>
          </a:p>
          <a:p>
            <a:pPr marL="0" lvl="1" indent="0">
              <a:buFont typeface="Arial" panose="020B0604020202020204" pitchFamily="34" charset="0"/>
              <a:buNone/>
            </a:pPr>
            <a:r>
              <a:rPr lang="en-US" sz="1400"/>
              <a:t>Strong relationships enhance infants’ ability to adapt and thrive in changing environments.</a:t>
            </a:r>
          </a:p>
        </p:txBody>
      </p:sp>
    </p:spTree>
    <p:extLst>
      <p:ext uri="{BB962C8B-B14F-4D97-AF65-F5344CB8AC3E}">
        <p14:creationId xmlns:p14="http://schemas.microsoft.com/office/powerpoint/2010/main" val="3498977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622B-A9DE-A4F0-6F20-74B5C2346774}"/>
              </a:ext>
            </a:extLst>
          </p:cNvPr>
          <p:cNvSpPr>
            <a:spLocks noGrp="1"/>
          </p:cNvSpPr>
          <p:nvPr>
            <p:ph type="title"/>
          </p:nvPr>
        </p:nvSpPr>
        <p:spPr>
          <a:xfrm>
            <a:off x="635000" y="650876"/>
            <a:ext cx="10922004" cy="975906"/>
          </a:xfrm>
        </p:spPr>
        <p:txBody>
          <a:bodyPr anchor="t">
            <a:normAutofit/>
          </a:bodyPr>
          <a:lstStyle/>
          <a:p>
            <a:r>
              <a:rPr lang="zh-CN" altLang="en-US"/>
              <a:t>Play as a Foundation for Growth</a:t>
            </a:r>
          </a:p>
        </p:txBody>
      </p:sp>
      <p:graphicFrame>
        <p:nvGraphicFramePr>
          <p:cNvPr id="4" name="Content Placeholder 4">
            <a:extLst>
              <a:ext uri="{FF2B5EF4-FFF2-40B4-BE49-F238E27FC236}">
                <a16:creationId xmlns:a16="http://schemas.microsoft.com/office/drawing/2014/main" id="{87CC670C-BC81-4F00-9F29-D85ECA4D848D}"/>
              </a:ext>
            </a:extLst>
          </p:cNvPr>
          <p:cNvGraphicFramePr>
            <a:graphicFrameLocks noGrp="1"/>
          </p:cNvGraphicFramePr>
          <p:nvPr>
            <p:ph idx="1"/>
            <p:extLst>
              <p:ext uri="{D42A27DB-BD31-4B8C-83A1-F6EECF244321}">
                <p14:modId xmlns:p14="http://schemas.microsoft.com/office/powerpoint/2010/main" val="92585615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3572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5DC3-B4FD-DBB3-DA3E-0D6B5397EDDA}"/>
              </a:ext>
            </a:extLst>
          </p:cNvPr>
          <p:cNvSpPr>
            <a:spLocks noGrp="1"/>
          </p:cNvSpPr>
          <p:nvPr>
            <p:ph type="title"/>
          </p:nvPr>
        </p:nvSpPr>
        <p:spPr>
          <a:xfrm>
            <a:off x="614676" y="1847088"/>
            <a:ext cx="7342307" cy="1133856"/>
          </a:xfrm>
        </p:spPr>
        <p:txBody>
          <a:bodyPr anchor="b">
            <a:normAutofit/>
          </a:bodyPr>
          <a:lstStyle/>
          <a:p>
            <a:r>
              <a:rPr lang="zh-CN" altLang="en-US"/>
              <a:t>Conclusion</a:t>
            </a:r>
          </a:p>
        </p:txBody>
      </p:sp>
      <p:graphicFrame>
        <p:nvGraphicFramePr>
          <p:cNvPr id="7" name="Content Placeholder 2">
            <a:extLst>
              <a:ext uri="{FF2B5EF4-FFF2-40B4-BE49-F238E27FC236}">
                <a16:creationId xmlns:a16="http://schemas.microsoft.com/office/drawing/2014/main" id="{2B2C0F83-D703-352C-D235-EB2529C6554B}"/>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775" y="3594099"/>
          <a:ext cx="10969626"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623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317-759E-3BCC-664D-AC95ACDC7E36}"/>
              </a:ext>
            </a:extLst>
          </p:cNvPr>
          <p:cNvSpPr>
            <a:spLocks noGrp="1"/>
          </p:cNvSpPr>
          <p:nvPr>
            <p:ph type="title"/>
          </p:nvPr>
        </p:nvSpPr>
        <p:spPr>
          <a:xfrm>
            <a:off x="1003296" y="1282978"/>
            <a:ext cx="2720709" cy="4285692"/>
          </a:xfrm>
        </p:spPr>
        <p:txBody>
          <a:bodyPr anchor="ctr">
            <a:normAutofit/>
          </a:bodyPr>
          <a:lstStyle/>
          <a:p>
            <a:r>
              <a:rPr lang="zh-CN" altLang="en-US"/>
              <a:t>Agenda Overview</a:t>
            </a:r>
          </a:p>
        </p:txBody>
      </p:sp>
      <p:sp>
        <p:nvSpPr>
          <p:cNvPr id="3" name="Content Placeholder 2">
            <a:extLst>
              <a:ext uri="{FF2B5EF4-FFF2-40B4-BE49-F238E27FC236}">
                <a16:creationId xmlns:a16="http://schemas.microsoft.com/office/drawing/2014/main" id="{C63C53D4-7643-1D6E-FF6C-1E758DF8914C}"/>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5646198" y="841160"/>
            <a:ext cx="5447194" cy="5175681"/>
          </a:xfrm>
        </p:spPr>
        <p:txBody>
          <a:bodyPr anchor="ctr">
            <a:normAutofit/>
          </a:bodyPr>
          <a:lstStyle/>
          <a:p>
            <a:pPr>
              <a:buFont typeface="Arial" panose="020B0604020202020204" pitchFamily="34" charset="0"/>
              <a:buChar char="•"/>
            </a:pPr>
            <a:r>
              <a:t>Foundational Principles of Early Motor Development</a:t>
            </a:r>
          </a:p>
          <a:p>
            <a:pPr>
              <a:buFont typeface="Arial" panose="020B0604020202020204" pitchFamily="34" charset="0"/>
              <a:buChar char="•"/>
            </a:pPr>
            <a:r>
              <a:t>Current Milestones and Research in Infant Development</a:t>
            </a:r>
          </a:p>
          <a:p>
            <a:pPr>
              <a:buFont typeface="Arial" panose="020B0604020202020204" pitchFamily="34" charset="0"/>
              <a:buChar char="•"/>
            </a:pPr>
            <a:r>
              <a:t>Parent-Centered and Interactive Effects</a:t>
            </a:r>
          </a:p>
          <a:p>
            <a:pPr>
              <a:buFont typeface="Arial" panose="020B0604020202020204" pitchFamily="34" charset="0"/>
              <a:buChar char="•"/>
            </a:pPr>
            <a:r>
              <a:t>Integration of Theoretical Perspectives</a:t>
            </a:r>
            <a:endParaRPr lang="zh-CN" altLang="en-US"/>
          </a:p>
        </p:txBody>
      </p:sp>
    </p:spTree>
    <p:extLst>
      <p:ext uri="{BB962C8B-B14F-4D97-AF65-F5344CB8AC3E}">
        <p14:creationId xmlns:p14="http://schemas.microsoft.com/office/powerpoint/2010/main" val="3350281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5C6B-D977-FD72-6F92-5DEE194CF536}"/>
              </a:ext>
            </a:extLst>
          </p:cNvPr>
          <p:cNvSpPr>
            <a:spLocks noGrp="1"/>
          </p:cNvSpPr>
          <p:nvPr>
            <p:ph type="ctrTitle"/>
          </p:nvPr>
        </p:nvSpPr>
        <p:spPr>
          <a:xfrm>
            <a:off x="792525" y="1511300"/>
            <a:ext cx="10606950" cy="3835400"/>
          </a:xfrm>
        </p:spPr>
        <p:txBody>
          <a:bodyPr anchor="ctr">
            <a:normAutofit/>
          </a:bodyPr>
          <a:lstStyle/>
          <a:p>
            <a:r>
              <a:rPr lang="zh-CN" altLang="en-US"/>
              <a:t>Foundational Principles of Early Motor Development</a:t>
            </a:r>
          </a:p>
        </p:txBody>
      </p:sp>
    </p:spTree>
    <p:extLst>
      <p:ext uri="{BB962C8B-B14F-4D97-AF65-F5344CB8AC3E}">
        <p14:creationId xmlns:p14="http://schemas.microsoft.com/office/powerpoint/2010/main" val="674273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2A58-5D1F-6E83-5918-FCBAFF605B08}"/>
              </a:ext>
            </a:extLst>
          </p:cNvPr>
          <p:cNvSpPr>
            <a:spLocks noGrp="1"/>
          </p:cNvSpPr>
          <p:nvPr>
            <p:ph type="title"/>
          </p:nvPr>
        </p:nvSpPr>
        <p:spPr>
          <a:xfrm>
            <a:off x="7253744" y="650496"/>
            <a:ext cx="4328656" cy="1236363"/>
          </a:xfrm>
        </p:spPr>
        <p:txBody>
          <a:bodyPr anchor="t">
            <a:normAutofit/>
          </a:bodyPr>
          <a:lstStyle/>
          <a:p>
            <a:r>
              <a:rPr lang="zh-CN" altLang="en-US" sz="2800"/>
              <a:t>Core Concepts in Infant Motor Progression</a:t>
            </a:r>
          </a:p>
        </p:txBody>
      </p:sp>
      <p:pic>
        <p:nvPicPr>
          <p:cNvPr id="5" name="Content Placeholder 4" descr="&quot;Childrens on isolated white background,  See more &amp;gt;&amp;gt;&amp;gt;&quot;">
            <a:extLst>
              <a:ext uri="{FF2B5EF4-FFF2-40B4-BE49-F238E27FC236}">
                <a16:creationId xmlns:a16="http://schemas.microsoft.com/office/drawing/2014/main" id="{CCAFB225-CB05-48C1-8702-1EC2EEABF1AE}"/>
              </a:ext>
            </a:extLst>
          </p:cNvPr>
          <p:cNvPicPr>
            <a:picLocks noGrp="1" noChangeAspect="1"/>
          </p:cNvPicPr>
          <p:nvPr>
            <p:ph type="pic" sz="quarter" idx="15"/>
          </p:nvPr>
        </p:nvPicPr>
        <p:blipFill>
          <a:blip r:embed="rId3"/>
          <a:srcRect r="2" b="33352"/>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3F4D8CFE-0FB8-F5AA-A063-1204C7AE338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Predictable Developmental Stages</a:t>
            </a:r>
          </a:p>
          <a:p>
            <a:pPr marL="0" lvl="1" indent="0">
              <a:buFont typeface="Arial" panose="020B0604020202020204" pitchFamily="34" charset="0"/>
              <a:buNone/>
            </a:pPr>
            <a:r>
              <a:rPr lang="en-US" sz="1400"/>
              <a:t>Infant motor skills develop in predictable stages marked by gradual improvements in control and coordination.</a:t>
            </a:r>
          </a:p>
          <a:p>
            <a:pPr marL="0" indent="0">
              <a:spcBef>
                <a:spcPts val="2500"/>
              </a:spcBef>
              <a:buFont typeface="Arial" panose="020B0604020202020204" pitchFamily="34" charset="0"/>
              <a:buNone/>
            </a:pPr>
            <a:r>
              <a:rPr lang="en-US" sz="1400" b="1"/>
              <a:t>Reflexive to Voluntary Movements</a:t>
            </a:r>
          </a:p>
          <a:p>
            <a:pPr marL="0" lvl="1" indent="0">
              <a:buFont typeface="Arial" panose="020B0604020202020204" pitchFamily="34" charset="0"/>
              <a:buNone/>
            </a:pPr>
            <a:r>
              <a:rPr lang="en-US" sz="1400"/>
              <a:t>Early reflexive movements transition into voluntary actions as infants gain strength and neural control.</a:t>
            </a:r>
          </a:p>
          <a:p>
            <a:pPr marL="0" indent="0">
              <a:spcBef>
                <a:spcPts val="2500"/>
              </a:spcBef>
              <a:buFont typeface="Arial" panose="020B0604020202020204" pitchFamily="34" charset="0"/>
              <a:buNone/>
            </a:pPr>
            <a:r>
              <a:rPr lang="en-US" sz="1400" b="1"/>
              <a:t>Increasing Motor Coordination</a:t>
            </a:r>
          </a:p>
          <a:p>
            <a:pPr marL="0" lvl="1" indent="0">
              <a:buFont typeface="Arial" panose="020B0604020202020204" pitchFamily="34" charset="0"/>
              <a:buNone/>
            </a:pPr>
            <a:r>
              <a:rPr lang="en-US" sz="1400"/>
              <a:t>Improved neural control enables infants to coordinate limbs and perform more complex movements.</a:t>
            </a:r>
          </a:p>
        </p:txBody>
      </p:sp>
    </p:spTree>
    <p:extLst>
      <p:ext uri="{BB962C8B-B14F-4D97-AF65-F5344CB8AC3E}">
        <p14:creationId xmlns:p14="http://schemas.microsoft.com/office/powerpoint/2010/main" val="609916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9E31-586E-314C-38BD-36CD448C1201}"/>
              </a:ext>
            </a:extLst>
          </p:cNvPr>
          <p:cNvSpPr>
            <a:spLocks noGrp="1"/>
          </p:cNvSpPr>
          <p:nvPr>
            <p:ph type="title"/>
          </p:nvPr>
        </p:nvSpPr>
        <p:spPr>
          <a:xfrm>
            <a:off x="5905468" y="996636"/>
            <a:ext cx="5676933" cy="1352374"/>
          </a:xfrm>
        </p:spPr>
        <p:txBody>
          <a:bodyPr anchor="t">
            <a:normAutofit/>
          </a:bodyPr>
          <a:lstStyle/>
          <a:p>
            <a:r>
              <a:rPr lang="zh-CN" altLang="en-US" sz="3700"/>
              <a:t>Significance of Sensory-Motor Experiences</a:t>
            </a:r>
          </a:p>
        </p:txBody>
      </p:sp>
      <p:sp>
        <p:nvSpPr>
          <p:cNvPr id="4" name="Content Placeholder 3">
            <a:extLst>
              <a:ext uri="{FF2B5EF4-FFF2-40B4-BE49-F238E27FC236}">
                <a16:creationId xmlns:a16="http://schemas.microsoft.com/office/drawing/2014/main" id="{CBA06605-DFED-C389-9821-02697D87C41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Exploration and Learning</a:t>
            </a:r>
          </a:p>
          <a:p>
            <a:pPr marL="0" lvl="1" indent="0">
              <a:buFont typeface="Arial" panose="020B0604020202020204" pitchFamily="34" charset="0"/>
              <a:buNone/>
            </a:pPr>
            <a:r>
              <a:rPr lang="en-US" sz="1400"/>
              <a:t>Sensory-motor experiences allow infants to explore their bodies and environment, enhancing learning and awareness.</a:t>
            </a:r>
          </a:p>
          <a:p>
            <a:pPr marL="0" indent="0">
              <a:spcBef>
                <a:spcPts val="2500"/>
              </a:spcBef>
              <a:buFont typeface="Arial" panose="020B0604020202020204" pitchFamily="34" charset="0"/>
              <a:buNone/>
            </a:pPr>
            <a:r>
              <a:rPr lang="en-US" sz="1400" b="1"/>
              <a:t>Neural Pathway Stimulation</a:t>
            </a:r>
          </a:p>
          <a:p>
            <a:pPr marL="0" lvl="1" indent="0">
              <a:buFont typeface="Arial" panose="020B0604020202020204" pitchFamily="34" charset="0"/>
              <a:buNone/>
            </a:pPr>
            <a:r>
              <a:rPr lang="en-US" sz="1400"/>
              <a:t>These experiences stimulate neural pathways critical for brain development and sensory integration.</a:t>
            </a:r>
          </a:p>
          <a:p>
            <a:pPr marL="0" indent="0">
              <a:spcBef>
                <a:spcPts val="2500"/>
              </a:spcBef>
              <a:buFont typeface="Arial" panose="020B0604020202020204" pitchFamily="34" charset="0"/>
              <a:buNone/>
            </a:pPr>
            <a:r>
              <a:rPr lang="en-US" sz="1400" b="1"/>
              <a:t>Motor and Cognitive Development</a:t>
            </a:r>
          </a:p>
          <a:p>
            <a:pPr marL="0" lvl="1" indent="0">
              <a:buFont typeface="Arial" panose="020B0604020202020204" pitchFamily="34" charset="0"/>
              <a:buNone/>
            </a:pPr>
            <a:r>
              <a:rPr lang="en-US" sz="1400"/>
              <a:t>Sensory-motor activities support growth of motor skills and cognitive functions in early childhood.</a:t>
            </a:r>
          </a:p>
        </p:txBody>
      </p:sp>
      <p:pic>
        <p:nvPicPr>
          <p:cNvPr id="5" name="Content Placeholder 4" descr="Little toddler sitting on floor.">
            <a:extLst>
              <a:ext uri="{FF2B5EF4-FFF2-40B4-BE49-F238E27FC236}">
                <a16:creationId xmlns:a16="http://schemas.microsoft.com/office/drawing/2014/main" id="{23AB07D1-E1E6-4D27-89BE-E92DCB9E88AC}"/>
              </a:ext>
            </a:extLst>
          </p:cNvPr>
          <p:cNvPicPr>
            <a:picLocks noGrp="1" noChangeAspect="1"/>
          </p:cNvPicPr>
          <p:nvPr>
            <p:ph type="pic" sz="quarter" idx="18"/>
          </p:nvPr>
        </p:nvPicPr>
        <p:blipFill>
          <a:blip r:embed="rId3"/>
          <a:srcRect l="25187" r="21937" b="-1"/>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343879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C6B1-F6A9-9A78-B4A4-46484FB39E1B}"/>
              </a:ext>
            </a:extLst>
          </p:cNvPr>
          <p:cNvSpPr>
            <a:spLocks noGrp="1"/>
          </p:cNvSpPr>
          <p:nvPr>
            <p:ph type="title"/>
          </p:nvPr>
        </p:nvSpPr>
        <p:spPr>
          <a:xfrm>
            <a:off x="7600950" y="1529706"/>
            <a:ext cx="3981325" cy="1527048"/>
          </a:xfrm>
        </p:spPr>
        <p:txBody>
          <a:bodyPr anchor="b">
            <a:normAutofit/>
          </a:bodyPr>
          <a:lstStyle/>
          <a:p>
            <a:r>
              <a:rPr lang="zh-CN" altLang="en-US" sz="3100"/>
              <a:t>Influence of Environment on Physical Milestones</a:t>
            </a:r>
          </a:p>
        </p:txBody>
      </p:sp>
      <p:pic>
        <p:nvPicPr>
          <p:cNvPr id="5" name="Content Placeholder 4" descr="Just born baby in the arms of her  mother">
            <a:extLst>
              <a:ext uri="{FF2B5EF4-FFF2-40B4-BE49-F238E27FC236}">
                <a16:creationId xmlns:a16="http://schemas.microsoft.com/office/drawing/2014/main" id="{7C3DFCAB-449E-43B1-86C7-E7002A5895CF}"/>
              </a:ext>
            </a:extLst>
          </p:cNvPr>
          <p:cNvPicPr>
            <a:picLocks noGrp="1" noChangeAspect="1"/>
          </p:cNvPicPr>
          <p:nvPr>
            <p:ph type="pic" sz="quarter" idx="13"/>
          </p:nvPr>
        </p:nvPicPr>
        <p:blipFill>
          <a:blip r:embed="rId3"/>
          <a:srcRect l="14649" r="1988" b="-1"/>
          <a:stretch>
            <a:fillRect/>
          </a:stretch>
        </p:blipFill>
        <p:spPr>
          <a:xfrm>
            <a:off x="807848" y="635364"/>
            <a:ext cx="6210268" cy="5587272"/>
          </a:xfrm>
          <a:prstGeom prst="rect">
            <a:avLst/>
          </a:prstGeom>
          <a:noFill/>
        </p:spPr>
      </p:pic>
      <p:sp>
        <p:nvSpPr>
          <p:cNvPr id="4" name="Content Placeholder 3">
            <a:extLst>
              <a:ext uri="{FF2B5EF4-FFF2-40B4-BE49-F238E27FC236}">
                <a16:creationId xmlns:a16="http://schemas.microsoft.com/office/drawing/2014/main" id="{E1A29EAD-311F-B95F-05A8-9A4E884FED1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01078" y="3159268"/>
            <a:ext cx="3981324" cy="2167639"/>
          </a:xfrm>
        </p:spPr>
        <p:txBody>
          <a:bodyPr>
            <a:normAutofit/>
          </a:bodyPr>
          <a:lstStyle/>
          <a:p>
            <a:pPr marL="0" indent="0">
              <a:lnSpc>
                <a:spcPct val="110000"/>
              </a:lnSpc>
              <a:spcBef>
                <a:spcPts val="2500"/>
              </a:spcBef>
              <a:buFont typeface="Arial" panose="020B0604020202020204" pitchFamily="34" charset="0"/>
              <a:buNone/>
            </a:pPr>
            <a:r>
              <a:rPr lang="en-US" sz="1200" b="1"/>
              <a:t>Impact of Physical Space</a:t>
            </a:r>
          </a:p>
          <a:p>
            <a:pPr marL="0" lvl="1" indent="0">
              <a:lnSpc>
                <a:spcPct val="110000"/>
              </a:lnSpc>
              <a:buFont typeface="Arial" panose="020B0604020202020204" pitchFamily="34" charset="0"/>
              <a:buNone/>
            </a:pPr>
            <a:r>
              <a:rPr lang="en-US" sz="1200"/>
              <a:t>A safe and well-arranged physical space encourages infants to explore and develop motor skills effectively.</a:t>
            </a:r>
          </a:p>
          <a:p>
            <a:pPr marL="0" indent="0">
              <a:lnSpc>
                <a:spcPct val="110000"/>
              </a:lnSpc>
              <a:spcBef>
                <a:spcPts val="2500"/>
              </a:spcBef>
              <a:buFont typeface="Arial" panose="020B0604020202020204" pitchFamily="34" charset="0"/>
              <a:buNone/>
            </a:pPr>
            <a:r>
              <a:rPr lang="en-US" sz="1200" b="1"/>
              <a:t>Caregiver Interaction</a:t>
            </a:r>
          </a:p>
          <a:p>
            <a:pPr marL="0" lvl="1" indent="0">
              <a:lnSpc>
                <a:spcPct val="110000"/>
              </a:lnSpc>
              <a:buFont typeface="Arial" panose="020B0604020202020204" pitchFamily="34" charset="0"/>
              <a:buNone/>
            </a:pPr>
            <a:r>
              <a:rPr lang="en-US" sz="1200"/>
              <a:t>Positive interactions with caregivers promote confidence and enhance the quality of motor milestone achievement.</a:t>
            </a:r>
          </a:p>
        </p:txBody>
      </p:sp>
    </p:spTree>
    <p:extLst>
      <p:ext uri="{BB962C8B-B14F-4D97-AF65-F5344CB8AC3E}">
        <p14:creationId xmlns:p14="http://schemas.microsoft.com/office/powerpoint/2010/main" val="1215466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E691-2A52-68D1-1948-7241FBBD53B1}"/>
              </a:ext>
            </a:extLst>
          </p:cNvPr>
          <p:cNvSpPr>
            <a:spLocks noGrp="1"/>
          </p:cNvSpPr>
          <p:nvPr>
            <p:ph type="ctrTitle"/>
          </p:nvPr>
        </p:nvSpPr>
        <p:spPr>
          <a:xfrm>
            <a:off x="792525" y="1511300"/>
            <a:ext cx="10606950" cy="3835400"/>
          </a:xfrm>
        </p:spPr>
        <p:txBody>
          <a:bodyPr anchor="ctr">
            <a:normAutofit/>
          </a:bodyPr>
          <a:lstStyle/>
          <a:p>
            <a:r>
              <a:rPr lang="zh-CN" altLang="en-US"/>
              <a:t>Current Milestones and Research in Infant Development</a:t>
            </a:r>
          </a:p>
        </p:txBody>
      </p:sp>
    </p:spTree>
    <p:extLst>
      <p:ext uri="{BB962C8B-B14F-4D97-AF65-F5344CB8AC3E}">
        <p14:creationId xmlns:p14="http://schemas.microsoft.com/office/powerpoint/2010/main" val="3285601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EC64-FE23-B47A-EB0F-817E79AD8172}"/>
              </a:ext>
            </a:extLst>
          </p:cNvPr>
          <p:cNvSpPr>
            <a:spLocks noGrp="1"/>
          </p:cNvSpPr>
          <p:nvPr>
            <p:ph type="title"/>
          </p:nvPr>
        </p:nvSpPr>
        <p:spPr>
          <a:xfrm>
            <a:off x="612648" y="548639"/>
            <a:ext cx="4672584" cy="1453896"/>
          </a:xfrm>
        </p:spPr>
        <p:txBody>
          <a:bodyPr anchor="t">
            <a:normAutofit/>
          </a:bodyPr>
          <a:lstStyle/>
          <a:p>
            <a:r>
              <a:rPr lang="zh-CN" altLang="en-US" sz="3400"/>
              <a:t>Typical Motor Milestones for 4-8 Months</a:t>
            </a:r>
          </a:p>
        </p:txBody>
      </p:sp>
      <p:pic>
        <p:nvPicPr>
          <p:cNvPr id="5" name="Content Placeholder 4" descr="Portrait of a baby in bedroom, looking at her favorite toy. First communication is done.">
            <a:extLst>
              <a:ext uri="{FF2B5EF4-FFF2-40B4-BE49-F238E27FC236}">
                <a16:creationId xmlns:a16="http://schemas.microsoft.com/office/drawing/2014/main" id="{0888487D-318B-4964-A014-5A320CABDD09}"/>
              </a:ext>
            </a:extLst>
          </p:cNvPr>
          <p:cNvPicPr>
            <a:picLocks noGrp="1" noChangeAspect="1"/>
          </p:cNvPicPr>
          <p:nvPr>
            <p:ph type="pic" sz="quarter" idx="13"/>
          </p:nvPr>
        </p:nvPicPr>
        <p:blipFill>
          <a:blip r:embed="rId3"/>
          <a:srcRect l="21701" r="11698"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683D58D7-10D2-48CE-0395-B212FEBD34F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Rolling Over</a:t>
            </a:r>
          </a:p>
          <a:p>
            <a:pPr marL="0" lvl="1" indent="0">
              <a:buFont typeface="Arial" panose="020B0604020202020204" pitchFamily="34" charset="0"/>
              <a:buNone/>
            </a:pPr>
            <a:r>
              <a:rPr lang="en-US" sz="1400"/>
              <a:t>Infants begin to roll over from front to back and vice versa, marking early motor development.</a:t>
            </a:r>
          </a:p>
          <a:p>
            <a:pPr marL="0" indent="0">
              <a:spcBef>
                <a:spcPts val="2500"/>
              </a:spcBef>
              <a:buFont typeface="Arial" panose="020B0604020202020204" pitchFamily="34" charset="0"/>
              <a:buNone/>
            </a:pPr>
            <a:r>
              <a:rPr lang="en-US" sz="1400" b="1"/>
              <a:t>Sitting with Support</a:t>
            </a:r>
          </a:p>
          <a:p>
            <a:pPr marL="0" lvl="1" indent="0">
              <a:buFont typeface="Arial" panose="020B0604020202020204" pitchFamily="34" charset="0"/>
              <a:buNone/>
            </a:pPr>
            <a:r>
              <a:rPr lang="en-US" sz="1400"/>
              <a:t>Babies start sitting with support, strengthening core muscles and balance.</a:t>
            </a:r>
          </a:p>
          <a:p>
            <a:pPr marL="0" indent="0">
              <a:spcBef>
                <a:spcPts val="2500"/>
              </a:spcBef>
              <a:buFont typeface="Arial" panose="020B0604020202020204" pitchFamily="34" charset="0"/>
              <a:buNone/>
            </a:pPr>
            <a:r>
              <a:rPr lang="en-US" sz="1400" b="1"/>
              <a:t>Reaching and Grasping</a:t>
            </a:r>
          </a:p>
          <a:p>
            <a:pPr marL="0" lvl="1" indent="0">
              <a:buFont typeface="Arial" panose="020B0604020202020204" pitchFamily="34" charset="0"/>
              <a:buNone/>
            </a:pPr>
            <a:r>
              <a:rPr lang="en-US" sz="1400"/>
              <a:t>Reaching for and grasping objects shows growing hand-eye coordination and exploration skills.</a:t>
            </a:r>
          </a:p>
          <a:p>
            <a:pPr marL="0" indent="0">
              <a:spcBef>
                <a:spcPts val="2500"/>
              </a:spcBef>
              <a:buFont typeface="Arial" panose="020B0604020202020204" pitchFamily="34" charset="0"/>
              <a:buNone/>
            </a:pPr>
            <a:r>
              <a:rPr lang="en-US" sz="1400" b="1"/>
              <a:t>Hand and Mouth Exploration</a:t>
            </a:r>
          </a:p>
          <a:p>
            <a:pPr marL="0" lvl="1" indent="0">
              <a:buFont typeface="Arial" panose="020B0604020202020204" pitchFamily="34" charset="0"/>
              <a:buNone/>
            </a:pPr>
            <a:r>
              <a:rPr lang="en-US" sz="1400"/>
              <a:t>Exploring objects with hands and mouth is common for sensory and motor learning.</a:t>
            </a:r>
          </a:p>
        </p:txBody>
      </p:sp>
    </p:spTree>
    <p:extLst>
      <p:ext uri="{BB962C8B-B14F-4D97-AF65-F5344CB8AC3E}">
        <p14:creationId xmlns:p14="http://schemas.microsoft.com/office/powerpoint/2010/main" val="1442951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612F-C58D-52A9-844E-4F5A8747A663}"/>
              </a:ext>
            </a:extLst>
          </p:cNvPr>
          <p:cNvSpPr>
            <a:spLocks noGrp="1"/>
          </p:cNvSpPr>
          <p:nvPr>
            <p:ph type="title"/>
          </p:nvPr>
        </p:nvSpPr>
        <p:spPr>
          <a:xfrm>
            <a:off x="7253744" y="650496"/>
            <a:ext cx="4328656" cy="1236363"/>
          </a:xfrm>
        </p:spPr>
        <p:txBody>
          <a:bodyPr anchor="t">
            <a:normAutofit/>
          </a:bodyPr>
          <a:lstStyle/>
          <a:p>
            <a:r>
              <a:rPr lang="zh-CN" altLang="en-US" sz="2800"/>
              <a:t>Recent Research on Developmental Variability</a:t>
            </a:r>
          </a:p>
        </p:txBody>
      </p:sp>
      <p:pic>
        <p:nvPicPr>
          <p:cNvPr id="5" name="Content Placeholder 4" descr="A 3 month old baby making mellow faces.">
            <a:extLst>
              <a:ext uri="{FF2B5EF4-FFF2-40B4-BE49-F238E27FC236}">
                <a16:creationId xmlns:a16="http://schemas.microsoft.com/office/drawing/2014/main" id="{D7315A13-B3D3-4E90-80E4-AA16012F17C8}"/>
              </a:ext>
            </a:extLst>
          </p:cNvPr>
          <p:cNvPicPr>
            <a:picLocks noGrp="1" noChangeAspect="1"/>
          </p:cNvPicPr>
          <p:nvPr>
            <p:ph type="pic" sz="quarter" idx="15"/>
          </p:nvPr>
        </p:nvPicPr>
        <p:blipFill>
          <a:blip r:embed="rId3"/>
          <a:srcRect t="8033" r="-2" b="11785"/>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FD7AFCDD-12DC-0AA1-1047-342852115D9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Variability in Development</a:t>
            </a:r>
          </a:p>
          <a:p>
            <a:pPr marL="0" lvl="1" indent="0">
              <a:buFont typeface="Arial" panose="020B0604020202020204" pitchFamily="34" charset="0"/>
              <a:buNone/>
            </a:pPr>
            <a:r>
              <a:rPr lang="en-US" sz="1400"/>
              <a:t>Infants show a wide range of developmental timelines that do not necessarily indicate delays or issues.</a:t>
            </a:r>
          </a:p>
          <a:p>
            <a:pPr marL="0" indent="0">
              <a:spcBef>
                <a:spcPts val="2500"/>
              </a:spcBef>
              <a:buFont typeface="Arial" panose="020B0604020202020204" pitchFamily="34" charset="0"/>
              <a:buNone/>
            </a:pPr>
            <a:r>
              <a:rPr lang="en-US" sz="1400" b="1"/>
              <a:t>Individualized Observation</a:t>
            </a:r>
          </a:p>
          <a:p>
            <a:pPr marL="0" lvl="1" indent="0">
              <a:buFont typeface="Arial" panose="020B0604020202020204" pitchFamily="34" charset="0"/>
              <a:buNone/>
            </a:pPr>
            <a:r>
              <a:rPr lang="en-US" sz="1400"/>
              <a:t>Recognizing the uniqueness of each infant’s development highlights the need for personalized monitoring.</a:t>
            </a:r>
          </a:p>
          <a:p>
            <a:pPr marL="0" indent="0">
              <a:spcBef>
                <a:spcPts val="2500"/>
              </a:spcBef>
              <a:buFont typeface="Arial" panose="020B0604020202020204" pitchFamily="34" charset="0"/>
              <a:buNone/>
            </a:pPr>
            <a:r>
              <a:rPr lang="en-US" sz="1400" b="1"/>
              <a:t>Range of Normal Development</a:t>
            </a:r>
          </a:p>
          <a:p>
            <a:pPr marL="0" lvl="1" indent="0">
              <a:buFont typeface="Arial" panose="020B0604020202020204" pitchFamily="34" charset="0"/>
              <a:buNone/>
            </a:pPr>
            <a:r>
              <a:rPr lang="en-US" sz="1400"/>
              <a:t>Understanding that a broad spectrum of growth patterns can be normal improves assessment and support strategies.</a:t>
            </a:r>
          </a:p>
        </p:txBody>
      </p:sp>
    </p:spTree>
    <p:extLst>
      <p:ext uri="{BB962C8B-B14F-4D97-AF65-F5344CB8AC3E}">
        <p14:creationId xmlns:p14="http://schemas.microsoft.com/office/powerpoint/2010/main" val="951735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9" id="{1D1BE076-9CBA-4D18-BEFA-A21E982F0A01}" vid="{DDEDBBEF-3C98-49F4-A5EA-4CF28EE86D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5532</Words>
  <Application>Microsoft Office PowerPoint</Application>
  <PresentationFormat>Widescreen</PresentationFormat>
  <Paragraphs>134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Selawik</vt:lpstr>
      <vt:lpstr>Playful doodles</vt:lpstr>
      <vt:lpstr>Key Principles of Early Motor and Brain Development for Infants Aged 4-8 Months</vt:lpstr>
      <vt:lpstr>Agenda Overview</vt:lpstr>
      <vt:lpstr>Foundational Principles of Early Motor Development</vt:lpstr>
      <vt:lpstr>Core Concepts in Infant Motor Progression</vt:lpstr>
      <vt:lpstr>Significance of Sensory-Motor Experiences</vt:lpstr>
      <vt:lpstr>Influence of Environment on Physical Milestones</vt:lpstr>
      <vt:lpstr>Current Milestones and Research in Infant Development</vt:lpstr>
      <vt:lpstr>Typical Motor Milestones for 4-8 Months</vt:lpstr>
      <vt:lpstr>Recent Research on Developmental Variability</vt:lpstr>
      <vt:lpstr>Breakthroughs in Recognizing Early Brain Changes</vt:lpstr>
      <vt:lpstr>Parent-Centered and Interactive Effects</vt:lpstr>
      <vt:lpstr>Role of Responsive Caregiving and Relationships</vt:lpstr>
      <vt:lpstr>Strategies for Parent-Child Engagement</vt:lpstr>
      <vt:lpstr>Interactive Play and Its Effect on Development</vt:lpstr>
      <vt:lpstr>Integration of Theoretical Perspectives</vt:lpstr>
      <vt:lpstr>Vygotskian Approach and Social Interaction</vt:lpstr>
      <vt:lpstr>Relationship-Based Principles in Practice</vt:lpstr>
      <vt:lpstr>Play as a Foundation for Growth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xiaomin</dc:creator>
  <cp:lastModifiedBy>xiaomin riddle</cp:lastModifiedBy>
  <cp:revision>2</cp:revision>
  <dcterms:modified xsi:type="dcterms:W3CDTF">2025-09-15T18:00:22Z</dcterms:modified>
</cp:coreProperties>
</file>