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20"/>
  </p:notesMasterIdLst>
  <p:handoutMasterIdLst>
    <p:handoutMasterId r:id="rId21"/>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74" r:id="rId18"/>
    <p:sldId id="25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nciples of Early Learning for 24–36 Month-Olds: Motor Development, Milestones, and Brain Breakthroughs" id="{47EDD497-F222-4892-ADF8-F4A228A15AAD}">
          <p14:sldIdLst>
            <p14:sldId id="2561"/>
            <p14:sldId id="2562"/>
          </p14:sldIdLst>
        </p14:section>
        <p14:section name="Key Principles of Early Motor Development for Toddlers" id="{ACBB61C2-3444-4133-9FD5-BF396BBCABB3}">
          <p14:sldIdLst>
            <p14:sldId id="2563"/>
            <p14:sldId id="2564"/>
            <p14:sldId id="2565"/>
            <p14:sldId id="2566"/>
          </p14:sldIdLst>
        </p14:section>
        <p14:section name="Current Research Milestones and Brain Development Breakthroughs" id="{60054794-AB07-4DB1-A787-E7024CD7F2F5}">
          <p14:sldIdLst>
            <p14:sldId id="2567"/>
            <p14:sldId id="2568"/>
            <p14:sldId id="2569"/>
            <p14:sldId id="2570"/>
          </p14:sldIdLst>
        </p14:section>
        <p14:section name="Parent-Centered Approaches and Interactive Effects" id="{C4D6205C-AF93-4AA8-B1EE-0717526F73D5}">
          <p14:sldIdLst>
            <p14:sldId id="2571"/>
            <p14:sldId id="2572"/>
            <p14:sldId id="2573"/>
            <p14:sldId id="2574"/>
          </p14:sldIdLst>
        </p14:section>
        <p14:section name="Conclusion" id="{AF50166B-0EAD-4DD1-88F5-2D6254961069}">
          <p14:sldIdLst>
            <p14:sldId id="25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34" autoAdjust="0"/>
  </p:normalViewPr>
  <p:slideViewPr>
    <p:cSldViewPr snapToGrid="0" showGuides="1">
      <p:cViewPr varScale="1">
        <p:scale>
          <a:sx n="97" d="100"/>
          <a:sy n="97" d="100"/>
        </p:scale>
        <p:origin x="1110" y="306"/>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057CB-0634-4B6E-9D27-6BDB3CFB6AA2}"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87951FC3-05C4-4041-9BDC-4243BE192CAA}">
      <dgm:prSet/>
      <dgm:spPr/>
      <dgm:t>
        <a:bodyPr/>
        <a:lstStyle/>
        <a:p>
          <a:pPr>
            <a:lnSpc>
              <a:spcPct val="100000"/>
            </a:lnSpc>
            <a:defRPr b="1"/>
          </a:pPr>
          <a:r>
            <a:rPr lang="en-US"/>
            <a:t>Early Experiences Impact</a:t>
          </a:r>
        </a:p>
      </dgm:t>
    </dgm:pt>
    <dgm:pt modelId="{0ED3B222-C360-4608-B256-AC988256BABF}" type="parTrans" cxnId="{9943C244-CB5F-477D-A6EA-A7908AD8D1C3}">
      <dgm:prSet/>
      <dgm:spPr/>
      <dgm:t>
        <a:bodyPr/>
        <a:lstStyle/>
        <a:p>
          <a:endParaRPr lang="en-US"/>
        </a:p>
      </dgm:t>
    </dgm:pt>
    <dgm:pt modelId="{934E1679-6F7A-4461-92E8-1BB98CBB92D3}" type="sibTrans" cxnId="{9943C244-CB5F-477D-A6EA-A7908AD8D1C3}">
      <dgm:prSet/>
      <dgm:spPr/>
      <dgm:t>
        <a:bodyPr/>
        <a:lstStyle/>
        <a:p>
          <a:pPr>
            <a:lnSpc>
              <a:spcPct val="100000"/>
            </a:lnSpc>
            <a:defRPr b="1"/>
          </a:pPr>
          <a:endParaRPr lang="en-US"/>
        </a:p>
      </dgm:t>
    </dgm:pt>
    <dgm:pt modelId="{8B4A8801-C564-4439-B8E8-1D8FDB663ED8}">
      <dgm:prSet/>
      <dgm:spPr/>
      <dgm:t>
        <a:bodyPr/>
        <a:lstStyle/>
        <a:p>
          <a:pPr>
            <a:lnSpc>
              <a:spcPct val="100000"/>
            </a:lnSpc>
          </a:pPr>
          <a:r>
            <a:rPr lang="en-US"/>
            <a:t>Early life experiences significantly influence the development and structure of the brain during critical periods.</a:t>
          </a:r>
        </a:p>
      </dgm:t>
    </dgm:pt>
    <dgm:pt modelId="{F4AD3529-BF11-443A-9723-4FFA2055A516}" type="parTrans" cxnId="{4FB3C0B4-28F3-4D96-9865-8C139E068F68}">
      <dgm:prSet/>
      <dgm:spPr/>
      <dgm:t>
        <a:bodyPr/>
        <a:lstStyle/>
        <a:p>
          <a:endParaRPr lang="en-US"/>
        </a:p>
      </dgm:t>
    </dgm:pt>
    <dgm:pt modelId="{6E6EACC8-834A-4A82-B65A-3DC3ECE42F8A}" type="sibTrans" cxnId="{4FB3C0B4-28F3-4D96-9865-8C139E068F68}">
      <dgm:prSet/>
      <dgm:spPr/>
      <dgm:t>
        <a:bodyPr/>
        <a:lstStyle/>
        <a:p>
          <a:endParaRPr lang="en-US"/>
        </a:p>
      </dgm:t>
    </dgm:pt>
    <dgm:pt modelId="{0DE97FA6-797F-40E7-9509-6AD43F5A1504}">
      <dgm:prSet/>
      <dgm:spPr/>
      <dgm:t>
        <a:bodyPr/>
        <a:lstStyle/>
        <a:p>
          <a:pPr>
            <a:lnSpc>
              <a:spcPct val="100000"/>
            </a:lnSpc>
            <a:defRPr b="1"/>
          </a:pPr>
          <a:r>
            <a:rPr lang="en-US"/>
            <a:t>Enriched Environments Role</a:t>
          </a:r>
        </a:p>
      </dgm:t>
    </dgm:pt>
    <dgm:pt modelId="{27B5D6B9-FE5F-48B6-9C00-2CCEA6D0B9CF}" type="parTrans" cxnId="{D34DE999-AA63-414C-9DD5-76E0BF104641}">
      <dgm:prSet/>
      <dgm:spPr/>
      <dgm:t>
        <a:bodyPr/>
        <a:lstStyle/>
        <a:p>
          <a:endParaRPr lang="en-US"/>
        </a:p>
      </dgm:t>
    </dgm:pt>
    <dgm:pt modelId="{4C086EB5-6546-4047-8C4A-37EEF55B5450}" type="sibTrans" cxnId="{D34DE999-AA63-414C-9DD5-76E0BF104641}">
      <dgm:prSet/>
      <dgm:spPr/>
      <dgm:t>
        <a:bodyPr/>
        <a:lstStyle/>
        <a:p>
          <a:pPr>
            <a:lnSpc>
              <a:spcPct val="100000"/>
            </a:lnSpc>
            <a:defRPr b="1"/>
          </a:pPr>
          <a:endParaRPr lang="en-US"/>
        </a:p>
      </dgm:t>
    </dgm:pt>
    <dgm:pt modelId="{E82AE9FF-E907-4621-BD56-2FD7DD18E507}">
      <dgm:prSet/>
      <dgm:spPr/>
      <dgm:t>
        <a:bodyPr/>
        <a:lstStyle/>
        <a:p>
          <a:pPr>
            <a:lnSpc>
              <a:spcPct val="100000"/>
            </a:lnSpc>
          </a:pPr>
          <a:r>
            <a:rPr lang="en-US"/>
            <a:t>Stimulating and responsive environments promote healthy brain architecture and cognitive growth.</a:t>
          </a:r>
        </a:p>
      </dgm:t>
    </dgm:pt>
    <dgm:pt modelId="{F7A38D29-C9F5-41ED-9088-4EDC15DF312F}" type="parTrans" cxnId="{D506FE81-5524-4B92-876F-C37C29717CD1}">
      <dgm:prSet/>
      <dgm:spPr/>
      <dgm:t>
        <a:bodyPr/>
        <a:lstStyle/>
        <a:p>
          <a:endParaRPr lang="en-US"/>
        </a:p>
      </dgm:t>
    </dgm:pt>
    <dgm:pt modelId="{3AAE18A1-4835-4158-8A25-91B40AB94722}" type="sibTrans" cxnId="{D506FE81-5524-4B92-876F-C37C29717CD1}">
      <dgm:prSet/>
      <dgm:spPr/>
      <dgm:t>
        <a:bodyPr/>
        <a:lstStyle/>
        <a:p>
          <a:endParaRPr lang="en-US"/>
        </a:p>
      </dgm:t>
    </dgm:pt>
    <dgm:pt modelId="{D29D97F9-4C3D-404A-A9EF-6C9C76B1464E}">
      <dgm:prSet/>
      <dgm:spPr/>
      <dgm:t>
        <a:bodyPr/>
        <a:lstStyle/>
        <a:p>
          <a:pPr>
            <a:lnSpc>
              <a:spcPct val="100000"/>
            </a:lnSpc>
            <a:defRPr b="1"/>
          </a:pPr>
          <a:r>
            <a:rPr lang="en-US"/>
            <a:t>Responsive Caregiving Importance</a:t>
          </a:r>
        </a:p>
      </dgm:t>
    </dgm:pt>
    <dgm:pt modelId="{B4208EB0-2D82-41E2-80B3-2015836595A6}" type="parTrans" cxnId="{9B8A535E-3C89-45F0-81BE-CDD007852BC0}">
      <dgm:prSet/>
      <dgm:spPr/>
      <dgm:t>
        <a:bodyPr/>
        <a:lstStyle/>
        <a:p>
          <a:endParaRPr lang="en-US"/>
        </a:p>
      </dgm:t>
    </dgm:pt>
    <dgm:pt modelId="{95D2C3A3-C6A4-4F8F-9482-5EB45E8BB379}" type="sibTrans" cxnId="{9B8A535E-3C89-45F0-81BE-CDD007852BC0}">
      <dgm:prSet/>
      <dgm:spPr/>
      <dgm:t>
        <a:bodyPr/>
        <a:lstStyle/>
        <a:p>
          <a:endParaRPr lang="en-US"/>
        </a:p>
      </dgm:t>
    </dgm:pt>
    <dgm:pt modelId="{2786AFB6-E9A4-47AE-8BE2-D23D43D4EF03}">
      <dgm:prSet/>
      <dgm:spPr/>
      <dgm:t>
        <a:bodyPr/>
        <a:lstStyle/>
        <a:p>
          <a:pPr>
            <a:lnSpc>
              <a:spcPct val="100000"/>
            </a:lnSpc>
          </a:pPr>
          <a:r>
            <a:rPr lang="en-US"/>
            <a:t>Responsive caregiving provides emotional support essential for healthy brain development in sensitive periods.</a:t>
          </a:r>
        </a:p>
      </dgm:t>
    </dgm:pt>
    <dgm:pt modelId="{D1A0431B-A585-4823-8DD9-BC7919F3BA43}" type="parTrans" cxnId="{0ECC8123-2A10-406A-8CA5-E46B0AAD3C38}">
      <dgm:prSet/>
      <dgm:spPr/>
      <dgm:t>
        <a:bodyPr/>
        <a:lstStyle/>
        <a:p>
          <a:endParaRPr lang="en-US"/>
        </a:p>
      </dgm:t>
    </dgm:pt>
    <dgm:pt modelId="{9D7E601A-EE2A-4390-8AA5-C6355BA3DAB7}" type="sibTrans" cxnId="{0ECC8123-2A10-406A-8CA5-E46B0AAD3C38}">
      <dgm:prSet/>
      <dgm:spPr/>
      <dgm:t>
        <a:bodyPr/>
        <a:lstStyle/>
        <a:p>
          <a:endParaRPr lang="en-US"/>
        </a:p>
      </dgm:t>
    </dgm:pt>
    <dgm:pt modelId="{194CF22C-4899-4C49-9059-6779EA789C10}" type="pres">
      <dgm:prSet presAssocID="{551057CB-0634-4B6E-9D27-6BDB3CFB6AA2}" presName="Root" presStyleCnt="0">
        <dgm:presLayoutVars>
          <dgm:dir/>
          <dgm:resizeHandles val="exact"/>
        </dgm:presLayoutVars>
      </dgm:prSet>
      <dgm:spPr/>
    </dgm:pt>
    <dgm:pt modelId="{D0F0A675-0C75-48D3-8DA8-175C38C31787}" type="pres">
      <dgm:prSet presAssocID="{87951FC3-05C4-4041-9BDC-4243BE192CAA}" presName="Composite" presStyleCnt="0"/>
      <dgm:spPr/>
    </dgm:pt>
    <dgm:pt modelId="{186C10C4-9679-451B-8071-0F982D9B6D5F}" type="pres">
      <dgm:prSet presAssocID="{87951FC3-05C4-4041-9BDC-4243BE192CA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5446" r="15804"/>
          <a:stretch/>
        </a:blipFill>
      </dgm:spPr>
      <dgm:extLst>
        <a:ext uri="{E40237B7-FDA0-4F09-8148-C483321AD2D9}">
          <dgm14:cNvPr xmlns:dgm14="http://schemas.microsoft.com/office/drawing/2010/diagram" id="0" name="" descr="Red Triangles"/>
        </a:ext>
      </dgm:extLst>
    </dgm:pt>
    <dgm:pt modelId="{64345F48-B5DB-438A-88D2-FE7E922033FA}" type="pres">
      <dgm:prSet presAssocID="{87951FC3-05C4-4041-9BDC-4243BE192CAA}" presName="Subtitle" presStyleLbl="revTx" presStyleIdx="0" presStyleCnt="6">
        <dgm:presLayoutVars>
          <dgm:chMax val="0"/>
          <dgm:bulletEnabled/>
        </dgm:presLayoutVars>
      </dgm:prSet>
      <dgm:spPr/>
    </dgm:pt>
    <dgm:pt modelId="{11EC4B21-54BA-43A0-8AE6-DE4D4520D8A0}" type="pres">
      <dgm:prSet presAssocID="{87951FC3-05C4-4041-9BDC-4243BE192CAA}" presName="Description" presStyleLbl="revTx" presStyleIdx="1" presStyleCnt="6">
        <dgm:presLayoutVars>
          <dgm:bulletEnabled/>
        </dgm:presLayoutVars>
      </dgm:prSet>
      <dgm:spPr/>
    </dgm:pt>
    <dgm:pt modelId="{F242009B-7F3A-488D-9428-67B2C3D1C020}" type="pres">
      <dgm:prSet presAssocID="{934E1679-6F7A-4461-92E8-1BB98CBB92D3}" presName="sibTrans" presStyleLbl="sibTrans2D1" presStyleIdx="0" presStyleCnt="0"/>
      <dgm:spPr/>
    </dgm:pt>
    <dgm:pt modelId="{6AE00A31-46F3-4519-9FCC-E233C449C3FA}" type="pres">
      <dgm:prSet presAssocID="{0DE97FA6-797F-40E7-9509-6AD43F5A1504}" presName="Composite" presStyleCnt="0"/>
      <dgm:spPr/>
    </dgm:pt>
    <dgm:pt modelId="{F524BF3D-2195-4AD7-A65F-9FF54311969F}" type="pres">
      <dgm:prSet presAssocID="{0DE97FA6-797F-40E7-9509-6AD43F5A1504}"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1128" r="12124" b="3"/>
          <a:stretch/>
        </a:blipFill>
      </dgm:spPr>
      <dgm:extLst>
        <a:ext uri="{E40237B7-FDA0-4F09-8148-C483321AD2D9}">
          <dgm14:cNvPr xmlns:dgm14="http://schemas.microsoft.com/office/drawing/2010/diagram" id="0" name="" descr="Child plays with mother and enjoys his childhood"/>
        </a:ext>
      </dgm:extLst>
    </dgm:pt>
    <dgm:pt modelId="{5C04C4D8-90D3-48A8-A70B-9C6A770EF8E3}" type="pres">
      <dgm:prSet presAssocID="{0DE97FA6-797F-40E7-9509-6AD43F5A1504}" presName="Subtitle" presStyleLbl="revTx" presStyleIdx="2" presStyleCnt="6">
        <dgm:presLayoutVars>
          <dgm:chMax val="0"/>
          <dgm:bulletEnabled/>
        </dgm:presLayoutVars>
      </dgm:prSet>
      <dgm:spPr/>
    </dgm:pt>
    <dgm:pt modelId="{3A565CD5-B907-449E-B2F3-D63CCD69ED92}" type="pres">
      <dgm:prSet presAssocID="{0DE97FA6-797F-40E7-9509-6AD43F5A1504}" presName="Description" presStyleLbl="revTx" presStyleIdx="3" presStyleCnt="6">
        <dgm:presLayoutVars>
          <dgm:bulletEnabled/>
        </dgm:presLayoutVars>
      </dgm:prSet>
      <dgm:spPr/>
    </dgm:pt>
    <dgm:pt modelId="{DBD7AEEC-9F4D-4B45-A117-2136C731A697}" type="pres">
      <dgm:prSet presAssocID="{4C086EB5-6546-4047-8C4A-37EEF55B5450}" presName="sibTrans" presStyleLbl="sibTrans2D1" presStyleIdx="0" presStyleCnt="0"/>
      <dgm:spPr/>
    </dgm:pt>
    <dgm:pt modelId="{184D4C48-8B9A-4E0D-8D94-D4E0C9116A0D}" type="pres">
      <dgm:prSet presAssocID="{D29D97F9-4C3D-404A-A9EF-6C9C76B1464E}" presName="Composite" presStyleCnt="0"/>
      <dgm:spPr/>
    </dgm:pt>
    <dgm:pt modelId="{7EC8310B-9CA5-4847-A1A9-5E27DEA53761}" type="pres">
      <dgm:prSet presAssocID="{D29D97F9-4C3D-404A-A9EF-6C9C76B1464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0859" r="26388" b="-5"/>
          <a:stretch/>
        </a:blipFill>
      </dgm:spPr>
      <dgm:extLst>
        <a:ext uri="{E40237B7-FDA0-4F09-8148-C483321AD2D9}">
          <dgm14:cNvPr xmlns:dgm14="http://schemas.microsoft.com/office/drawing/2010/diagram" id="0" name="" descr="Shot of an adorable little boy bonding and spending time with his mother at home"/>
        </a:ext>
      </dgm:extLst>
    </dgm:pt>
    <dgm:pt modelId="{9F0F61FD-A84C-4543-B68E-2CFF10E9C209}" type="pres">
      <dgm:prSet presAssocID="{D29D97F9-4C3D-404A-A9EF-6C9C76B1464E}" presName="Subtitle" presStyleLbl="revTx" presStyleIdx="4" presStyleCnt="6">
        <dgm:presLayoutVars>
          <dgm:chMax val="0"/>
          <dgm:bulletEnabled/>
        </dgm:presLayoutVars>
      </dgm:prSet>
      <dgm:spPr/>
    </dgm:pt>
    <dgm:pt modelId="{7D1C9B3D-BA04-4A5A-A1BB-F92B8982A9A6}" type="pres">
      <dgm:prSet presAssocID="{D29D97F9-4C3D-404A-A9EF-6C9C76B1464E}" presName="Description" presStyleLbl="revTx" presStyleIdx="5" presStyleCnt="6">
        <dgm:presLayoutVars>
          <dgm:bulletEnabled/>
        </dgm:presLayoutVars>
      </dgm:prSet>
      <dgm:spPr/>
    </dgm:pt>
  </dgm:ptLst>
  <dgm:cxnLst>
    <dgm:cxn modelId="{1813B60A-66BD-4DEF-8825-6249C0E6C1E8}" type="presOf" srcId="{D29D97F9-4C3D-404A-A9EF-6C9C76B1464E}" destId="{9F0F61FD-A84C-4543-B68E-2CFF10E9C209}" srcOrd="0" destOrd="0" presId="urn:microsoft.com/office/officeart/2024/3/layout/verticalVisualTextBlock1"/>
    <dgm:cxn modelId="{4897BA18-C10C-445D-AE05-AB632BE1D8E4}" type="presOf" srcId="{87951FC3-05C4-4041-9BDC-4243BE192CAA}" destId="{64345F48-B5DB-438A-88D2-FE7E922033FA}" srcOrd="0" destOrd="0" presId="urn:microsoft.com/office/officeart/2024/3/layout/verticalVisualTextBlock1"/>
    <dgm:cxn modelId="{0ECC8123-2A10-406A-8CA5-E46B0AAD3C38}" srcId="{D29D97F9-4C3D-404A-A9EF-6C9C76B1464E}" destId="{2786AFB6-E9A4-47AE-8BE2-D23D43D4EF03}" srcOrd="0" destOrd="0" parTransId="{D1A0431B-A585-4823-8DD9-BC7919F3BA43}" sibTransId="{9D7E601A-EE2A-4390-8AA5-C6355BA3DAB7}"/>
    <dgm:cxn modelId="{7416FB2B-7A05-4476-9E4E-DE964FA9D68B}" type="presOf" srcId="{E82AE9FF-E907-4621-BD56-2FD7DD18E507}" destId="{3A565CD5-B907-449E-B2F3-D63CCD69ED92}" srcOrd="0" destOrd="0" presId="urn:microsoft.com/office/officeart/2024/3/layout/verticalVisualTextBlock1"/>
    <dgm:cxn modelId="{0848BA5B-811E-4F79-8AE6-7A84422F64AC}" type="presOf" srcId="{4C086EB5-6546-4047-8C4A-37EEF55B5450}" destId="{DBD7AEEC-9F4D-4B45-A117-2136C731A697}" srcOrd="0" destOrd="0" presId="urn:microsoft.com/office/officeart/2024/3/layout/verticalVisualTextBlock1"/>
    <dgm:cxn modelId="{8644EB5B-EA08-4CE3-A2D9-158704D12724}" type="presOf" srcId="{2786AFB6-E9A4-47AE-8BE2-D23D43D4EF03}" destId="{7D1C9B3D-BA04-4A5A-A1BB-F92B8982A9A6}" srcOrd="0" destOrd="0" presId="urn:microsoft.com/office/officeart/2024/3/layout/verticalVisualTextBlock1"/>
    <dgm:cxn modelId="{9B8A535E-3C89-45F0-81BE-CDD007852BC0}" srcId="{551057CB-0634-4B6E-9D27-6BDB3CFB6AA2}" destId="{D29D97F9-4C3D-404A-A9EF-6C9C76B1464E}" srcOrd="2" destOrd="0" parTransId="{B4208EB0-2D82-41E2-80B3-2015836595A6}" sibTransId="{95D2C3A3-C6A4-4F8F-9482-5EB45E8BB379}"/>
    <dgm:cxn modelId="{E9C68F62-46F5-4A7B-B520-5A7BD4F63260}" type="presOf" srcId="{934E1679-6F7A-4461-92E8-1BB98CBB92D3}" destId="{F242009B-7F3A-488D-9428-67B2C3D1C020}" srcOrd="0" destOrd="0" presId="urn:microsoft.com/office/officeart/2024/3/layout/verticalVisualTextBlock1"/>
    <dgm:cxn modelId="{9943C244-CB5F-477D-A6EA-A7908AD8D1C3}" srcId="{551057CB-0634-4B6E-9D27-6BDB3CFB6AA2}" destId="{87951FC3-05C4-4041-9BDC-4243BE192CAA}" srcOrd="0" destOrd="0" parTransId="{0ED3B222-C360-4608-B256-AC988256BABF}" sibTransId="{934E1679-6F7A-4461-92E8-1BB98CBB92D3}"/>
    <dgm:cxn modelId="{82C59D76-1912-4C3D-BD39-269ACA1C0BA1}" type="presOf" srcId="{0DE97FA6-797F-40E7-9509-6AD43F5A1504}" destId="{5C04C4D8-90D3-48A8-A70B-9C6A770EF8E3}" srcOrd="0" destOrd="0" presId="urn:microsoft.com/office/officeart/2024/3/layout/verticalVisualTextBlock1"/>
    <dgm:cxn modelId="{D506FE81-5524-4B92-876F-C37C29717CD1}" srcId="{0DE97FA6-797F-40E7-9509-6AD43F5A1504}" destId="{E82AE9FF-E907-4621-BD56-2FD7DD18E507}" srcOrd="0" destOrd="0" parTransId="{F7A38D29-C9F5-41ED-9088-4EDC15DF312F}" sibTransId="{3AAE18A1-4835-4158-8A25-91B40AB94722}"/>
    <dgm:cxn modelId="{D34DE999-AA63-414C-9DD5-76E0BF104641}" srcId="{551057CB-0634-4B6E-9D27-6BDB3CFB6AA2}" destId="{0DE97FA6-797F-40E7-9509-6AD43F5A1504}" srcOrd="1" destOrd="0" parTransId="{27B5D6B9-FE5F-48B6-9C00-2CCEA6D0B9CF}" sibTransId="{4C086EB5-6546-4047-8C4A-37EEF55B5450}"/>
    <dgm:cxn modelId="{4FB3C0B4-28F3-4D96-9865-8C139E068F68}" srcId="{87951FC3-05C4-4041-9BDC-4243BE192CAA}" destId="{8B4A8801-C564-4439-B8E8-1D8FDB663ED8}" srcOrd="0" destOrd="0" parTransId="{F4AD3529-BF11-443A-9723-4FFA2055A516}" sibTransId="{6E6EACC8-834A-4A82-B65A-3DC3ECE42F8A}"/>
    <dgm:cxn modelId="{805667CF-7CFC-4828-8EEC-63C04BF33EF4}" type="presOf" srcId="{551057CB-0634-4B6E-9D27-6BDB3CFB6AA2}" destId="{194CF22C-4899-4C49-9059-6779EA789C10}" srcOrd="0" destOrd="0" presId="urn:microsoft.com/office/officeart/2024/3/layout/verticalVisualTextBlock1"/>
    <dgm:cxn modelId="{0C2713D2-7EE7-421F-9D83-BAA168E35742}" type="presOf" srcId="{8B4A8801-C564-4439-B8E8-1D8FDB663ED8}" destId="{11EC4B21-54BA-43A0-8AE6-DE4D4520D8A0}" srcOrd="0" destOrd="0" presId="urn:microsoft.com/office/officeart/2024/3/layout/verticalVisualTextBlock1"/>
    <dgm:cxn modelId="{A264A70A-3476-487F-A654-4116743548DC}" type="presParOf" srcId="{194CF22C-4899-4C49-9059-6779EA789C10}" destId="{D0F0A675-0C75-48D3-8DA8-175C38C31787}" srcOrd="0" destOrd="0" presId="urn:microsoft.com/office/officeart/2024/3/layout/verticalVisualTextBlock1"/>
    <dgm:cxn modelId="{C224CF28-B597-4247-8452-D8497EA3170F}" type="presParOf" srcId="{D0F0A675-0C75-48D3-8DA8-175C38C31787}" destId="{186C10C4-9679-451B-8071-0F982D9B6D5F}" srcOrd="0" destOrd="0" presId="urn:microsoft.com/office/officeart/2024/3/layout/verticalVisualTextBlock1"/>
    <dgm:cxn modelId="{C21A2BCB-78B5-4579-B4AB-8FF682B56AD6}" type="presParOf" srcId="{D0F0A675-0C75-48D3-8DA8-175C38C31787}" destId="{64345F48-B5DB-438A-88D2-FE7E922033FA}" srcOrd="1" destOrd="0" presId="urn:microsoft.com/office/officeart/2024/3/layout/verticalVisualTextBlock1"/>
    <dgm:cxn modelId="{5B6128EB-C4C8-4B90-B9A2-536B37FC85BE}" type="presParOf" srcId="{D0F0A675-0C75-48D3-8DA8-175C38C31787}" destId="{11EC4B21-54BA-43A0-8AE6-DE4D4520D8A0}" srcOrd="2" destOrd="0" presId="urn:microsoft.com/office/officeart/2024/3/layout/verticalVisualTextBlock1"/>
    <dgm:cxn modelId="{097E1C86-7576-47F9-919F-2D917A8F070B}" type="presParOf" srcId="{194CF22C-4899-4C49-9059-6779EA789C10}" destId="{F242009B-7F3A-488D-9428-67B2C3D1C020}" srcOrd="1" destOrd="0" presId="urn:microsoft.com/office/officeart/2024/3/layout/verticalVisualTextBlock1"/>
    <dgm:cxn modelId="{1BDD9097-8944-4978-A83D-6ED6B393192F}" type="presParOf" srcId="{194CF22C-4899-4C49-9059-6779EA789C10}" destId="{6AE00A31-46F3-4519-9FCC-E233C449C3FA}" srcOrd="2" destOrd="0" presId="urn:microsoft.com/office/officeart/2024/3/layout/verticalVisualTextBlock1"/>
    <dgm:cxn modelId="{6D644961-2819-4F3A-867F-BC24131D3C05}" type="presParOf" srcId="{6AE00A31-46F3-4519-9FCC-E233C449C3FA}" destId="{F524BF3D-2195-4AD7-A65F-9FF54311969F}" srcOrd="0" destOrd="0" presId="urn:microsoft.com/office/officeart/2024/3/layout/verticalVisualTextBlock1"/>
    <dgm:cxn modelId="{9F8FC46D-EE1B-441F-A7F2-114E2944E66F}" type="presParOf" srcId="{6AE00A31-46F3-4519-9FCC-E233C449C3FA}" destId="{5C04C4D8-90D3-48A8-A70B-9C6A770EF8E3}" srcOrd="1" destOrd="0" presId="urn:microsoft.com/office/officeart/2024/3/layout/verticalVisualTextBlock1"/>
    <dgm:cxn modelId="{E81D9587-54A0-4A4F-8258-C5AE3FA1F066}" type="presParOf" srcId="{6AE00A31-46F3-4519-9FCC-E233C449C3FA}" destId="{3A565CD5-B907-449E-B2F3-D63CCD69ED92}" srcOrd="2" destOrd="0" presId="urn:microsoft.com/office/officeart/2024/3/layout/verticalVisualTextBlock1"/>
    <dgm:cxn modelId="{99436C3C-B723-4112-A8C4-43D7933DB442}" type="presParOf" srcId="{194CF22C-4899-4C49-9059-6779EA789C10}" destId="{DBD7AEEC-9F4D-4B45-A117-2136C731A697}" srcOrd="3" destOrd="0" presId="urn:microsoft.com/office/officeart/2024/3/layout/verticalVisualTextBlock1"/>
    <dgm:cxn modelId="{44669AE3-25D6-4259-9854-9EB43A250C80}" type="presParOf" srcId="{194CF22C-4899-4C49-9059-6779EA789C10}" destId="{184D4C48-8B9A-4E0D-8D94-D4E0C9116A0D}" srcOrd="4" destOrd="0" presId="urn:microsoft.com/office/officeart/2024/3/layout/verticalVisualTextBlock1"/>
    <dgm:cxn modelId="{20554758-3070-485B-B613-918BB9B6D746}" type="presParOf" srcId="{184D4C48-8B9A-4E0D-8D94-D4E0C9116A0D}" destId="{7EC8310B-9CA5-4847-A1A9-5E27DEA53761}" srcOrd="0" destOrd="0" presId="urn:microsoft.com/office/officeart/2024/3/layout/verticalVisualTextBlock1"/>
    <dgm:cxn modelId="{A17BFCE3-8466-48B9-AA20-A3741A5D443A}" type="presParOf" srcId="{184D4C48-8B9A-4E0D-8D94-D4E0C9116A0D}" destId="{9F0F61FD-A84C-4543-B68E-2CFF10E9C209}" srcOrd="1" destOrd="0" presId="urn:microsoft.com/office/officeart/2024/3/layout/verticalVisualTextBlock1"/>
    <dgm:cxn modelId="{AF30BB03-D8F8-4750-A3AB-79CBE8C1656E}" type="presParOf" srcId="{184D4C48-8B9A-4E0D-8D94-D4E0C9116A0D}" destId="{7D1C9B3D-BA04-4A5A-A1BB-F92B8982A9A6}"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FAF00B-54EE-4AA1-8782-65A815E99D77}"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2D0D20DE-F33A-4F4B-9156-25052611CDB2}">
      <dgm:prSet/>
      <dgm:spPr/>
      <dgm:t>
        <a:bodyPr/>
        <a:lstStyle/>
        <a:p>
          <a:pPr>
            <a:lnSpc>
              <a:spcPct val="100000"/>
            </a:lnSpc>
            <a:defRPr b="1"/>
          </a:pPr>
          <a:r>
            <a:rPr lang="en-US" b="0" baseline="0"/>
            <a:t>Early Motor Development</a:t>
          </a:r>
          <a:endParaRPr lang="en-US"/>
        </a:p>
      </dgm:t>
    </dgm:pt>
    <dgm:pt modelId="{EBEC34E1-C890-46D7-A1AC-0FD56FA19A27}" type="parTrans" cxnId="{572E3895-4879-4EFC-8CC2-DC0255D8D664}">
      <dgm:prSet/>
      <dgm:spPr/>
      <dgm:t>
        <a:bodyPr/>
        <a:lstStyle/>
        <a:p>
          <a:endParaRPr lang="en-US"/>
        </a:p>
      </dgm:t>
    </dgm:pt>
    <dgm:pt modelId="{2BEB2D9B-286D-4EDE-B4AB-43A96AE7E2DB}" type="sibTrans" cxnId="{572E3895-4879-4EFC-8CC2-DC0255D8D664}">
      <dgm:prSet/>
      <dgm:spPr/>
      <dgm:t>
        <a:bodyPr/>
        <a:lstStyle/>
        <a:p>
          <a:pPr>
            <a:lnSpc>
              <a:spcPct val="100000"/>
            </a:lnSpc>
            <a:defRPr b="1"/>
          </a:pPr>
          <a:endParaRPr lang="en-US"/>
        </a:p>
      </dgm:t>
    </dgm:pt>
    <dgm:pt modelId="{24D67722-39F4-4362-9FB4-4BB275AE220B}">
      <dgm:prSet/>
      <dgm:spPr/>
      <dgm:t>
        <a:bodyPr/>
        <a:lstStyle/>
        <a:p>
          <a:pPr>
            <a:lnSpc>
              <a:spcPct val="100000"/>
            </a:lnSpc>
          </a:pPr>
          <a:r>
            <a:rPr lang="en-US" baseline="0"/>
            <a:t>Motor skills in toddlers develop through play and exploration, supporting physical and cognitive growth.</a:t>
          </a:r>
          <a:endParaRPr lang="en-US"/>
        </a:p>
      </dgm:t>
    </dgm:pt>
    <dgm:pt modelId="{AE4B460E-63E7-4BAD-8CD1-33C88C6EA049}" type="parTrans" cxnId="{E4B6DC5C-7277-4A8E-927E-78A9835F1AD0}">
      <dgm:prSet/>
      <dgm:spPr/>
      <dgm:t>
        <a:bodyPr/>
        <a:lstStyle/>
        <a:p>
          <a:endParaRPr lang="en-US"/>
        </a:p>
      </dgm:t>
    </dgm:pt>
    <dgm:pt modelId="{B57D947D-AF7A-4593-9F2D-F49ABFA93083}" type="sibTrans" cxnId="{E4B6DC5C-7277-4A8E-927E-78A9835F1AD0}">
      <dgm:prSet/>
      <dgm:spPr/>
      <dgm:t>
        <a:bodyPr/>
        <a:lstStyle/>
        <a:p>
          <a:endParaRPr lang="en-US"/>
        </a:p>
      </dgm:t>
    </dgm:pt>
    <dgm:pt modelId="{701BBAD5-2AA7-4BE1-9413-3C24239DF501}">
      <dgm:prSet/>
      <dgm:spPr/>
      <dgm:t>
        <a:bodyPr/>
        <a:lstStyle/>
        <a:p>
          <a:pPr>
            <a:lnSpc>
              <a:spcPct val="100000"/>
            </a:lnSpc>
            <a:defRPr b="1"/>
          </a:pPr>
          <a:r>
            <a:rPr lang="en-US" b="0" baseline="0"/>
            <a:t>Guided Learning</a:t>
          </a:r>
          <a:endParaRPr lang="en-US"/>
        </a:p>
      </dgm:t>
    </dgm:pt>
    <dgm:pt modelId="{779F8C02-611C-4527-B800-363A5643C280}" type="parTrans" cxnId="{B26467C5-0FFF-44B8-B917-9975ABDBECA8}">
      <dgm:prSet/>
      <dgm:spPr/>
      <dgm:t>
        <a:bodyPr/>
        <a:lstStyle/>
        <a:p>
          <a:endParaRPr lang="en-US"/>
        </a:p>
      </dgm:t>
    </dgm:pt>
    <dgm:pt modelId="{406089AF-6937-4CFE-9398-D6BE8B7B0341}" type="sibTrans" cxnId="{B26467C5-0FFF-44B8-B917-9975ABDBECA8}">
      <dgm:prSet/>
      <dgm:spPr/>
      <dgm:t>
        <a:bodyPr/>
        <a:lstStyle/>
        <a:p>
          <a:pPr>
            <a:lnSpc>
              <a:spcPct val="100000"/>
            </a:lnSpc>
            <a:defRPr b="1"/>
          </a:pPr>
          <a:endParaRPr lang="en-US"/>
        </a:p>
      </dgm:t>
    </dgm:pt>
    <dgm:pt modelId="{0E9CFD8C-CC01-40B7-B0F5-12C08331366F}">
      <dgm:prSet/>
      <dgm:spPr/>
      <dgm:t>
        <a:bodyPr/>
        <a:lstStyle/>
        <a:p>
          <a:pPr>
            <a:lnSpc>
              <a:spcPct val="100000"/>
            </a:lnSpc>
          </a:pPr>
          <a:r>
            <a:rPr lang="en-US" baseline="0"/>
            <a:t>Guided learning helps toddlers achieve developmental milestones through structured and supportive activities.</a:t>
          </a:r>
          <a:endParaRPr lang="en-US"/>
        </a:p>
      </dgm:t>
    </dgm:pt>
    <dgm:pt modelId="{44370948-91E6-4820-95B5-009B83A6FE1D}" type="parTrans" cxnId="{EA7E57F1-A43A-45FC-8AEF-268F85A98A6E}">
      <dgm:prSet/>
      <dgm:spPr/>
      <dgm:t>
        <a:bodyPr/>
        <a:lstStyle/>
        <a:p>
          <a:endParaRPr lang="en-US"/>
        </a:p>
      </dgm:t>
    </dgm:pt>
    <dgm:pt modelId="{1452C244-BA74-4CE3-8A78-5406BC9D3026}" type="sibTrans" cxnId="{EA7E57F1-A43A-45FC-8AEF-268F85A98A6E}">
      <dgm:prSet/>
      <dgm:spPr/>
      <dgm:t>
        <a:bodyPr/>
        <a:lstStyle/>
        <a:p>
          <a:endParaRPr lang="en-US"/>
        </a:p>
      </dgm:t>
    </dgm:pt>
    <dgm:pt modelId="{D66DBE6D-3278-4551-B838-226A708F54DF}">
      <dgm:prSet/>
      <dgm:spPr/>
      <dgm:t>
        <a:bodyPr/>
        <a:lstStyle/>
        <a:p>
          <a:pPr>
            <a:lnSpc>
              <a:spcPct val="100000"/>
            </a:lnSpc>
            <a:defRPr b="1"/>
          </a:pPr>
          <a:r>
            <a:rPr lang="en-US" b="0" baseline="0"/>
            <a:t>Parent-Centered Approaches</a:t>
          </a:r>
          <a:endParaRPr lang="en-US"/>
        </a:p>
      </dgm:t>
    </dgm:pt>
    <dgm:pt modelId="{2FEEB1A9-8965-427C-950C-9235E71907E7}" type="parTrans" cxnId="{CD7E82CD-6974-41B0-AAFC-4C7E99190489}">
      <dgm:prSet/>
      <dgm:spPr/>
      <dgm:t>
        <a:bodyPr/>
        <a:lstStyle/>
        <a:p>
          <a:endParaRPr lang="en-US"/>
        </a:p>
      </dgm:t>
    </dgm:pt>
    <dgm:pt modelId="{6CC14640-F90F-47C5-8BE9-9BC7EB9381A6}" type="sibTrans" cxnId="{CD7E82CD-6974-41B0-AAFC-4C7E99190489}">
      <dgm:prSet/>
      <dgm:spPr/>
      <dgm:t>
        <a:bodyPr/>
        <a:lstStyle/>
        <a:p>
          <a:endParaRPr lang="en-US"/>
        </a:p>
      </dgm:t>
    </dgm:pt>
    <dgm:pt modelId="{D12BE7FE-5919-4733-B82B-EC28193C9355}">
      <dgm:prSet/>
      <dgm:spPr/>
      <dgm:t>
        <a:bodyPr/>
        <a:lstStyle/>
        <a:p>
          <a:pPr>
            <a:lnSpc>
              <a:spcPct val="100000"/>
            </a:lnSpc>
          </a:pPr>
          <a:r>
            <a:rPr lang="en-US" baseline="0"/>
            <a:t>Parent involvement and responsive caregiving foster brain development and lifelong learning foundations.</a:t>
          </a:r>
          <a:endParaRPr lang="en-US"/>
        </a:p>
      </dgm:t>
    </dgm:pt>
    <dgm:pt modelId="{57F15DC9-756D-416D-8135-7E70CC19C19F}" type="parTrans" cxnId="{2F43E9DA-C9F6-4899-95CA-FC98908EAC18}">
      <dgm:prSet/>
      <dgm:spPr/>
      <dgm:t>
        <a:bodyPr/>
        <a:lstStyle/>
        <a:p>
          <a:endParaRPr lang="en-US"/>
        </a:p>
      </dgm:t>
    </dgm:pt>
    <dgm:pt modelId="{23647324-D57D-4EA4-8598-5706FBC92047}" type="sibTrans" cxnId="{2F43E9DA-C9F6-4899-95CA-FC98908EAC18}">
      <dgm:prSet/>
      <dgm:spPr/>
      <dgm:t>
        <a:bodyPr/>
        <a:lstStyle/>
        <a:p>
          <a:endParaRPr lang="en-US"/>
        </a:p>
      </dgm:t>
    </dgm:pt>
    <dgm:pt modelId="{806E5C70-A923-491D-A315-DF3E1D69BB54}" type="pres">
      <dgm:prSet presAssocID="{21FAF00B-54EE-4AA1-8782-65A815E99D77}" presName="Name0" presStyleCnt="0">
        <dgm:presLayoutVars>
          <dgm:dir/>
          <dgm:resizeHandles val="exact"/>
        </dgm:presLayoutVars>
      </dgm:prSet>
      <dgm:spPr/>
    </dgm:pt>
    <dgm:pt modelId="{FD60AF85-C2C3-45A1-B41E-334BF40009DF}" type="pres">
      <dgm:prSet presAssocID="{2D0D20DE-F33A-4F4B-9156-25052611CDB2}" presName="compNode" presStyleCnt="0"/>
      <dgm:spPr/>
    </dgm:pt>
    <dgm:pt modelId="{5FA0C616-F69E-40CE-A904-5D7AF1158509}" type="pres">
      <dgm:prSet presAssocID="{2D0D20DE-F33A-4F4B-9156-25052611CDB2}" presName="pictRect" presStyleLbl="revTx" presStyleIdx="0" presStyleCnt="6">
        <dgm:presLayoutVars>
          <dgm:chMax val="0"/>
          <dgm:bulletEnabled/>
        </dgm:presLayoutVars>
      </dgm:prSet>
      <dgm:spPr/>
    </dgm:pt>
    <dgm:pt modelId="{32D1B260-75C4-4946-9E53-86AA9A0E000A}" type="pres">
      <dgm:prSet presAssocID="{2D0D20DE-F33A-4F4B-9156-25052611CDB2}" presName="textRect" presStyleLbl="revTx" presStyleIdx="1" presStyleCnt="6">
        <dgm:presLayoutVars>
          <dgm:bulletEnabled/>
        </dgm:presLayoutVars>
      </dgm:prSet>
      <dgm:spPr/>
    </dgm:pt>
    <dgm:pt modelId="{A1101B73-A596-4958-B2DF-D6AF4B04BB1A}" type="pres">
      <dgm:prSet presAssocID="{2BEB2D9B-286D-4EDE-B4AB-43A96AE7E2DB}" presName="sibTrans" presStyleLbl="sibTrans2D1" presStyleIdx="0" presStyleCnt="0"/>
      <dgm:spPr/>
    </dgm:pt>
    <dgm:pt modelId="{03CFC69C-0702-45C5-84CB-A57AF6E6815B}" type="pres">
      <dgm:prSet presAssocID="{701BBAD5-2AA7-4BE1-9413-3C24239DF501}" presName="compNode" presStyleCnt="0"/>
      <dgm:spPr/>
    </dgm:pt>
    <dgm:pt modelId="{6A923A26-E087-41D4-BDD8-EE290BFD2DE0}" type="pres">
      <dgm:prSet presAssocID="{701BBAD5-2AA7-4BE1-9413-3C24239DF501}" presName="pictRect" presStyleLbl="revTx" presStyleIdx="2" presStyleCnt="6">
        <dgm:presLayoutVars>
          <dgm:chMax val="0"/>
          <dgm:bulletEnabled/>
        </dgm:presLayoutVars>
      </dgm:prSet>
      <dgm:spPr/>
    </dgm:pt>
    <dgm:pt modelId="{8E04B871-8D3A-4A05-B5CD-0780A92B8D6F}" type="pres">
      <dgm:prSet presAssocID="{701BBAD5-2AA7-4BE1-9413-3C24239DF501}" presName="textRect" presStyleLbl="revTx" presStyleIdx="3" presStyleCnt="6">
        <dgm:presLayoutVars>
          <dgm:bulletEnabled/>
        </dgm:presLayoutVars>
      </dgm:prSet>
      <dgm:spPr/>
    </dgm:pt>
    <dgm:pt modelId="{4FB50A85-0808-4394-A4CE-54517A7C3F16}" type="pres">
      <dgm:prSet presAssocID="{406089AF-6937-4CFE-9398-D6BE8B7B0341}" presName="sibTrans" presStyleLbl="sibTrans2D1" presStyleIdx="0" presStyleCnt="0"/>
      <dgm:spPr/>
    </dgm:pt>
    <dgm:pt modelId="{AF90A281-DED1-4ED0-8F03-98A39542E4B8}" type="pres">
      <dgm:prSet presAssocID="{D66DBE6D-3278-4551-B838-226A708F54DF}" presName="compNode" presStyleCnt="0"/>
      <dgm:spPr/>
    </dgm:pt>
    <dgm:pt modelId="{64E053EE-6E9A-4583-B7D0-68CBB37D68C9}" type="pres">
      <dgm:prSet presAssocID="{D66DBE6D-3278-4551-B838-226A708F54DF}" presName="pictRect" presStyleLbl="revTx" presStyleIdx="4" presStyleCnt="6">
        <dgm:presLayoutVars>
          <dgm:chMax val="0"/>
          <dgm:bulletEnabled/>
        </dgm:presLayoutVars>
      </dgm:prSet>
      <dgm:spPr/>
    </dgm:pt>
    <dgm:pt modelId="{F5A25416-5655-4B37-80FD-33FD5848290D}" type="pres">
      <dgm:prSet presAssocID="{D66DBE6D-3278-4551-B838-226A708F54DF}" presName="textRect" presStyleLbl="revTx" presStyleIdx="5" presStyleCnt="6">
        <dgm:presLayoutVars>
          <dgm:bulletEnabled/>
        </dgm:presLayoutVars>
      </dgm:prSet>
      <dgm:spPr/>
    </dgm:pt>
  </dgm:ptLst>
  <dgm:cxnLst>
    <dgm:cxn modelId="{CC6BCE5B-EC0D-4397-89CD-BED42F9136D7}" type="presOf" srcId="{2D0D20DE-F33A-4F4B-9156-25052611CDB2}" destId="{5FA0C616-F69E-40CE-A904-5D7AF1158509}" srcOrd="0" destOrd="0" presId="urn:microsoft.com/office/officeart/2024/3/layout/hArchList1"/>
    <dgm:cxn modelId="{E4B6DC5C-7277-4A8E-927E-78A9835F1AD0}" srcId="{2D0D20DE-F33A-4F4B-9156-25052611CDB2}" destId="{24D67722-39F4-4362-9FB4-4BB275AE220B}" srcOrd="0" destOrd="0" parTransId="{AE4B460E-63E7-4BAD-8CD1-33C88C6EA049}" sibTransId="{B57D947D-AF7A-4593-9F2D-F49ABFA93083}"/>
    <dgm:cxn modelId="{06FF8152-2849-4AF8-8A63-B6BE2A5E3E87}" type="presOf" srcId="{701BBAD5-2AA7-4BE1-9413-3C24239DF501}" destId="{6A923A26-E087-41D4-BDD8-EE290BFD2DE0}" srcOrd="0" destOrd="0" presId="urn:microsoft.com/office/officeart/2024/3/layout/hArchList1"/>
    <dgm:cxn modelId="{B812CB75-0F17-40C1-B84F-D723A8D21B78}" type="presOf" srcId="{406089AF-6937-4CFE-9398-D6BE8B7B0341}" destId="{4FB50A85-0808-4394-A4CE-54517A7C3F16}" srcOrd="0" destOrd="0" presId="urn:microsoft.com/office/officeart/2024/3/layout/hArchList1"/>
    <dgm:cxn modelId="{9889AB76-95CF-4EC1-90A6-53816B5548CF}" type="presOf" srcId="{D66DBE6D-3278-4551-B838-226A708F54DF}" destId="{64E053EE-6E9A-4583-B7D0-68CBB37D68C9}" srcOrd="0" destOrd="0" presId="urn:microsoft.com/office/officeart/2024/3/layout/hArchList1"/>
    <dgm:cxn modelId="{EFF67E58-50DE-4D19-8BDF-E0520693D4A4}" type="presOf" srcId="{D12BE7FE-5919-4733-B82B-EC28193C9355}" destId="{F5A25416-5655-4B37-80FD-33FD5848290D}" srcOrd="0" destOrd="0" presId="urn:microsoft.com/office/officeart/2024/3/layout/hArchList1"/>
    <dgm:cxn modelId="{86870B7D-1C2E-4F0B-B346-BF7689778C73}" type="presOf" srcId="{21FAF00B-54EE-4AA1-8782-65A815E99D77}" destId="{806E5C70-A923-491D-A315-DF3E1D69BB54}" srcOrd="0" destOrd="0" presId="urn:microsoft.com/office/officeart/2024/3/layout/hArchList1"/>
    <dgm:cxn modelId="{572E3895-4879-4EFC-8CC2-DC0255D8D664}" srcId="{21FAF00B-54EE-4AA1-8782-65A815E99D77}" destId="{2D0D20DE-F33A-4F4B-9156-25052611CDB2}" srcOrd="0" destOrd="0" parTransId="{EBEC34E1-C890-46D7-A1AC-0FD56FA19A27}" sibTransId="{2BEB2D9B-286D-4EDE-B4AB-43A96AE7E2DB}"/>
    <dgm:cxn modelId="{D8FFEEAD-4A19-4334-AEA1-C3FE8A43492B}" type="presOf" srcId="{2BEB2D9B-286D-4EDE-B4AB-43A96AE7E2DB}" destId="{A1101B73-A596-4958-B2DF-D6AF4B04BB1A}" srcOrd="0" destOrd="0" presId="urn:microsoft.com/office/officeart/2024/3/layout/hArchList1"/>
    <dgm:cxn modelId="{95AC30BB-4688-41B5-AC5A-F406ED7AD128}" type="presOf" srcId="{24D67722-39F4-4362-9FB4-4BB275AE220B}" destId="{32D1B260-75C4-4946-9E53-86AA9A0E000A}" srcOrd="0" destOrd="0" presId="urn:microsoft.com/office/officeart/2024/3/layout/hArchList1"/>
    <dgm:cxn modelId="{B26467C5-0FFF-44B8-B917-9975ABDBECA8}" srcId="{21FAF00B-54EE-4AA1-8782-65A815E99D77}" destId="{701BBAD5-2AA7-4BE1-9413-3C24239DF501}" srcOrd="1" destOrd="0" parTransId="{779F8C02-611C-4527-B800-363A5643C280}" sibTransId="{406089AF-6937-4CFE-9398-D6BE8B7B0341}"/>
    <dgm:cxn modelId="{CD7E82CD-6974-41B0-AAFC-4C7E99190489}" srcId="{21FAF00B-54EE-4AA1-8782-65A815E99D77}" destId="{D66DBE6D-3278-4551-B838-226A708F54DF}" srcOrd="2" destOrd="0" parTransId="{2FEEB1A9-8965-427C-950C-9235E71907E7}" sibTransId="{6CC14640-F90F-47C5-8BE9-9BC7EB9381A6}"/>
    <dgm:cxn modelId="{2F43E9DA-C9F6-4899-95CA-FC98908EAC18}" srcId="{D66DBE6D-3278-4551-B838-226A708F54DF}" destId="{D12BE7FE-5919-4733-B82B-EC28193C9355}" srcOrd="0" destOrd="0" parTransId="{57F15DC9-756D-416D-8135-7E70CC19C19F}" sibTransId="{23647324-D57D-4EA4-8598-5706FBC92047}"/>
    <dgm:cxn modelId="{8DB50AF1-FE0E-42C6-B89E-DC08984EFEC1}" type="presOf" srcId="{0E9CFD8C-CC01-40B7-B0F5-12C08331366F}" destId="{8E04B871-8D3A-4A05-B5CD-0780A92B8D6F}" srcOrd="0" destOrd="0" presId="urn:microsoft.com/office/officeart/2024/3/layout/hArchList1"/>
    <dgm:cxn modelId="{EA7E57F1-A43A-45FC-8AEF-268F85A98A6E}" srcId="{701BBAD5-2AA7-4BE1-9413-3C24239DF501}" destId="{0E9CFD8C-CC01-40B7-B0F5-12C08331366F}" srcOrd="0" destOrd="0" parTransId="{44370948-91E6-4820-95B5-009B83A6FE1D}" sibTransId="{1452C244-BA74-4CE3-8A78-5406BC9D3026}"/>
    <dgm:cxn modelId="{A7B463B5-EA80-4BC1-8C8A-0CFB7BD772EE}" type="presParOf" srcId="{806E5C70-A923-491D-A315-DF3E1D69BB54}" destId="{FD60AF85-C2C3-45A1-B41E-334BF40009DF}" srcOrd="0" destOrd="0" presId="urn:microsoft.com/office/officeart/2024/3/layout/hArchList1"/>
    <dgm:cxn modelId="{167DDF36-FC48-4371-8AAA-29E57F236118}" type="presParOf" srcId="{FD60AF85-C2C3-45A1-B41E-334BF40009DF}" destId="{5FA0C616-F69E-40CE-A904-5D7AF1158509}" srcOrd="0" destOrd="0" presId="urn:microsoft.com/office/officeart/2024/3/layout/hArchList1"/>
    <dgm:cxn modelId="{6CC31936-4EEE-4345-AB5A-893B0D43B425}" type="presParOf" srcId="{FD60AF85-C2C3-45A1-B41E-334BF40009DF}" destId="{32D1B260-75C4-4946-9E53-86AA9A0E000A}" srcOrd="1" destOrd="0" presId="urn:microsoft.com/office/officeart/2024/3/layout/hArchList1"/>
    <dgm:cxn modelId="{2A29F16A-0E8B-445E-A9ED-4FFC76AF0CBE}" type="presParOf" srcId="{806E5C70-A923-491D-A315-DF3E1D69BB54}" destId="{A1101B73-A596-4958-B2DF-D6AF4B04BB1A}" srcOrd="1" destOrd="0" presId="urn:microsoft.com/office/officeart/2024/3/layout/hArchList1"/>
    <dgm:cxn modelId="{B50E3F8D-70AB-4345-AFAC-A822046D89FC}" type="presParOf" srcId="{806E5C70-A923-491D-A315-DF3E1D69BB54}" destId="{03CFC69C-0702-45C5-84CB-A57AF6E6815B}" srcOrd="2" destOrd="0" presId="urn:microsoft.com/office/officeart/2024/3/layout/hArchList1"/>
    <dgm:cxn modelId="{EF72E974-038E-4AB2-B003-7FE0C0A3A614}" type="presParOf" srcId="{03CFC69C-0702-45C5-84CB-A57AF6E6815B}" destId="{6A923A26-E087-41D4-BDD8-EE290BFD2DE0}" srcOrd="0" destOrd="0" presId="urn:microsoft.com/office/officeart/2024/3/layout/hArchList1"/>
    <dgm:cxn modelId="{8F70663C-E275-46E1-9C2A-5D772F95FE6B}" type="presParOf" srcId="{03CFC69C-0702-45C5-84CB-A57AF6E6815B}" destId="{8E04B871-8D3A-4A05-B5CD-0780A92B8D6F}" srcOrd="1" destOrd="0" presId="urn:microsoft.com/office/officeart/2024/3/layout/hArchList1"/>
    <dgm:cxn modelId="{A978034F-A0D8-4069-BE06-7CDD179FF634}" type="presParOf" srcId="{806E5C70-A923-491D-A315-DF3E1D69BB54}" destId="{4FB50A85-0808-4394-A4CE-54517A7C3F16}" srcOrd="3" destOrd="0" presId="urn:microsoft.com/office/officeart/2024/3/layout/hArchList1"/>
    <dgm:cxn modelId="{37918D28-5284-40D9-B091-E0CBE4C1F173}" type="presParOf" srcId="{806E5C70-A923-491D-A315-DF3E1D69BB54}" destId="{AF90A281-DED1-4ED0-8F03-98A39542E4B8}" srcOrd="4" destOrd="0" presId="urn:microsoft.com/office/officeart/2024/3/layout/hArchList1"/>
    <dgm:cxn modelId="{F96EDEED-1F58-4999-95CB-0644B2E27018}" type="presParOf" srcId="{AF90A281-DED1-4ED0-8F03-98A39542E4B8}" destId="{64E053EE-6E9A-4583-B7D0-68CBB37D68C9}" srcOrd="0" destOrd="0" presId="urn:microsoft.com/office/officeart/2024/3/layout/hArchList1"/>
    <dgm:cxn modelId="{86CBFF6D-EAAA-487F-8393-7E444E1CB1D4}" type="presParOf" srcId="{AF90A281-DED1-4ED0-8F03-98A39542E4B8}" destId="{F5A25416-5655-4B37-80FD-33FD5848290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C10C4-9679-451B-8071-0F982D9B6D5F}">
      <dsp:nvSpPr>
        <dsp:cNvPr id="0" name=""/>
        <dsp:cNvSpPr/>
      </dsp:nvSpPr>
      <dsp:spPr>
        <a:xfrm>
          <a:off x="0" y="0"/>
          <a:ext cx="1155278" cy="1155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5446" r="15804"/>
          <a:stretch/>
        </a:blipFill>
        <a:ln>
          <a:noFill/>
        </a:ln>
        <a:effectLst/>
      </dsp:spPr>
      <dsp:style>
        <a:lnRef idx="0">
          <a:scrgbClr r="0" g="0" b="0"/>
        </a:lnRef>
        <a:fillRef idx="3">
          <a:scrgbClr r="0" g="0" b="0"/>
        </a:fillRef>
        <a:effectRef idx="2">
          <a:scrgbClr r="0" g="0" b="0"/>
        </a:effectRef>
        <a:fontRef idx="minor">
          <a:schemeClr val="lt1"/>
        </a:fontRef>
      </dsp:style>
    </dsp:sp>
    <dsp:sp modelId="{64345F48-B5DB-438A-88D2-FE7E922033FA}">
      <dsp:nvSpPr>
        <dsp:cNvPr id="0" name=""/>
        <dsp:cNvSpPr/>
      </dsp:nvSpPr>
      <dsp:spPr>
        <a:xfrm>
          <a:off x="1335278" y="0"/>
          <a:ext cx="5522086" cy="50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Early Experiences Impact</a:t>
          </a:r>
        </a:p>
      </dsp:txBody>
      <dsp:txXfrm>
        <a:off x="1335278" y="0"/>
        <a:ext cx="5522086" cy="508022"/>
      </dsp:txXfrm>
    </dsp:sp>
    <dsp:sp modelId="{11EC4B21-54BA-43A0-8AE6-DE4D4520D8A0}">
      <dsp:nvSpPr>
        <dsp:cNvPr id="0" name=""/>
        <dsp:cNvSpPr/>
      </dsp:nvSpPr>
      <dsp:spPr>
        <a:xfrm>
          <a:off x="1335278" y="508022"/>
          <a:ext cx="5522086" cy="63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Early life experiences significantly influence the development and structure of the brain during critical periods.</a:t>
          </a:r>
        </a:p>
      </dsp:txBody>
      <dsp:txXfrm>
        <a:off x="1335278" y="508022"/>
        <a:ext cx="5522086" cy="630617"/>
      </dsp:txXfrm>
    </dsp:sp>
    <dsp:sp modelId="{F524BF3D-2195-4AD7-A65F-9FF54311969F}">
      <dsp:nvSpPr>
        <dsp:cNvPr id="0" name=""/>
        <dsp:cNvSpPr/>
      </dsp:nvSpPr>
      <dsp:spPr>
        <a:xfrm>
          <a:off x="0" y="1247700"/>
          <a:ext cx="1155278" cy="1155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1128" r="12124" b="3"/>
          <a:stretch/>
        </a:blipFill>
        <a:ln>
          <a:noFill/>
        </a:ln>
        <a:effectLst/>
      </dsp:spPr>
      <dsp:style>
        <a:lnRef idx="0">
          <a:scrgbClr r="0" g="0" b="0"/>
        </a:lnRef>
        <a:fillRef idx="3">
          <a:scrgbClr r="0" g="0" b="0"/>
        </a:fillRef>
        <a:effectRef idx="2">
          <a:scrgbClr r="0" g="0" b="0"/>
        </a:effectRef>
        <a:fontRef idx="minor">
          <a:schemeClr val="lt1"/>
        </a:fontRef>
      </dsp:style>
    </dsp:sp>
    <dsp:sp modelId="{5C04C4D8-90D3-48A8-A70B-9C6A770EF8E3}">
      <dsp:nvSpPr>
        <dsp:cNvPr id="0" name=""/>
        <dsp:cNvSpPr/>
      </dsp:nvSpPr>
      <dsp:spPr>
        <a:xfrm>
          <a:off x="1335278" y="1247700"/>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Enriched Environments Role</a:t>
          </a:r>
        </a:p>
      </dsp:txBody>
      <dsp:txXfrm>
        <a:off x="1335278" y="1247700"/>
        <a:ext cx="5522086" cy="473519"/>
      </dsp:txXfrm>
    </dsp:sp>
    <dsp:sp modelId="{3A565CD5-B907-449E-B2F3-D63CCD69ED92}">
      <dsp:nvSpPr>
        <dsp:cNvPr id="0" name=""/>
        <dsp:cNvSpPr/>
      </dsp:nvSpPr>
      <dsp:spPr>
        <a:xfrm>
          <a:off x="1335278" y="1721219"/>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Stimulating and responsive environments promote healthy brain architecture and cognitive growth.</a:t>
          </a:r>
        </a:p>
      </dsp:txBody>
      <dsp:txXfrm>
        <a:off x="1335278" y="1721219"/>
        <a:ext cx="5522086" cy="681759"/>
      </dsp:txXfrm>
    </dsp:sp>
    <dsp:sp modelId="{7EC8310B-9CA5-4847-A1A9-5E27DEA53761}">
      <dsp:nvSpPr>
        <dsp:cNvPr id="0" name=""/>
        <dsp:cNvSpPr/>
      </dsp:nvSpPr>
      <dsp:spPr>
        <a:xfrm>
          <a:off x="0" y="2495401"/>
          <a:ext cx="1155278" cy="11552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0859" r="26388" b="-5"/>
          <a:stretch/>
        </a:blipFill>
        <a:ln>
          <a:noFill/>
        </a:ln>
        <a:effectLst/>
      </dsp:spPr>
      <dsp:style>
        <a:lnRef idx="0">
          <a:scrgbClr r="0" g="0" b="0"/>
        </a:lnRef>
        <a:fillRef idx="3">
          <a:scrgbClr r="0" g="0" b="0"/>
        </a:fillRef>
        <a:effectRef idx="2">
          <a:scrgbClr r="0" g="0" b="0"/>
        </a:effectRef>
        <a:fontRef idx="minor">
          <a:schemeClr val="lt1"/>
        </a:fontRef>
      </dsp:style>
    </dsp:sp>
    <dsp:sp modelId="{9F0F61FD-A84C-4543-B68E-2CFF10E9C209}">
      <dsp:nvSpPr>
        <dsp:cNvPr id="0" name=""/>
        <dsp:cNvSpPr/>
      </dsp:nvSpPr>
      <dsp:spPr>
        <a:xfrm>
          <a:off x="1335278" y="2495401"/>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Responsive Caregiving Importance</a:t>
          </a:r>
        </a:p>
      </dsp:txBody>
      <dsp:txXfrm>
        <a:off x="1335278" y="2495401"/>
        <a:ext cx="5522086" cy="473519"/>
      </dsp:txXfrm>
    </dsp:sp>
    <dsp:sp modelId="{7D1C9B3D-BA04-4A5A-A1BB-F92B8982A9A6}">
      <dsp:nvSpPr>
        <dsp:cNvPr id="0" name=""/>
        <dsp:cNvSpPr/>
      </dsp:nvSpPr>
      <dsp:spPr>
        <a:xfrm>
          <a:off x="1335278" y="2968920"/>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Responsive caregiving provides emotional support essential for healthy brain development in sensitive periods.</a:t>
          </a:r>
        </a:p>
      </dsp:txBody>
      <dsp:txXfrm>
        <a:off x="1335278" y="2968920"/>
        <a:ext cx="5522086" cy="681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0C616-F69E-40CE-A904-5D7AF1158509}">
      <dsp:nvSpPr>
        <dsp:cNvPr id="0" name=""/>
        <dsp:cNvSpPr/>
      </dsp:nvSpPr>
      <dsp:spPr>
        <a:xfrm>
          <a:off x="0"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Early Motor Development</a:t>
          </a:r>
          <a:endParaRPr lang="en-US" sz="1700" kern="1200"/>
        </a:p>
      </dsp:txBody>
      <dsp:txXfrm>
        <a:off x="0" y="0"/>
        <a:ext cx="2142926" cy="826417"/>
      </dsp:txXfrm>
    </dsp:sp>
    <dsp:sp modelId="{32D1B260-75C4-4946-9E53-86AA9A0E000A}">
      <dsp:nvSpPr>
        <dsp:cNvPr id="0" name=""/>
        <dsp:cNvSpPr/>
      </dsp:nvSpPr>
      <dsp:spPr>
        <a:xfrm>
          <a:off x="0"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Motor skills in toddlers develop through play and exploration, supporting physical and cognitive growth.</a:t>
          </a:r>
          <a:endParaRPr lang="en-US" sz="1300" kern="1200"/>
        </a:p>
      </dsp:txBody>
      <dsp:txXfrm>
        <a:off x="0" y="826417"/>
        <a:ext cx="2142926" cy="2794079"/>
      </dsp:txXfrm>
    </dsp:sp>
    <dsp:sp modelId="{6A923A26-E087-41D4-BDD8-EE290BFD2DE0}">
      <dsp:nvSpPr>
        <dsp:cNvPr id="0" name=""/>
        <dsp:cNvSpPr/>
      </dsp:nvSpPr>
      <dsp:spPr>
        <a:xfrm>
          <a:off x="2357219"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Guided Learning</a:t>
          </a:r>
          <a:endParaRPr lang="en-US" sz="1700" kern="1200"/>
        </a:p>
      </dsp:txBody>
      <dsp:txXfrm>
        <a:off x="2357219" y="0"/>
        <a:ext cx="2142926" cy="826417"/>
      </dsp:txXfrm>
    </dsp:sp>
    <dsp:sp modelId="{8E04B871-8D3A-4A05-B5CD-0780A92B8D6F}">
      <dsp:nvSpPr>
        <dsp:cNvPr id="0" name=""/>
        <dsp:cNvSpPr/>
      </dsp:nvSpPr>
      <dsp:spPr>
        <a:xfrm>
          <a:off x="2357219"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Guided learning helps toddlers achieve developmental milestones through structured and supportive activities.</a:t>
          </a:r>
          <a:endParaRPr lang="en-US" sz="1300" kern="1200"/>
        </a:p>
      </dsp:txBody>
      <dsp:txXfrm>
        <a:off x="2357219" y="826417"/>
        <a:ext cx="2142926" cy="2794079"/>
      </dsp:txXfrm>
    </dsp:sp>
    <dsp:sp modelId="{64E053EE-6E9A-4583-B7D0-68CBB37D68C9}">
      <dsp:nvSpPr>
        <dsp:cNvPr id="0" name=""/>
        <dsp:cNvSpPr/>
      </dsp:nvSpPr>
      <dsp:spPr>
        <a:xfrm>
          <a:off x="4714438"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Parent-Centered Approaches</a:t>
          </a:r>
          <a:endParaRPr lang="en-US" sz="1700" kern="1200"/>
        </a:p>
      </dsp:txBody>
      <dsp:txXfrm>
        <a:off x="4714438" y="0"/>
        <a:ext cx="2142926" cy="826417"/>
      </dsp:txXfrm>
    </dsp:sp>
    <dsp:sp modelId="{F5A25416-5655-4B37-80FD-33FD5848290D}">
      <dsp:nvSpPr>
        <dsp:cNvPr id="0" name=""/>
        <dsp:cNvSpPr/>
      </dsp:nvSpPr>
      <dsp:spPr>
        <a:xfrm>
          <a:off x="4714438"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Parent involvement and responsive caregiving foster brain development and lifelong learning foundations.</a:t>
          </a:r>
          <a:endParaRPr lang="en-US" sz="1300" kern="1200"/>
        </a:p>
      </dsp:txBody>
      <dsp:txXfrm>
        <a:off x="4714438" y="826417"/>
        <a:ext cx="2142926" cy="2794079"/>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1/4/2026</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key principles of early motor development in toddlers aged 24 to 36 months, highlighting important milestones and recent breakthroughs in brain development. We will also discuss parent-centered approaches that support optimal learning and development.
</a:t>
            </a:r>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1179608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Early experiences and enriched environments play a crucial role in shaping brain architecture, emphasizing the need for stimulating, responsive caregiving during this sensitive period.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10</a:t>
            </a:fld>
            <a:endParaRPr lang="en-US" dirty="0"/>
          </a:p>
        </p:txBody>
      </p:sp>
    </p:spTree>
    <p:extLst>
      <p:ext uri="{BB962C8B-B14F-4D97-AF65-F5344CB8AC3E}">
        <p14:creationId xmlns:p14="http://schemas.microsoft.com/office/powerpoint/2010/main" val="327422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 and caregivers are central to supporting toddler development through responsive caregiving, scaffolding learning, and engaging in interactive routines that promote co-regulation.</a:t>
            </a:r>
          </a:p>
        </p:txBody>
      </p:sp>
      <p:sp>
        <p:nvSpPr>
          <p:cNvPr id="4" name="Slide Number Placeholder 3"/>
          <p:cNvSpPr>
            <a:spLocks noGrp="1"/>
          </p:cNvSpPr>
          <p:nvPr>
            <p:ph type="sldNum" sz="quarter" idx="5"/>
          </p:nvPr>
        </p:nvSpPr>
        <p:spPr/>
        <p:txBody>
          <a:bodyPr/>
          <a:lstStyle/>
          <a:p>
            <a:fld id="{B62F9892-4FA8-4E47-8751-DA9332AF5A19}" type="slidenum">
              <a:rPr lang="en-US" smtClean="0"/>
              <a:t>11</a:t>
            </a:fld>
            <a:endParaRPr lang="en-US" dirty="0"/>
          </a:p>
        </p:txBody>
      </p:sp>
    </p:spTree>
    <p:extLst>
      <p:ext uri="{BB962C8B-B14F-4D97-AF65-F5344CB8AC3E}">
        <p14:creationId xmlns:p14="http://schemas.microsoft.com/office/powerpoint/2010/main" val="38539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Responsive caregiving involves attuned, sensitive interactions that build secure attachments and foster social-emotional and cognitive growth in toddlers.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12</a:t>
            </a:fld>
            <a:endParaRPr lang="en-US" dirty="0"/>
          </a:p>
        </p:txBody>
      </p:sp>
    </p:spTree>
    <p:extLst>
      <p:ext uri="{BB962C8B-B14F-4D97-AF65-F5344CB8AC3E}">
        <p14:creationId xmlns:p14="http://schemas.microsoft.com/office/powerpoint/2010/main" val="200677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Active parental involvement in scaffolding helps toddlers master new skills by providing support tailored to their developmental level and gradually increasing independence.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3431215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Structured daily routines and co-regulation—where caregivers help toddlers manage emotions—enhance learning and self-regulation skills critical for healthy development.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14</a:t>
            </a:fld>
            <a:endParaRPr lang="en-US" dirty="0"/>
          </a:p>
        </p:txBody>
      </p:sp>
    </p:spTree>
    <p:extLst>
      <p:ext uri="{BB962C8B-B14F-4D97-AF65-F5344CB8AC3E}">
        <p14:creationId xmlns:p14="http://schemas.microsoft.com/office/powerpoint/2010/main" val="196487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motor development, milestones, and brain breakthroughs highlight the importance of play, guided learning, and parent-centered approaches. Together, these principles create a strong foundation for toddlers’ lifelong growth and learning.</a:t>
            </a:r>
          </a:p>
        </p:txBody>
      </p:sp>
      <p:sp>
        <p:nvSpPr>
          <p:cNvPr id="4" name="Slide Number Placeholder 3"/>
          <p:cNvSpPr>
            <a:spLocks noGrp="1"/>
          </p:cNvSpPr>
          <p:nvPr>
            <p:ph type="sldNum" sz="quarter" idx="5"/>
          </p:nvPr>
        </p:nvSpPr>
        <p:spPr/>
        <p:txBody>
          <a:bodyPr/>
          <a:lstStyle/>
          <a:p>
            <a:fld id="{B62F9892-4FA8-4E47-8751-DA9332AF5A19}" type="slidenum">
              <a:rPr lang="en-US" smtClean="0"/>
              <a:t>15</a:t>
            </a:fld>
            <a:endParaRPr lang="en-US" dirty="0"/>
          </a:p>
        </p:txBody>
      </p:sp>
    </p:spTree>
    <p:extLst>
      <p:ext uri="{BB962C8B-B14F-4D97-AF65-F5344CB8AC3E}">
        <p14:creationId xmlns:p14="http://schemas.microsoft.com/office/powerpoint/2010/main" val="38897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three main sections: key principles of early motor development, current research on developmental milestones and brain growth, and parent-centered strategies that enhance learning through responsive caregiving and interactive routines.</a:t>
            </a:r>
          </a:p>
        </p:txBody>
      </p:sp>
      <p:sp>
        <p:nvSpPr>
          <p:cNvPr id="4" name="Slide Number Placeholder 3"/>
          <p:cNvSpPr>
            <a:spLocks noGrp="1"/>
          </p:cNvSpPr>
          <p:nvPr>
            <p:ph type="sldNum" sz="quarter" idx="5"/>
          </p:nvPr>
        </p:nvSpPr>
        <p:spPr/>
        <p:txBody>
          <a:bodyPr/>
          <a:lstStyle/>
          <a:p>
            <a:fld id="{B62F9892-4FA8-4E47-8751-DA9332AF5A19}" type="slidenum">
              <a:rPr lang="en-US" smtClean="0"/>
              <a:t>2</a:t>
            </a:fld>
            <a:endParaRPr lang="en-US" dirty="0"/>
          </a:p>
        </p:txBody>
      </p:sp>
    </p:spTree>
    <p:extLst>
      <p:ext uri="{BB962C8B-B14F-4D97-AF65-F5344CB8AC3E}">
        <p14:creationId xmlns:p14="http://schemas.microsoft.com/office/powerpoint/2010/main" val="759139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motor development in toddlers involves examining both gross and fine motor skills, the critical role of play and movement in learning, and theoretical perspectives such as Vygotsky's concept of guided participation.</a:t>
            </a:r>
          </a:p>
        </p:txBody>
      </p:sp>
      <p:sp>
        <p:nvSpPr>
          <p:cNvPr id="4" name="Slide Number Placeholder 3"/>
          <p:cNvSpPr>
            <a:spLocks noGrp="1"/>
          </p:cNvSpPr>
          <p:nvPr>
            <p:ph type="sldNum" sz="quarter" idx="5"/>
          </p:nvPr>
        </p:nvSpPr>
        <p:spPr/>
        <p:txBody>
          <a:bodyPr/>
          <a:lstStyle/>
          <a:p>
            <a:fld id="{B62F9892-4FA8-4E47-8751-DA9332AF5A19}" type="slidenum">
              <a:rPr lang="en-US" smtClean="0"/>
              <a:t>3</a:t>
            </a:fld>
            <a:endParaRPr lang="en-US" dirty="0"/>
          </a:p>
        </p:txBody>
      </p:sp>
    </p:spTree>
    <p:extLst>
      <p:ext uri="{BB962C8B-B14F-4D97-AF65-F5344CB8AC3E}">
        <p14:creationId xmlns:p14="http://schemas.microsoft.com/office/powerpoint/2010/main" val="75799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Gross motor skills include large movements like walking and jumping, while fine motor skills involve precise actions like grasping and drawing. Mastery of these skills is essential for toddlers’ independence and cognitive development.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4</a:t>
            </a:fld>
            <a:endParaRPr lang="en-US" dirty="0"/>
          </a:p>
        </p:txBody>
      </p:sp>
    </p:spTree>
    <p:extLst>
      <p:ext uri="{BB962C8B-B14F-4D97-AF65-F5344CB8AC3E}">
        <p14:creationId xmlns:p14="http://schemas.microsoft.com/office/powerpoint/2010/main" val="188323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Play and physical movement are vital for motor skill development and cognitive growth. Active engagement in play helps toddlers practice coordination, balance, and problem-solving abilities in a natural context.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5</a:t>
            </a:fld>
            <a:endParaRPr lang="en-US" dirty="0"/>
          </a:p>
        </p:txBody>
      </p:sp>
    </p:spTree>
    <p:extLst>
      <p:ext uri="{BB962C8B-B14F-4D97-AF65-F5344CB8AC3E}">
        <p14:creationId xmlns:p14="http://schemas.microsoft.com/office/powerpoint/2010/main" val="230426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Vygotsky's theory emphasizes guided participation, where caregivers support toddlers in tasks just beyond their current abilities, fostering learning through social interaction and scaffolding.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6</a:t>
            </a:fld>
            <a:endParaRPr lang="en-US" dirty="0"/>
          </a:p>
        </p:txBody>
      </p:sp>
    </p:spTree>
    <p:extLst>
      <p:ext uri="{BB962C8B-B14F-4D97-AF65-F5344CB8AC3E}">
        <p14:creationId xmlns:p14="http://schemas.microsoft.com/office/powerpoint/2010/main" val="381161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 studies reveal important milestones in toddler development and significant progress in understanding brain growth and neural connectivity shaped by experience and environment.</a:t>
            </a:r>
          </a:p>
        </p:txBody>
      </p:sp>
      <p:sp>
        <p:nvSpPr>
          <p:cNvPr id="4" name="Slide Number Placeholder 3"/>
          <p:cNvSpPr>
            <a:spLocks noGrp="1"/>
          </p:cNvSpPr>
          <p:nvPr>
            <p:ph type="sldNum" sz="quarter" idx="5"/>
          </p:nvPr>
        </p:nvSpPr>
        <p:spPr/>
        <p:txBody>
          <a:bodyPr/>
          <a:lstStyle/>
          <a:p>
            <a:fld id="{B62F9892-4FA8-4E47-8751-DA9332AF5A19}" type="slidenum">
              <a:rPr lang="en-US" smtClean="0"/>
              <a:t>7</a:t>
            </a:fld>
            <a:endParaRPr lang="en-US" dirty="0"/>
          </a:p>
        </p:txBody>
      </p:sp>
    </p:spTree>
    <p:extLst>
      <p:ext uri="{BB962C8B-B14F-4D97-AF65-F5344CB8AC3E}">
        <p14:creationId xmlns:p14="http://schemas.microsoft.com/office/powerpoint/2010/main" val="109837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Research highlights typical timelines for motor, language, and social milestones in toddlers, helping caregivers and educators identify age-appropriate developmental progress.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8</a:t>
            </a:fld>
            <a:endParaRPr lang="en-US" dirty="0"/>
          </a:p>
        </p:txBody>
      </p:sp>
    </p:spTree>
    <p:extLst>
      <p:ext uri="{BB962C8B-B14F-4D97-AF65-F5344CB8AC3E}">
        <p14:creationId xmlns:p14="http://schemas.microsoft.com/office/powerpoint/2010/main" val="37973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Advances in neuroscience show rapid brain growth during toddlerhood, with increasing neural connections that support learning capacities and behavioral regulation.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9</a:t>
            </a:fld>
            <a:endParaRPr lang="en-US" dirty="0"/>
          </a:p>
        </p:txBody>
      </p:sp>
    </p:spTree>
    <p:extLst>
      <p:ext uri="{BB962C8B-B14F-4D97-AF65-F5344CB8AC3E}">
        <p14:creationId xmlns:p14="http://schemas.microsoft.com/office/powerpoint/2010/main" val="228061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3616481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8833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5685950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hart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hasCustomPrompt="1"/>
          </p:nvPr>
        </p:nvSpPr>
        <p:spPr>
          <a:xfrm>
            <a:off x="681038" y="442913"/>
            <a:ext cx="10829923" cy="1344612"/>
          </a:xfrm>
        </p:spPr>
        <p:txBody>
          <a:bodyPr anchor="b"/>
          <a:lstStyle>
            <a:lvl1pPr>
              <a:lnSpc>
                <a:spcPct val="100000"/>
              </a:lnSpc>
              <a:defRPr spc="0">
                <a:solidFill>
                  <a:schemeClr val="tx1">
                    <a:lumMod val="75000"/>
                    <a:lumOff val="25000"/>
                  </a:schemeClr>
                </a:solidFill>
              </a:defRPr>
            </a:lvl1pPr>
          </a:lstStyle>
          <a:p>
            <a:r>
              <a:rPr lang="en-US" sz="3200" dirty="0">
                <a:solidFill>
                  <a:schemeClr val="tx1">
                    <a:lumMod val="75000"/>
                    <a:lumOff val="25000"/>
                  </a:schemeClr>
                </a:solidFill>
              </a:rPr>
              <a:t>Click to add title</a:t>
            </a:r>
            <a:endParaRPr lang="en-US" dirty="0"/>
          </a:p>
        </p:txBody>
      </p:sp>
      <p:sp>
        <p:nvSpPr>
          <p:cNvPr id="2" name="Content Placeholder 2">
            <a:extLst>
              <a:ext uri="{FF2B5EF4-FFF2-40B4-BE49-F238E27FC236}">
                <a16:creationId xmlns:a16="http://schemas.microsoft.com/office/drawing/2014/main" id="{7361F1FA-3EF1-7343-5C8E-028D0C938955}"/>
              </a:ext>
            </a:extLst>
          </p:cNvPr>
          <p:cNvSpPr>
            <a:spLocks noGrp="1"/>
          </p:cNvSpPr>
          <p:nvPr>
            <p:ph sz="quarter" idx="15" hasCustomPrompt="1"/>
          </p:nvPr>
        </p:nvSpPr>
        <p:spPr>
          <a:xfrm>
            <a:off x="681038" y="2107096"/>
            <a:ext cx="10829923" cy="2846567"/>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bIns="365760" anchor="b" anchorCtr="0">
            <a:noAutofit/>
          </a:bodyPr>
          <a:lstStyle>
            <a:lvl1pPr algn="ctr">
              <a:defRPr sz="1600"/>
            </a:lvl1pPr>
          </a:lstStyle>
          <a:p>
            <a:r>
              <a:rPr lang="en-US"/>
              <a:t>Click icon to add picture</a:t>
            </a:r>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Date Placeholder 3">
            <a:extLst>
              <a:ext uri="{FF2B5EF4-FFF2-40B4-BE49-F238E27FC236}">
                <a16:creationId xmlns:a16="http://schemas.microsoft.com/office/drawing/2014/main" id="{ABBE0BC0-8CFF-9006-BCE2-B27555C801A0}"/>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 name="Footer Placeholder 4">
            <a:extLst>
              <a:ext uri="{FF2B5EF4-FFF2-40B4-BE49-F238E27FC236}">
                <a16:creationId xmlns:a16="http://schemas.microsoft.com/office/drawing/2014/main" id="{B4067B64-9834-4793-C74A-9E224E269BB5}"/>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6" name="Slide Number Placeholder 5">
            <a:extLst>
              <a:ext uri="{FF2B5EF4-FFF2-40B4-BE49-F238E27FC236}">
                <a16:creationId xmlns:a16="http://schemas.microsoft.com/office/drawing/2014/main" id="{A1FD2662-F042-E765-3EFC-8E764577E950}"/>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9752307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and Tabl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086099" cy="3742764"/>
          </a:xfrm>
        </p:spPr>
        <p:txBody>
          <a:bodyPr>
            <a:normAutofit/>
          </a:bodyPr>
          <a:lstStyle>
            <a:lvl1pPr marL="0" indent="0">
              <a:buFont typeface="Arial" panose="020B0604020202020204" pitchFamily="34" charset="0"/>
              <a:buNone/>
              <a:defRPr sz="1800"/>
            </a:lvl1pPr>
            <a:lvl2pPr marL="0" indent="0">
              <a:buFont typeface="Arial" panose="020B0604020202020204" pitchFamily="34" charset="0"/>
              <a:buNone/>
              <a:defRPr sz="1800"/>
            </a:lvl2pPr>
            <a:lvl3pPr marL="1200150" indent="-285750">
              <a:buFont typeface="Meiryo" panose="020B0604030504040204" pitchFamily="34" charset="-128"/>
              <a:buChar char="–"/>
              <a:defRPr sz="1800"/>
            </a:lvl3pPr>
            <a:lvl4pPr marL="1657350" indent="-285750">
              <a:buFont typeface="Meiryo" panose="020B0604030504040204" pitchFamily="34" charset="-128"/>
              <a:buChar char="–"/>
              <a:defRPr sz="1800"/>
            </a:lvl4pPr>
            <a:lvl5pPr marL="211455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CC9E1D9A-7E48-B202-63B7-B1F7E5741F28}"/>
              </a:ext>
            </a:extLst>
          </p:cNvPr>
          <p:cNvSpPr>
            <a:spLocks noGrp="1"/>
          </p:cNvSpPr>
          <p:nvPr>
            <p:ph type="tbl" sz="quarter" idx="16" hasCustomPrompt="1"/>
          </p:nvPr>
        </p:nvSpPr>
        <p:spPr>
          <a:xfrm>
            <a:off x="4259581" y="2652713"/>
            <a:ext cx="7228258" cy="3381421"/>
          </a:xfrm>
        </p:spPr>
        <p:txBody>
          <a:bodyPr/>
          <a:lstStyle>
            <a:lvl1pPr>
              <a:defRPr/>
            </a:lvl1pPr>
          </a:lstStyle>
          <a:p>
            <a:r>
              <a:rPr lang="en-US" dirty="0"/>
              <a:t>Click icon to insert table</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Date Placeholder 3">
            <a:extLst>
              <a:ext uri="{FF2B5EF4-FFF2-40B4-BE49-F238E27FC236}">
                <a16:creationId xmlns:a16="http://schemas.microsoft.com/office/drawing/2014/main" id="{74694E80-5B95-215C-4CA1-E509E9C84F23}"/>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4" name="Footer Placeholder 4">
            <a:extLst>
              <a:ext uri="{FF2B5EF4-FFF2-40B4-BE49-F238E27FC236}">
                <a16:creationId xmlns:a16="http://schemas.microsoft.com/office/drawing/2014/main" id="{68C5CB4D-310E-C226-BEED-15BC3F044A3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55" name="Slide Number Placeholder 5">
            <a:extLst>
              <a:ext uri="{FF2B5EF4-FFF2-40B4-BE49-F238E27FC236}">
                <a16:creationId xmlns:a16="http://schemas.microsoft.com/office/drawing/2014/main" id="{44BAF0CA-BC3C-AD99-5851-4C29606C5F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1318833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25F2974-09FA-985C-0646-9F3EF933F2CD}"/>
              </a:ext>
            </a:extLst>
          </p:cNvPr>
          <p:cNvSpPr>
            <a:spLocks noGrp="1"/>
          </p:cNvSpPr>
          <p:nvPr>
            <p:ph type="title" hasCustomPrompt="1"/>
          </p:nvPr>
        </p:nvSpPr>
        <p:spPr>
          <a:xfrm>
            <a:off x="681038" y="442220"/>
            <a:ext cx="10829924"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5" name="Table Placeholder 14">
            <a:extLst>
              <a:ext uri="{FF2B5EF4-FFF2-40B4-BE49-F238E27FC236}">
                <a16:creationId xmlns:a16="http://schemas.microsoft.com/office/drawing/2014/main" id="{741D46E7-9AFE-C7AA-C554-297F06FC5CB4}"/>
              </a:ext>
            </a:extLst>
          </p:cNvPr>
          <p:cNvSpPr>
            <a:spLocks noGrp="1"/>
          </p:cNvSpPr>
          <p:nvPr>
            <p:ph type="tbl" sz="quarter" idx="10" hasCustomPrompt="1"/>
          </p:nvPr>
        </p:nvSpPr>
        <p:spPr>
          <a:xfrm>
            <a:off x="681038" y="2409826"/>
            <a:ext cx="10829926" cy="3652842"/>
          </a:xfrm>
        </p:spPr>
        <p:txBody>
          <a:bodyPr/>
          <a:lstStyle>
            <a:lvl1pPr>
              <a:defRPr/>
            </a:lvl1pPr>
          </a:lstStyle>
          <a:p>
            <a:r>
              <a:rPr lang="en-US" dirty="0"/>
              <a:t>Click icon to insert table</a:t>
            </a:r>
          </a:p>
        </p:txBody>
      </p:sp>
      <p:sp>
        <p:nvSpPr>
          <p:cNvPr id="10" name="Date Placeholder 3">
            <a:extLst>
              <a:ext uri="{FF2B5EF4-FFF2-40B4-BE49-F238E27FC236}">
                <a16:creationId xmlns:a16="http://schemas.microsoft.com/office/drawing/2014/main" id="{C325C0E4-3B69-C16C-62E7-8C67C7CE9A81}"/>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1" name="Footer Placeholder 4">
            <a:extLst>
              <a:ext uri="{FF2B5EF4-FFF2-40B4-BE49-F238E27FC236}">
                <a16:creationId xmlns:a16="http://schemas.microsoft.com/office/drawing/2014/main" id="{45F59AE3-BC6C-DBED-13C0-4BF24DD43F21}"/>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2" name="Slide Number Placeholder 5">
            <a:extLst>
              <a:ext uri="{FF2B5EF4-FFF2-40B4-BE49-F238E27FC236}">
                <a16:creationId xmlns:a16="http://schemas.microsoft.com/office/drawing/2014/main" id="{02AF48DB-CAED-D72A-BF65-6F85D572B6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147211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691" r:id="rId25"/>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B2E95385-3DE6-806D-71FA-89C9C30F2080}"/>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3400"/>
              <a:t>Principles of Early Learning for 24–36 Month-Olds: Motor Development, Milestones, and Brain Breakthroughs</a:t>
            </a:r>
          </a:p>
        </p:txBody>
      </p:sp>
      <p:sp>
        <p:nvSpPr>
          <p:cNvPr id="3" name="Subtitle 2">
            <a:extLst>
              <a:ext uri="{FF2B5EF4-FFF2-40B4-BE49-F238E27FC236}">
                <a16:creationId xmlns:a16="http://schemas.microsoft.com/office/drawing/2014/main" id="{CFE54457-F977-066F-B71B-79DCE718B919}"/>
              </a:ext>
            </a:extLst>
          </p:cNvPr>
          <p:cNvSpPr>
            <a:spLocks noGrp="1"/>
          </p:cNvSpPr>
          <p:nvPr>
            <p:ph type="subTitle" idx="1"/>
          </p:nvPr>
        </p:nvSpPr>
        <p:spPr>
          <a:xfrm>
            <a:off x="2619375" y="4471607"/>
            <a:ext cx="6953250" cy="862394"/>
          </a:xfrm>
        </p:spPr>
        <p:txBody>
          <a:bodyPr anchor="t">
            <a:normAutofit/>
          </a:bodyPr>
          <a:lstStyle/>
          <a:p>
            <a:pPr algn="ctr">
              <a:lnSpc>
                <a:spcPct val="120000"/>
              </a:lnSpc>
            </a:pPr>
            <a:r>
              <a:rPr lang="en-US" sz="1700"/>
              <a:t>Understanding toddler growth and parent-focused learning strategies</a:t>
            </a:r>
          </a:p>
        </p:txBody>
      </p:sp>
    </p:spTree>
    <p:extLst>
      <p:ext uri="{BB962C8B-B14F-4D97-AF65-F5344CB8AC3E}">
        <p14:creationId xmlns:p14="http://schemas.microsoft.com/office/powerpoint/2010/main" val="25706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C53CF1C-7856-C511-EAE6-F8FDF2EC9301}"/>
              </a:ext>
            </a:extLst>
          </p:cNvPr>
          <p:cNvSpPr>
            <a:spLocks noGrp="1"/>
          </p:cNvSpPr>
          <p:nvPr>
            <p:ph type="title"/>
          </p:nvPr>
        </p:nvSpPr>
        <p:spPr>
          <a:xfrm>
            <a:off x="1920875" y="442913"/>
            <a:ext cx="6857365" cy="1344612"/>
          </a:xfrm>
        </p:spPr>
        <p:txBody>
          <a:bodyPr anchor="b">
            <a:normAutofit/>
          </a:bodyPr>
          <a:lstStyle/>
          <a:p>
            <a:pPr>
              <a:lnSpc>
                <a:spcPct val="120000"/>
              </a:lnSpc>
            </a:pPr>
            <a:r>
              <a:rPr lang="en-US" sz="3000"/>
              <a:t>Role of Experience and Environment in Brain Shaping</a:t>
            </a:r>
          </a:p>
        </p:txBody>
      </p:sp>
      <p:graphicFrame>
        <p:nvGraphicFramePr>
          <p:cNvPr id="4" name="Content Placeholder 4">
            <a:extLst>
              <a:ext uri="{FF2B5EF4-FFF2-40B4-BE49-F238E27FC236}">
                <a16:creationId xmlns:a16="http://schemas.microsoft.com/office/drawing/2014/main" id="{88AFF578-5C83-434C-8B19-B26807344B55}"/>
              </a:ext>
            </a:extLst>
          </p:cNvPr>
          <p:cNvGraphicFramePr>
            <a:graphicFrameLocks noGrp="1"/>
          </p:cNvGraphicFramePr>
          <p:nvPr>
            <p:ph idx="1"/>
            <p:extLst>
              <p:ext uri="{D42A27DB-BD31-4B8C-83A1-F6EECF244321}">
                <p14:modId xmlns:p14="http://schemas.microsoft.com/office/powerpoint/2010/main" val="288778257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30447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389BA38E-E017-EB52-757E-F1E9BF2538A9}"/>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600"/>
              <a:t>Parent-Centered Approaches and Interactive Effects</a:t>
            </a:r>
          </a:p>
        </p:txBody>
      </p:sp>
    </p:spTree>
    <p:extLst>
      <p:ext uri="{BB962C8B-B14F-4D97-AF65-F5344CB8AC3E}">
        <p14:creationId xmlns:p14="http://schemas.microsoft.com/office/powerpoint/2010/main" val="1888407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EC5C-BE67-28B4-B525-AC0458C44845}"/>
              </a:ext>
            </a:extLst>
          </p:cNvPr>
          <p:cNvSpPr>
            <a:spLocks noGrp="1"/>
          </p:cNvSpPr>
          <p:nvPr>
            <p:ph type="title"/>
          </p:nvPr>
        </p:nvSpPr>
        <p:spPr/>
        <p:txBody>
          <a:bodyPr>
            <a:normAutofit fontScale="90000"/>
          </a:bodyPr>
          <a:lstStyle/>
          <a:p>
            <a:r>
              <a:rPr lang="en-US"/>
              <a:t>Responsive Caregiving and Relationship-Based Strategies</a:t>
            </a:r>
          </a:p>
        </p:txBody>
      </p:sp>
      <p:pic>
        <p:nvPicPr>
          <p:cNvPr id="5" name="Content Placeholder 4" descr="Elderly couple holding hands">
            <a:extLst>
              <a:ext uri="{FF2B5EF4-FFF2-40B4-BE49-F238E27FC236}">
                <a16:creationId xmlns:a16="http://schemas.microsoft.com/office/drawing/2014/main" id="{5B43F365-89F4-4260-86ED-A89AC6C952FC}"/>
              </a:ext>
            </a:extLst>
          </p:cNvPr>
          <p:cNvPicPr>
            <a:picLocks noGrp="1" noChangeAspect="1"/>
          </p:cNvPicPr>
          <p:nvPr>
            <p:ph sz="half" idx="1"/>
          </p:nvPr>
        </p:nvPicPr>
        <p:blipFill>
          <a:blip r:embed="rId3"/>
          <a:stretch>
            <a:fillRect/>
          </a:stretch>
        </p:blipFill>
        <p:spPr>
          <a:xfrm>
            <a:off x="1920875" y="2517594"/>
            <a:ext cx="4159250" cy="3499212"/>
          </a:xfrm>
          <a:prstGeom prst="rect">
            <a:avLst/>
          </a:prstGeom>
        </p:spPr>
      </p:pic>
      <p:sp>
        <p:nvSpPr>
          <p:cNvPr id="4" name="Content Placeholder 3">
            <a:extLst>
              <a:ext uri="{FF2B5EF4-FFF2-40B4-BE49-F238E27FC236}">
                <a16:creationId xmlns:a16="http://schemas.microsoft.com/office/drawing/2014/main" id="{5E549690-37E8-C2BA-AA26-FFB14623C36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47500" lnSpcReduction="20000"/>
          </a:bodyPr>
          <a:lstStyle/>
          <a:p>
            <a:pPr>
              <a:buFont typeface="Arial" panose="020B0604020202020204" pitchFamily="34" charset="0"/>
              <a:buChar char="•"/>
            </a:pPr>
            <a:r>
              <a:t>Attuned Interactions</a:t>
            </a:r>
          </a:p>
          <a:p>
            <a:pPr marL="742950" lvl="1" indent="-285750">
              <a:buFont typeface="Arial" panose="020B0604020202020204" pitchFamily="34" charset="0"/>
              <a:buChar char="•"/>
            </a:pPr>
            <a:r>
              <a:t>Responsive caregiving requires caregivers to be sensitive and responsive to toddlers' needs and cues.</a:t>
            </a:r>
          </a:p>
          <a:p>
            <a:pPr>
              <a:buFont typeface="Arial" panose="020B0604020202020204" pitchFamily="34" charset="0"/>
              <a:buChar char="•"/>
            </a:pPr>
            <a:r>
              <a:t>Secure Attachment Development</a:t>
            </a:r>
          </a:p>
          <a:p>
            <a:pPr marL="742950" lvl="1" indent="-285750">
              <a:buFont typeface="Arial" panose="020B0604020202020204" pitchFamily="34" charset="0"/>
              <a:buChar char="•"/>
            </a:pPr>
            <a:r>
              <a:t>Sensitive caregiving fosters secure attachments, providing toddlers with emotional safety and trust.</a:t>
            </a:r>
          </a:p>
          <a:p>
            <a:pPr>
              <a:buFont typeface="Arial" panose="020B0604020202020204" pitchFamily="34" charset="0"/>
              <a:buChar char="•"/>
            </a:pPr>
            <a:r>
              <a:t>Social-Emotional Growth</a:t>
            </a:r>
          </a:p>
          <a:p>
            <a:pPr marL="742950" lvl="1" indent="-285750">
              <a:buFont typeface="Arial" panose="020B0604020202020204" pitchFamily="34" charset="0"/>
              <a:buChar char="•"/>
            </a:pPr>
            <a:r>
              <a:t>Relationship-based strategies promote toddlers’ social skills and emotional regulation through nurturing care.</a:t>
            </a:r>
          </a:p>
          <a:p>
            <a:pPr>
              <a:buFont typeface="Arial" panose="020B0604020202020204" pitchFamily="34" charset="0"/>
              <a:buChar char="•"/>
            </a:pPr>
            <a:r>
              <a:t>Cognitive Development Support</a:t>
            </a:r>
          </a:p>
          <a:p>
            <a:pPr marL="742950" lvl="1" indent="-285750">
              <a:buFont typeface="Arial" panose="020B0604020202020204" pitchFamily="34" charset="0"/>
              <a:buChar char="•"/>
            </a:pPr>
            <a:r>
              <a:t>Responsive caregiving encourages cognitive development by providing stimulating and supportive experiences.</a:t>
            </a:r>
            <a:endParaRPr lang="en-US"/>
          </a:p>
        </p:txBody>
      </p:sp>
    </p:spTree>
    <p:extLst>
      <p:ext uri="{BB962C8B-B14F-4D97-AF65-F5344CB8AC3E}">
        <p14:creationId xmlns:p14="http://schemas.microsoft.com/office/powerpoint/2010/main" val="67677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4255F35-C678-CD45-4322-084355F70371}"/>
              </a:ext>
            </a:extLst>
          </p:cNvPr>
          <p:cNvSpPr>
            <a:spLocks noGrp="1"/>
          </p:cNvSpPr>
          <p:nvPr>
            <p:ph type="title"/>
          </p:nvPr>
        </p:nvSpPr>
        <p:spPr>
          <a:xfrm>
            <a:off x="6162259" y="893763"/>
            <a:ext cx="4527965" cy="1587444"/>
          </a:xfrm>
        </p:spPr>
        <p:txBody>
          <a:bodyPr vert="horz" lIns="109728" tIns="109728" rIns="109728" bIns="91440" rtlCol="0" anchor="b">
            <a:normAutofit/>
          </a:bodyPr>
          <a:lstStyle/>
          <a:p>
            <a:pPr>
              <a:lnSpc>
                <a:spcPct val="120000"/>
              </a:lnSpc>
            </a:pPr>
            <a:r>
              <a:rPr lang="en-US" sz="2500"/>
              <a:t>Parental Involvement in Scaffolding Learning</a:t>
            </a:r>
          </a:p>
        </p:txBody>
      </p:sp>
      <p:sp>
        <p:nvSpPr>
          <p:cNvPr id="14" name="Freeform: Shape 13">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Father playing with the child">
            <a:extLst>
              <a:ext uri="{FF2B5EF4-FFF2-40B4-BE49-F238E27FC236}">
                <a16:creationId xmlns:a16="http://schemas.microsoft.com/office/drawing/2014/main" id="{F53799E2-6638-4FE9-80D2-9A6887C9169A}"/>
              </a:ext>
            </a:extLst>
          </p:cNvPr>
          <p:cNvPicPr>
            <a:picLocks noGrp="1" noChangeAspect="1"/>
          </p:cNvPicPr>
          <p:nvPr>
            <p:ph sz="half" idx="1"/>
          </p:nvPr>
        </p:nvPicPr>
        <p:blipFill>
          <a:blip r:embed="rId3"/>
          <a:srcRect l="31226"/>
          <a:stretch>
            <a:fillRect/>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4" name="Content Placeholder 3">
            <a:extLst>
              <a:ext uri="{FF2B5EF4-FFF2-40B4-BE49-F238E27FC236}">
                <a16:creationId xmlns:a16="http://schemas.microsoft.com/office/drawing/2014/main" id="{55A5B0E8-D14B-1323-6FE6-B28F3445313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2260" y="2721030"/>
            <a:ext cx="4691478" cy="3243207"/>
          </a:xfrm>
        </p:spPr>
        <p:txBody>
          <a:bodyPr>
            <a:normAutofit/>
          </a:bodyPr>
          <a:lstStyle/>
          <a:p>
            <a:pPr marL="0" indent="0">
              <a:spcBef>
                <a:spcPts val="2500"/>
              </a:spcBef>
              <a:buFont typeface="Arial" panose="020B0604020202020204" pitchFamily="34" charset="0"/>
              <a:buNone/>
            </a:pPr>
            <a:r>
              <a:rPr lang="en-US" sz="1400" b="1"/>
              <a:t>Tailored Support</a:t>
            </a:r>
          </a:p>
          <a:p>
            <a:pPr marL="0" lvl="1" indent="0">
              <a:buFont typeface="Arial" panose="020B0604020202020204" pitchFamily="34" charset="0"/>
              <a:buNone/>
            </a:pPr>
            <a:r>
              <a:rPr lang="en-US" sz="1400"/>
              <a:t>Parents provide assistance that matches the toddler's current developmental needs to promote effective learning.</a:t>
            </a:r>
          </a:p>
          <a:p>
            <a:pPr marL="0" indent="0">
              <a:spcBef>
                <a:spcPts val="2500"/>
              </a:spcBef>
              <a:buFont typeface="Arial" panose="020B0604020202020204" pitchFamily="34" charset="0"/>
              <a:buNone/>
            </a:pPr>
            <a:r>
              <a:rPr lang="en-US" sz="1400" b="1"/>
              <a:t>Gradual Independence</a:t>
            </a:r>
          </a:p>
          <a:p>
            <a:pPr marL="0" lvl="1" indent="0">
              <a:buFont typeface="Arial" panose="020B0604020202020204" pitchFamily="34" charset="0"/>
              <a:buNone/>
            </a:pPr>
            <a:r>
              <a:rPr lang="en-US" sz="1400"/>
              <a:t>Parental scaffolding gradually reduces support as toddlers gain confidence and skills, fostering independence.</a:t>
            </a:r>
          </a:p>
        </p:txBody>
      </p:sp>
    </p:spTree>
    <p:extLst>
      <p:ext uri="{BB962C8B-B14F-4D97-AF65-F5344CB8AC3E}">
        <p14:creationId xmlns:p14="http://schemas.microsoft.com/office/powerpoint/2010/main" val="279573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04AD08E-A55F-EBC3-9344-E1A78121B042}"/>
              </a:ext>
            </a:extLst>
          </p:cNvPr>
          <p:cNvSpPr>
            <a:spLocks noGrp="1"/>
          </p:cNvSpPr>
          <p:nvPr>
            <p:ph type="title"/>
          </p:nvPr>
        </p:nvSpPr>
        <p:spPr>
          <a:xfrm>
            <a:off x="992518" y="442913"/>
            <a:ext cx="5271804" cy="1639888"/>
          </a:xfrm>
        </p:spPr>
        <p:txBody>
          <a:bodyPr vert="horz" lIns="109728" tIns="109728" rIns="109728" bIns="91440" rtlCol="0" anchor="b">
            <a:normAutofit/>
          </a:bodyPr>
          <a:lstStyle/>
          <a:p>
            <a:r>
              <a:rPr lang="en-US"/>
              <a:t>Interactive Routines and Co-Regulation</a:t>
            </a:r>
          </a:p>
        </p:txBody>
      </p:sp>
      <p:sp>
        <p:nvSpPr>
          <p:cNvPr id="4" name="Content Placeholder 3">
            <a:extLst>
              <a:ext uri="{FF2B5EF4-FFF2-40B4-BE49-F238E27FC236}">
                <a16:creationId xmlns:a16="http://schemas.microsoft.com/office/drawing/2014/main" id="{81A11AD9-E5D6-82C8-27F3-D27C79DADF7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000" b="1"/>
              <a:t>Importance of Structured Routines</a:t>
            </a:r>
          </a:p>
          <a:p>
            <a:pPr marL="0" lvl="1" indent="0">
              <a:lnSpc>
                <a:spcPct val="130000"/>
              </a:lnSpc>
              <a:buFont typeface="Arial" panose="020B0604020202020204" pitchFamily="34" charset="0"/>
              <a:buNone/>
            </a:pPr>
            <a:r>
              <a:rPr lang="en-US" sz="1000"/>
              <a:t>Structured daily routines provide toddlers with predictable environments that support emotional security and learning growth.</a:t>
            </a:r>
          </a:p>
          <a:p>
            <a:pPr marL="0" indent="0">
              <a:lnSpc>
                <a:spcPct val="130000"/>
              </a:lnSpc>
              <a:spcBef>
                <a:spcPts val="2500"/>
              </a:spcBef>
              <a:buFont typeface="Arial" panose="020B0604020202020204" pitchFamily="34" charset="0"/>
              <a:buNone/>
            </a:pPr>
            <a:r>
              <a:rPr lang="en-US" sz="1000" b="1"/>
              <a:t>Role of Co-Regulation</a:t>
            </a:r>
          </a:p>
          <a:p>
            <a:pPr marL="0" lvl="1" indent="0">
              <a:lnSpc>
                <a:spcPct val="130000"/>
              </a:lnSpc>
              <a:buFont typeface="Arial" panose="020B0604020202020204" pitchFamily="34" charset="0"/>
              <a:buNone/>
            </a:pPr>
            <a:r>
              <a:rPr lang="en-US" sz="1000"/>
              <a:t>Co-regulation involves caregivers helping toddlers manage emotions, fostering self-regulation and healthy development.</a:t>
            </a:r>
          </a:p>
          <a:p>
            <a:pPr marL="0" indent="0">
              <a:lnSpc>
                <a:spcPct val="130000"/>
              </a:lnSpc>
              <a:spcBef>
                <a:spcPts val="2500"/>
              </a:spcBef>
              <a:buFont typeface="Arial" panose="020B0604020202020204" pitchFamily="34" charset="0"/>
              <a:buNone/>
            </a:pPr>
            <a:r>
              <a:rPr lang="en-US" sz="1000" b="1"/>
              <a:t>Enhancing Learning Skills</a:t>
            </a:r>
          </a:p>
          <a:p>
            <a:pPr marL="0" lvl="1" indent="0">
              <a:lnSpc>
                <a:spcPct val="130000"/>
              </a:lnSpc>
              <a:buFont typeface="Arial" panose="020B0604020202020204" pitchFamily="34" charset="0"/>
              <a:buNone/>
            </a:pPr>
            <a:r>
              <a:rPr lang="en-US" sz="1000"/>
              <a:t>Combining routines with co-regulation techniques promotes learning and self-regulation skills essential for childhood growth.</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Cute little one year old reading a book with her grandma">
            <a:extLst>
              <a:ext uri="{FF2B5EF4-FFF2-40B4-BE49-F238E27FC236}">
                <a16:creationId xmlns:a16="http://schemas.microsoft.com/office/drawing/2014/main" id="{F4E82C0D-4A44-440F-90D2-67262E903A61}"/>
              </a:ext>
            </a:extLst>
          </p:cNvPr>
          <p:cNvPicPr>
            <a:picLocks noGrp="1" noChangeAspect="1"/>
          </p:cNvPicPr>
          <p:nvPr>
            <p:ph sz="half" idx="1"/>
          </p:nvPr>
        </p:nvPicPr>
        <p:blipFill>
          <a:blip r:embed="rId3"/>
          <a:srcRect l="25996" r="25453" b="-1"/>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501133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4B904ADA-CF18-6F86-10A3-A3473585713D}"/>
              </a:ext>
            </a:extLst>
          </p:cNvPr>
          <p:cNvSpPr>
            <a:spLocks noGrp="1"/>
          </p:cNvSpPr>
          <p:nvPr>
            <p:ph type="title"/>
          </p:nvPr>
        </p:nvSpPr>
        <p:spPr>
          <a:xfrm>
            <a:off x="1920875" y="442913"/>
            <a:ext cx="6857365" cy="1344612"/>
          </a:xfrm>
        </p:spPr>
        <p:txBody>
          <a:bodyPr anchor="b">
            <a:normAutofit/>
          </a:bodyPr>
          <a:lstStyle/>
          <a:p>
            <a:r>
              <a:rPr lang="en-US"/>
              <a:t>Conclusion</a:t>
            </a:r>
          </a:p>
        </p:txBody>
      </p:sp>
      <p:graphicFrame>
        <p:nvGraphicFramePr>
          <p:cNvPr id="15" name="Content Placeholder 2">
            <a:extLst>
              <a:ext uri="{FF2B5EF4-FFF2-40B4-BE49-F238E27FC236}">
                <a16:creationId xmlns:a16="http://schemas.microsoft.com/office/drawing/2014/main" id="{9C8E2492-527F-0F5A-3D50-36F606A3717F}"/>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90706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B9FA1C0F-9A14-C3B5-D601-CE0E1FD8ECBB}"/>
              </a:ext>
            </a:extLst>
          </p:cNvPr>
          <p:cNvSpPr>
            <a:spLocks noGrp="1"/>
          </p:cNvSpPr>
          <p:nvPr>
            <p:ph type="title"/>
          </p:nvPr>
        </p:nvSpPr>
        <p:spPr>
          <a:xfrm>
            <a:off x="1920875" y="442913"/>
            <a:ext cx="6857365" cy="1344612"/>
          </a:xfrm>
        </p:spPr>
        <p:txBody>
          <a:bodyPr anchor="b">
            <a:normAutofit/>
          </a:bodyPr>
          <a:lstStyle/>
          <a:p>
            <a:r>
              <a:rPr lang="en-US"/>
              <a:t>Meeting Program</a:t>
            </a:r>
          </a:p>
        </p:txBody>
      </p:sp>
      <p:sp>
        <p:nvSpPr>
          <p:cNvPr id="3" name="Content Placeholder 2">
            <a:extLst>
              <a:ext uri="{FF2B5EF4-FFF2-40B4-BE49-F238E27FC236}">
                <a16:creationId xmlns:a16="http://schemas.microsoft.com/office/drawing/2014/main" id="{7905EB34-D84E-785F-CC6E-E612B0A5A5C6}"/>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1920875" y="2312988"/>
            <a:ext cx="6857365" cy="3651250"/>
          </a:xfrm>
        </p:spPr>
        <p:txBody>
          <a:bodyPr>
            <a:normAutofit/>
          </a:bodyPr>
          <a:lstStyle/>
          <a:p>
            <a:pPr>
              <a:buFont typeface="Arial" panose="020B0604020202020204" pitchFamily="34" charset="0"/>
              <a:buChar char="•"/>
            </a:pPr>
            <a:r>
              <a:t>Key Principles of Early Motor Development for Toddlers</a:t>
            </a:r>
          </a:p>
          <a:p>
            <a:pPr>
              <a:buFont typeface="Arial" panose="020B0604020202020204" pitchFamily="34" charset="0"/>
              <a:buChar char="•"/>
            </a:pPr>
            <a:r>
              <a:t>Current Research Milestones and Brain Development Breakthroughs</a:t>
            </a:r>
          </a:p>
          <a:p>
            <a:pPr>
              <a:buFont typeface="Arial" panose="020B0604020202020204" pitchFamily="34" charset="0"/>
              <a:buChar char="•"/>
            </a:pPr>
            <a:r>
              <a:t>Parent-Centered Approaches and Interactive Effects</a:t>
            </a:r>
            <a:endParaRPr lang="en-US"/>
          </a:p>
        </p:txBody>
      </p:sp>
    </p:spTree>
    <p:extLst>
      <p:ext uri="{BB962C8B-B14F-4D97-AF65-F5344CB8AC3E}">
        <p14:creationId xmlns:p14="http://schemas.microsoft.com/office/powerpoint/2010/main" val="294557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9EED5E71-94E3-0B34-80B3-88DC17C4C9A1}"/>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4500"/>
              <a:t>Key Principles of Early Motor Development for Toddlers</a:t>
            </a:r>
          </a:p>
        </p:txBody>
      </p:sp>
    </p:spTree>
    <p:extLst>
      <p:ext uri="{BB962C8B-B14F-4D97-AF65-F5344CB8AC3E}">
        <p14:creationId xmlns:p14="http://schemas.microsoft.com/office/powerpoint/2010/main" val="3784145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Close up of children hands on yellow desk with chemical molecules in the middle">
            <a:extLst>
              <a:ext uri="{FF2B5EF4-FFF2-40B4-BE49-F238E27FC236}">
                <a16:creationId xmlns:a16="http://schemas.microsoft.com/office/drawing/2014/main" id="{1906F1BF-6528-4C01-988C-4315F2C94B78}"/>
              </a:ext>
            </a:extLst>
          </p:cNvPr>
          <p:cNvPicPr>
            <a:picLocks noGrp="1" noChangeAspect="1"/>
          </p:cNvPicPr>
          <p:nvPr>
            <p:ph sz="half" idx="1"/>
          </p:nvPr>
        </p:nvPicPr>
        <p:blipFill>
          <a:blip r:embed="rId3"/>
          <a:srcRect l="18936" r="3135" b="-1"/>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C7BB973-2B1D-5758-1848-E806FBC148AD}"/>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500"/>
              <a:t>Core Concepts in Gross and Fine Motor Skills</a:t>
            </a:r>
          </a:p>
        </p:txBody>
      </p:sp>
      <p:sp>
        <p:nvSpPr>
          <p:cNvPr id="4" name="Content Placeholder 3">
            <a:extLst>
              <a:ext uri="{FF2B5EF4-FFF2-40B4-BE49-F238E27FC236}">
                <a16:creationId xmlns:a16="http://schemas.microsoft.com/office/drawing/2014/main" id="{A749A7AD-1FAC-11DC-F0EE-50B8CCD4891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100" b="1"/>
              <a:t>Gross Motor Skills</a:t>
            </a:r>
          </a:p>
          <a:p>
            <a:pPr marL="0" lvl="1" indent="0">
              <a:lnSpc>
                <a:spcPct val="130000"/>
              </a:lnSpc>
              <a:buFont typeface="Arial" panose="020B0604020202020204" pitchFamily="34" charset="0"/>
              <a:buNone/>
            </a:pPr>
            <a:r>
              <a:rPr lang="en-US" sz="1100"/>
              <a:t>Gross motor skills involve large muscle movements such as walking, jumping, and running that support mobility.</a:t>
            </a:r>
          </a:p>
          <a:p>
            <a:pPr marL="0" indent="0">
              <a:lnSpc>
                <a:spcPct val="130000"/>
              </a:lnSpc>
              <a:spcBef>
                <a:spcPts val="2500"/>
              </a:spcBef>
              <a:buFont typeface="Arial" panose="020B0604020202020204" pitchFamily="34" charset="0"/>
              <a:buNone/>
            </a:pPr>
            <a:r>
              <a:rPr lang="en-US" sz="1100" b="1"/>
              <a:t>Fine Motor Skills</a:t>
            </a:r>
          </a:p>
          <a:p>
            <a:pPr marL="0" lvl="1" indent="0">
              <a:lnSpc>
                <a:spcPct val="130000"/>
              </a:lnSpc>
              <a:buFont typeface="Arial" panose="020B0604020202020204" pitchFamily="34" charset="0"/>
              <a:buNone/>
            </a:pPr>
            <a:r>
              <a:rPr lang="en-US" sz="1100"/>
              <a:t>Fine motor skills include precise actions like grasping small objects and drawing, crucial for hand-eye coordination.</a:t>
            </a:r>
          </a:p>
          <a:p>
            <a:pPr marL="0" indent="0">
              <a:lnSpc>
                <a:spcPct val="130000"/>
              </a:lnSpc>
              <a:spcBef>
                <a:spcPts val="2500"/>
              </a:spcBef>
              <a:buFont typeface="Arial" panose="020B0604020202020204" pitchFamily="34" charset="0"/>
              <a:buNone/>
            </a:pPr>
            <a:r>
              <a:rPr lang="en-US" sz="1100" b="1"/>
              <a:t>Importance for Development</a:t>
            </a:r>
          </a:p>
          <a:p>
            <a:pPr marL="0" lvl="1" indent="0">
              <a:lnSpc>
                <a:spcPct val="130000"/>
              </a:lnSpc>
              <a:buFont typeface="Arial" panose="020B0604020202020204" pitchFamily="34" charset="0"/>
              <a:buNone/>
            </a:pPr>
            <a:r>
              <a:rPr lang="en-US" sz="1100"/>
              <a:t>Mastery of motor skills is vital for toddlers’ independence and supports cognitive and physical development.</a:t>
            </a:r>
          </a:p>
        </p:txBody>
      </p:sp>
    </p:spTree>
    <p:extLst>
      <p:ext uri="{BB962C8B-B14F-4D97-AF65-F5344CB8AC3E}">
        <p14:creationId xmlns:p14="http://schemas.microsoft.com/office/powerpoint/2010/main" val="1794262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40FAD70-2044-D61B-9986-B7AEC3AA89B5}"/>
              </a:ext>
            </a:extLst>
          </p:cNvPr>
          <p:cNvSpPr>
            <a:spLocks noGrp="1"/>
          </p:cNvSpPr>
          <p:nvPr>
            <p:ph type="title"/>
          </p:nvPr>
        </p:nvSpPr>
        <p:spPr>
          <a:xfrm>
            <a:off x="1920875" y="3539152"/>
            <a:ext cx="8769350" cy="873824"/>
          </a:xfrm>
        </p:spPr>
        <p:txBody>
          <a:bodyPr vert="horz" lIns="109728" tIns="109728" rIns="109728" bIns="91440" rtlCol="0" anchor="b">
            <a:normAutofit/>
          </a:bodyPr>
          <a:lstStyle/>
          <a:p>
            <a:pPr algn="ctr">
              <a:lnSpc>
                <a:spcPct val="120000"/>
              </a:lnSpc>
            </a:pPr>
            <a:r>
              <a:rPr lang="en-US" sz="2200"/>
              <a:t>Importance of Play and Movement in Learning</a:t>
            </a:r>
          </a:p>
        </p:txBody>
      </p:sp>
      <p:sp>
        <p:nvSpPr>
          <p:cNvPr id="14" name="Freeform: Shape 13">
            <a:extLst>
              <a:ext uri="{FF2B5EF4-FFF2-40B4-BE49-F238E27FC236}">
                <a16:creationId xmlns:a16="http://schemas.microsoft.com/office/drawing/2014/main" id="{6719801E-A6E2-4F88-BB91-2A71DBC47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5653" y="540689"/>
            <a:ext cx="3559978" cy="280500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84FA090-1E51-4E96-AE7C-430E378B5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4077" y="421418"/>
            <a:ext cx="3943847" cy="311773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Close up of the girls hands holds the rope on the rope climbing net.">
            <a:extLst>
              <a:ext uri="{FF2B5EF4-FFF2-40B4-BE49-F238E27FC236}">
                <a16:creationId xmlns:a16="http://schemas.microsoft.com/office/drawing/2014/main" id="{6D492166-B9F3-414E-998B-84DC23F1068B}"/>
              </a:ext>
            </a:extLst>
          </p:cNvPr>
          <p:cNvPicPr>
            <a:picLocks noGrp="1" noChangeAspect="1"/>
          </p:cNvPicPr>
          <p:nvPr>
            <p:ph sz="half" idx="1"/>
          </p:nvPr>
        </p:nvPicPr>
        <p:blipFill>
          <a:blip r:embed="rId3"/>
          <a:srcRect r="16334" b="-1"/>
          <a:stretch>
            <a:fillRect/>
          </a:stretch>
        </p:blipFill>
        <p:spPr>
          <a:xfrm>
            <a:off x="4488445" y="707666"/>
            <a:ext cx="3114396" cy="2484727"/>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18" name="Freeform: Shape 17">
            <a:extLst>
              <a:ext uri="{FF2B5EF4-FFF2-40B4-BE49-F238E27FC236}">
                <a16:creationId xmlns:a16="http://schemas.microsoft.com/office/drawing/2014/main" id="{9689869E-ECC4-4D30-B2DF-C7DC3DD85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0566" y="341627"/>
            <a:ext cx="4205424" cy="330404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3">
            <a:extLst>
              <a:ext uri="{FF2B5EF4-FFF2-40B4-BE49-F238E27FC236}">
                <a16:creationId xmlns:a16="http://schemas.microsoft.com/office/drawing/2014/main" id="{54417A4F-BC98-207A-FA13-AACB8FE5CC0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920874" y="4412974"/>
            <a:ext cx="8932863" cy="1677725"/>
          </a:xfrm>
        </p:spPr>
        <p:txBody>
          <a:bodyPr>
            <a:normAutofit/>
          </a:bodyPr>
          <a:lstStyle/>
          <a:p>
            <a:pPr marL="0" indent="0" algn="ctr">
              <a:lnSpc>
                <a:spcPct val="130000"/>
              </a:lnSpc>
              <a:spcBef>
                <a:spcPts val="2500"/>
              </a:spcBef>
              <a:buFont typeface="Arial" panose="020B0604020202020204" pitchFamily="34" charset="0"/>
              <a:buNone/>
            </a:pPr>
            <a:r>
              <a:rPr lang="en-US" sz="1000" b="1"/>
              <a:t>Motor Skill Development</a:t>
            </a:r>
          </a:p>
          <a:p>
            <a:pPr marL="0" lvl="1" indent="0" algn="ctr">
              <a:lnSpc>
                <a:spcPct val="130000"/>
              </a:lnSpc>
              <a:buFont typeface="Arial" panose="020B0604020202020204" pitchFamily="34" charset="0"/>
              <a:buNone/>
            </a:pPr>
            <a:r>
              <a:rPr lang="en-US" sz="1000"/>
              <a:t>Play and movement are essential for developing toddlers' coordination and balance skills naturally.</a:t>
            </a:r>
          </a:p>
          <a:p>
            <a:pPr marL="0" indent="0" algn="ctr">
              <a:lnSpc>
                <a:spcPct val="130000"/>
              </a:lnSpc>
              <a:spcBef>
                <a:spcPts val="2500"/>
              </a:spcBef>
              <a:buFont typeface="Arial" panose="020B0604020202020204" pitchFamily="34" charset="0"/>
              <a:buNone/>
            </a:pPr>
            <a:r>
              <a:rPr lang="en-US" sz="1000" b="1"/>
              <a:t>Cognitive Growth Through Play</a:t>
            </a:r>
          </a:p>
          <a:p>
            <a:pPr marL="0" lvl="1" indent="0" algn="ctr">
              <a:lnSpc>
                <a:spcPct val="130000"/>
              </a:lnSpc>
              <a:buFont typeface="Arial" panose="020B0604020202020204" pitchFamily="34" charset="0"/>
              <a:buNone/>
            </a:pPr>
            <a:r>
              <a:rPr lang="en-US" sz="1000"/>
              <a:t>Active play enhances toddlers' problem-solving abilities and supports cognitive growth in early childhood.</a:t>
            </a:r>
          </a:p>
        </p:txBody>
      </p:sp>
    </p:spTree>
    <p:extLst>
      <p:ext uri="{BB962C8B-B14F-4D97-AF65-F5344CB8AC3E}">
        <p14:creationId xmlns:p14="http://schemas.microsoft.com/office/powerpoint/2010/main" val="2192305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Happy grandmother playing with baby grandson.">
            <a:extLst>
              <a:ext uri="{FF2B5EF4-FFF2-40B4-BE49-F238E27FC236}">
                <a16:creationId xmlns:a16="http://schemas.microsoft.com/office/drawing/2014/main" id="{33BEA5AD-E28E-4720-B031-4CFD7A964039}"/>
              </a:ext>
            </a:extLst>
          </p:cNvPr>
          <p:cNvPicPr>
            <a:picLocks noGrp="1" noChangeAspect="1"/>
          </p:cNvPicPr>
          <p:nvPr>
            <p:ph sz="half" idx="1"/>
          </p:nvPr>
        </p:nvPicPr>
        <p:blipFill>
          <a:blip r:embed="rId3"/>
          <a:srcRect l="21622" r="5370"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8C1F468-B635-1031-7978-238DE3BF3DA0}"/>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500"/>
              <a:t>Vygotskian Perspectives on Guided Participation</a:t>
            </a:r>
          </a:p>
        </p:txBody>
      </p:sp>
      <p:sp>
        <p:nvSpPr>
          <p:cNvPr id="4" name="Content Placeholder 3">
            <a:extLst>
              <a:ext uri="{FF2B5EF4-FFF2-40B4-BE49-F238E27FC236}">
                <a16:creationId xmlns:a16="http://schemas.microsoft.com/office/drawing/2014/main" id="{4C9592A4-873E-5E94-707A-20C584ECD91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Guided Participation Concept</a:t>
            </a:r>
          </a:p>
          <a:p>
            <a:pPr marL="0" lvl="1" indent="0">
              <a:lnSpc>
                <a:spcPct val="130000"/>
              </a:lnSpc>
              <a:buFont typeface="Arial" panose="020B0604020202020204" pitchFamily="34" charset="0"/>
              <a:buNone/>
            </a:pPr>
            <a:r>
              <a:rPr lang="en-US" sz="1200"/>
              <a:t>Guided participation involves adults supporting children in tasks slightly beyond their current skill level.</a:t>
            </a:r>
          </a:p>
          <a:p>
            <a:pPr marL="0" indent="0">
              <a:lnSpc>
                <a:spcPct val="130000"/>
              </a:lnSpc>
              <a:spcBef>
                <a:spcPts val="2500"/>
              </a:spcBef>
              <a:buFont typeface="Arial" panose="020B0604020202020204" pitchFamily="34" charset="0"/>
              <a:buNone/>
            </a:pPr>
            <a:r>
              <a:rPr lang="en-US" sz="1200" b="1"/>
              <a:t>Role of Social Interaction</a:t>
            </a:r>
          </a:p>
          <a:p>
            <a:pPr marL="0" lvl="1" indent="0">
              <a:lnSpc>
                <a:spcPct val="130000"/>
              </a:lnSpc>
              <a:buFont typeface="Arial" panose="020B0604020202020204" pitchFamily="34" charset="0"/>
              <a:buNone/>
            </a:pPr>
            <a:r>
              <a:rPr lang="en-US" sz="1200"/>
              <a:t>Learning occurs through social interaction where caregivers scaffold children's understanding and skills.</a:t>
            </a:r>
          </a:p>
          <a:p>
            <a:pPr marL="0" indent="0">
              <a:lnSpc>
                <a:spcPct val="130000"/>
              </a:lnSpc>
              <a:spcBef>
                <a:spcPts val="2500"/>
              </a:spcBef>
              <a:buFont typeface="Arial" panose="020B0604020202020204" pitchFamily="34" charset="0"/>
              <a:buNone/>
            </a:pPr>
            <a:r>
              <a:rPr lang="en-US" sz="1200" b="1"/>
              <a:t>Scaffolding Support</a:t>
            </a:r>
          </a:p>
          <a:p>
            <a:pPr marL="0" lvl="1" indent="0">
              <a:lnSpc>
                <a:spcPct val="130000"/>
              </a:lnSpc>
              <a:buFont typeface="Arial" panose="020B0604020202020204" pitchFamily="34" charset="0"/>
              <a:buNone/>
            </a:pPr>
            <a:r>
              <a:rPr lang="en-US" sz="1200"/>
              <a:t>Scaffolding provides temporary support helping toddlers achieve tasks they cannot do alone yet.</a:t>
            </a:r>
          </a:p>
        </p:txBody>
      </p:sp>
    </p:spTree>
    <p:extLst>
      <p:ext uri="{BB962C8B-B14F-4D97-AF65-F5344CB8AC3E}">
        <p14:creationId xmlns:p14="http://schemas.microsoft.com/office/powerpoint/2010/main" val="1713791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1B805611-AB27-8E1F-033D-997D833B49E5}"/>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4000"/>
              <a:t>Current Research Milestones and Brain Development Breakthroughs</a:t>
            </a:r>
          </a:p>
        </p:txBody>
      </p:sp>
    </p:spTree>
    <p:extLst>
      <p:ext uri="{BB962C8B-B14F-4D97-AF65-F5344CB8AC3E}">
        <p14:creationId xmlns:p14="http://schemas.microsoft.com/office/powerpoint/2010/main" val="410462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Chinese girl sit on the grassland in the garden, one person and play with around things">
            <a:extLst>
              <a:ext uri="{FF2B5EF4-FFF2-40B4-BE49-F238E27FC236}">
                <a16:creationId xmlns:a16="http://schemas.microsoft.com/office/drawing/2014/main" id="{A40A3C79-3BB5-4D37-83BB-799EFB9F4831}"/>
              </a:ext>
            </a:extLst>
          </p:cNvPr>
          <p:cNvPicPr>
            <a:picLocks noGrp="1" noChangeAspect="1"/>
          </p:cNvPicPr>
          <p:nvPr>
            <p:ph sz="half" idx="1"/>
          </p:nvPr>
        </p:nvPicPr>
        <p:blipFill>
          <a:blip r:embed="rId3"/>
          <a:srcRect t="6905" r="-1" b="8486"/>
          <a:stretch>
            <a:fillRect/>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843834-3690-9E24-7FDE-FC535230373F}"/>
              </a:ext>
            </a:extLst>
          </p:cNvPr>
          <p:cNvSpPr>
            <a:spLocks noGrp="1"/>
          </p:cNvSpPr>
          <p:nvPr>
            <p:ph type="title"/>
          </p:nvPr>
        </p:nvSpPr>
        <p:spPr>
          <a:xfrm>
            <a:off x="2245932" y="893763"/>
            <a:ext cx="7340048" cy="1651054"/>
          </a:xfrm>
        </p:spPr>
        <p:txBody>
          <a:bodyPr vert="horz" lIns="109728" tIns="109728" rIns="109728" bIns="91440" rtlCol="0" anchor="b">
            <a:normAutofit/>
          </a:bodyPr>
          <a:lstStyle/>
          <a:p>
            <a:r>
              <a:rPr lang="en-US"/>
              <a:t>Recent Findings in Toddler Developmental Milestones</a:t>
            </a:r>
          </a:p>
        </p:txBody>
      </p:sp>
      <p:sp>
        <p:nvSpPr>
          <p:cNvPr id="4" name="Content Placeholder 3">
            <a:extLst>
              <a:ext uri="{FF2B5EF4-FFF2-40B4-BE49-F238E27FC236}">
                <a16:creationId xmlns:a16="http://schemas.microsoft.com/office/drawing/2014/main" id="{AEC7994E-12CC-7B25-66A7-2A04E079F22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45932" y="2775004"/>
            <a:ext cx="7340048" cy="3189233"/>
          </a:xfrm>
        </p:spPr>
        <p:txBody>
          <a:bodyPr>
            <a:normAutofit/>
          </a:bodyPr>
          <a:lstStyle/>
          <a:p>
            <a:pPr marL="0" indent="0">
              <a:lnSpc>
                <a:spcPct val="130000"/>
              </a:lnSpc>
              <a:spcBef>
                <a:spcPts val="2500"/>
              </a:spcBef>
              <a:buFont typeface="Arial" panose="020B0604020202020204" pitchFamily="34" charset="0"/>
              <a:buNone/>
            </a:pPr>
            <a:r>
              <a:rPr lang="en-US" sz="1100" b="1"/>
              <a:t>Motor Skill Development</a:t>
            </a:r>
          </a:p>
          <a:p>
            <a:pPr marL="0" lvl="1" indent="0">
              <a:lnSpc>
                <a:spcPct val="130000"/>
              </a:lnSpc>
              <a:buFont typeface="Arial" panose="020B0604020202020204" pitchFamily="34" charset="0"/>
              <a:buNone/>
            </a:pPr>
            <a:r>
              <a:rPr lang="en-US" sz="1100"/>
              <a:t>Toddlers typically develop motor skills such as walking and fine motor coordination within specific age ranges.</a:t>
            </a:r>
          </a:p>
          <a:p>
            <a:pPr marL="0" indent="0">
              <a:lnSpc>
                <a:spcPct val="130000"/>
              </a:lnSpc>
              <a:spcBef>
                <a:spcPts val="2500"/>
              </a:spcBef>
              <a:buFont typeface="Arial" panose="020B0604020202020204" pitchFamily="34" charset="0"/>
              <a:buNone/>
            </a:pPr>
            <a:r>
              <a:rPr lang="en-US" sz="1100" b="1"/>
              <a:t>Language Milestones</a:t>
            </a:r>
          </a:p>
          <a:p>
            <a:pPr marL="0" lvl="1" indent="0">
              <a:lnSpc>
                <a:spcPct val="130000"/>
              </a:lnSpc>
              <a:buFont typeface="Arial" panose="020B0604020202020204" pitchFamily="34" charset="0"/>
              <a:buNone/>
            </a:pPr>
            <a:r>
              <a:rPr lang="en-US" sz="1100"/>
              <a:t>Language development includes babbling, first words, and early sentence formation around expected ages.</a:t>
            </a:r>
          </a:p>
          <a:p>
            <a:pPr marL="0" indent="0">
              <a:lnSpc>
                <a:spcPct val="130000"/>
              </a:lnSpc>
              <a:spcBef>
                <a:spcPts val="2500"/>
              </a:spcBef>
              <a:buFont typeface="Arial" panose="020B0604020202020204" pitchFamily="34" charset="0"/>
              <a:buNone/>
            </a:pPr>
            <a:r>
              <a:rPr lang="en-US" sz="1100" b="1"/>
              <a:t>Social Interaction</a:t>
            </a:r>
          </a:p>
          <a:p>
            <a:pPr marL="0" lvl="1" indent="0">
              <a:lnSpc>
                <a:spcPct val="130000"/>
              </a:lnSpc>
              <a:buFont typeface="Arial" panose="020B0604020202020204" pitchFamily="34" charset="0"/>
              <a:buNone/>
            </a:pPr>
            <a:r>
              <a:rPr lang="en-US" sz="1100"/>
              <a:t>Social milestones involve toddlers engaging in play, showing empathy, and responding to social cues.</a:t>
            </a:r>
          </a:p>
        </p:txBody>
      </p:sp>
    </p:spTree>
    <p:extLst>
      <p:ext uri="{BB962C8B-B14F-4D97-AF65-F5344CB8AC3E}">
        <p14:creationId xmlns:p14="http://schemas.microsoft.com/office/powerpoint/2010/main" val="1736100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9727C89-6E94-891A-425F-DE53F4652ECD}"/>
              </a:ext>
            </a:extLst>
          </p:cNvPr>
          <p:cNvSpPr>
            <a:spLocks noGrp="1"/>
          </p:cNvSpPr>
          <p:nvPr>
            <p:ph type="title"/>
          </p:nvPr>
        </p:nvSpPr>
        <p:spPr>
          <a:xfrm>
            <a:off x="914400" y="442912"/>
            <a:ext cx="5411050" cy="1822123"/>
          </a:xfrm>
        </p:spPr>
        <p:txBody>
          <a:bodyPr vert="horz" lIns="109728" tIns="109728" rIns="109728" bIns="91440" rtlCol="0" anchor="b">
            <a:normAutofit/>
          </a:bodyPr>
          <a:lstStyle/>
          <a:p>
            <a:pPr>
              <a:lnSpc>
                <a:spcPct val="120000"/>
              </a:lnSpc>
            </a:pPr>
            <a:r>
              <a:rPr lang="en-US" sz="2700"/>
              <a:t>Breakthroughs in Brain Growth and Neural Connectivity</a:t>
            </a:r>
          </a:p>
        </p:txBody>
      </p:sp>
      <p:sp>
        <p:nvSpPr>
          <p:cNvPr id="4" name="Content Placeholder 3">
            <a:extLst>
              <a:ext uri="{FF2B5EF4-FFF2-40B4-BE49-F238E27FC236}">
                <a16:creationId xmlns:a16="http://schemas.microsoft.com/office/drawing/2014/main" id="{2D83D848-719F-D01C-807C-C4690AA42E4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400" y="2496720"/>
            <a:ext cx="5181599" cy="3467518"/>
          </a:xfrm>
        </p:spPr>
        <p:txBody>
          <a:bodyPr>
            <a:normAutofit/>
          </a:bodyPr>
          <a:lstStyle/>
          <a:p>
            <a:pPr marL="0" indent="0">
              <a:spcBef>
                <a:spcPts val="2500"/>
              </a:spcBef>
              <a:buFont typeface="Arial" panose="020B0604020202020204" pitchFamily="34" charset="0"/>
              <a:buNone/>
            </a:pPr>
            <a:r>
              <a:rPr lang="en-US" sz="1400" b="1"/>
              <a:t>Rapid Brain Growth</a:t>
            </a:r>
          </a:p>
          <a:p>
            <a:pPr marL="0" lvl="1" indent="0">
              <a:buFont typeface="Arial" panose="020B0604020202020204" pitchFamily="34" charset="0"/>
              <a:buNone/>
            </a:pPr>
            <a:r>
              <a:rPr lang="en-US" sz="1400"/>
              <a:t>Neuroscience reveals rapid brain development during toddlerhood, critical for cognitive and emotional growth.</a:t>
            </a:r>
          </a:p>
          <a:p>
            <a:pPr marL="0" indent="0">
              <a:spcBef>
                <a:spcPts val="2500"/>
              </a:spcBef>
              <a:buFont typeface="Arial" panose="020B0604020202020204" pitchFamily="34" charset="0"/>
              <a:buNone/>
            </a:pPr>
            <a:r>
              <a:rPr lang="en-US" sz="1400" b="1"/>
              <a:t>Increased Neural Connections</a:t>
            </a:r>
          </a:p>
          <a:p>
            <a:pPr marL="0" lvl="1" indent="0">
              <a:buFont typeface="Arial" panose="020B0604020202020204" pitchFamily="34" charset="0"/>
              <a:buNone/>
            </a:pPr>
            <a:r>
              <a:rPr lang="en-US" sz="1400"/>
              <a:t>Neural connections multiply in toddler brains, forming the foundation for learning and behavior regulation.</a:t>
            </a:r>
          </a:p>
        </p:txBody>
      </p:sp>
      <p:sp>
        <p:nvSpPr>
          <p:cNvPr id="18" name="Freeform: Shape 17">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Content Placeholder 4" descr="Brain made out of yellow balls">
            <a:extLst>
              <a:ext uri="{FF2B5EF4-FFF2-40B4-BE49-F238E27FC236}">
                <a16:creationId xmlns:a16="http://schemas.microsoft.com/office/drawing/2014/main" id="{BAB8FFD3-5D68-4090-84A3-54F3A9901E1B}"/>
              </a:ext>
            </a:extLst>
          </p:cNvPr>
          <p:cNvPicPr>
            <a:picLocks noGrp="1" noChangeAspect="1"/>
          </p:cNvPicPr>
          <p:nvPr>
            <p:ph sz="half" idx="1"/>
          </p:nvPr>
        </p:nvPicPr>
        <p:blipFill>
          <a:blip r:embed="rId3"/>
          <a:srcRect l="14776" r="13132"/>
          <a:stretch>
            <a:fillRect/>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3775136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2.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{1804B72A-4B13-4F05-8ACC-D8ECD14E7F5B}TFe158ec19-90f0-4a2e-8d16-842bd0bc08f859364877_win32-bfa615b1daea</Template>
  <TotalTime>3</TotalTime>
  <Words>1208</Words>
  <Application>Microsoft Office PowerPoint</Application>
  <PresentationFormat>Widescreen</PresentationFormat>
  <Paragraphs>105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Meiryo</vt:lpstr>
      <vt:lpstr>Arial</vt:lpstr>
      <vt:lpstr>Calibri</vt:lpstr>
      <vt:lpstr>Corbel</vt:lpstr>
      <vt:lpstr>SketchLinesVTI</vt:lpstr>
      <vt:lpstr>Principles of Early Learning for 24–36 Month-Olds: Motor Development, Milestones, and Brain Breakthroughs</vt:lpstr>
      <vt:lpstr>Meeting Program</vt:lpstr>
      <vt:lpstr>Key Principles of Early Motor Development for Toddlers</vt:lpstr>
      <vt:lpstr>Core Concepts in Gross and Fine Motor Skills</vt:lpstr>
      <vt:lpstr>Importance of Play and Movement in Learning</vt:lpstr>
      <vt:lpstr>Vygotskian Perspectives on Guided Participation</vt:lpstr>
      <vt:lpstr>Current Research Milestones and Brain Development Breakthroughs</vt:lpstr>
      <vt:lpstr>Recent Findings in Toddler Developmental Milestones</vt:lpstr>
      <vt:lpstr>Breakthroughs in Brain Growth and Neural Connectivity</vt:lpstr>
      <vt:lpstr>Role of Experience and Environment in Brain Shaping</vt:lpstr>
      <vt:lpstr>Parent-Centered Approaches and Interactive Effects</vt:lpstr>
      <vt:lpstr>Responsive Caregiving and Relationship-Based Strategies</vt:lpstr>
      <vt:lpstr>Parental Involvement in Scaffolding Learning</vt:lpstr>
      <vt:lpstr>Interactive Routines and Co-Regulation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Xiaomin Riddle</dc:creator>
  <cp:lastModifiedBy>Xiaomin Riddle</cp:lastModifiedBy>
  <cp:revision>2</cp:revision>
  <dcterms:created xsi:type="dcterms:W3CDTF">2026-01-04T16:37:42Z</dcterms:created>
  <dcterms:modified xsi:type="dcterms:W3CDTF">2026-01-04T16:41:36Z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