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8" r:id="rId4"/>
  </p:sldMasterIdLst>
  <p:notesMasterIdLst>
    <p:notesMasterId r:id="rId24"/>
  </p:notesMasterIdLst>
  <p:handoutMasterIdLst>
    <p:handoutMasterId r:id="rId25"/>
  </p:handoutMasterIdLst>
  <p:sldIdLst>
    <p:sldId id="2561" r:id="rId5"/>
    <p:sldId id="2562" r:id="rId6"/>
    <p:sldId id="2563" r:id="rId7"/>
    <p:sldId id="2564" r:id="rId8"/>
    <p:sldId id="2565" r:id="rId9"/>
    <p:sldId id="2566" r:id="rId10"/>
    <p:sldId id="2567" r:id="rId11"/>
    <p:sldId id="2568" r:id="rId12"/>
    <p:sldId id="2569" r:id="rId13"/>
    <p:sldId id="2570" r:id="rId14"/>
    <p:sldId id="2571" r:id="rId15"/>
    <p:sldId id="2572" r:id="rId16"/>
    <p:sldId id="2573" r:id="rId17"/>
    <p:sldId id="2574" r:id="rId18"/>
    <p:sldId id="2575" r:id="rId19"/>
    <p:sldId id="2576" r:id="rId20"/>
    <p:sldId id="2577" r:id="rId21"/>
    <p:sldId id="2578" r:id="rId22"/>
    <p:sldId id="25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nciples of Early Language Learning for 24-36 Months: Insights From Current Research and Brain Development" id="{DA66AEF0-AFE9-4237-9EF8-D05B40C1F68B}">
          <p14:sldIdLst>
            <p14:sldId id="2561"/>
            <p14:sldId id="2562"/>
          </p14:sldIdLst>
        </p14:section>
        <p14:section name="Core Principles of Language Development in Toddlers" id="{DFFB9C92-D391-48E4-9834-00FACF450CB8}">
          <p14:sldIdLst>
            <p14:sldId id="2563"/>
            <p14:sldId id="2564"/>
            <p14:sldId id="2565"/>
            <p14:sldId id="2566"/>
          </p14:sldIdLst>
        </p14:section>
        <p14:section name="Milestones in Language Development: What Current Research Reveals" id="{24F14E2C-63A5-4CD6-B6BF-A22412F1E95C}">
          <p14:sldIdLst>
            <p14:sldId id="2567"/>
            <p14:sldId id="2568"/>
            <p14:sldId id="2569"/>
            <p14:sldId id="2570"/>
          </p14:sldIdLst>
        </p14:section>
        <p14:section name="Breakthroughs in Toddler Brain Development" id="{7EBAA8F0-41DF-40F2-BC84-8C37C54234EE}">
          <p14:sldIdLst>
            <p14:sldId id="2571"/>
            <p14:sldId id="2572"/>
            <p14:sldId id="2573"/>
            <p14:sldId id="2574"/>
          </p14:sldIdLst>
        </p14:section>
        <p14:section name="Parent-Centered Approaches and Interactive Effects" id="{60393ECD-2FAD-4D31-96FA-D987228779DB}">
          <p14:sldIdLst>
            <p14:sldId id="2575"/>
            <p14:sldId id="2576"/>
            <p14:sldId id="2577"/>
            <p14:sldId id="2578"/>
          </p14:sldIdLst>
        </p14:section>
        <p14:section name="Conclusion" id="{31871B6D-7FB0-4447-BCA4-66DD2337561C}">
          <p14:sldIdLst>
            <p14:sldId id="25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34" autoAdjust="0"/>
  </p:normalViewPr>
  <p:slideViewPr>
    <p:cSldViewPr snapToGrid="0" showGuides="1">
      <p:cViewPr varScale="1">
        <p:scale>
          <a:sx n="97" d="100"/>
          <a:sy n="97" d="100"/>
        </p:scale>
        <p:origin x="1110" y="306"/>
      </p:cViewPr>
      <p:guideLst/>
    </p:cSldViewPr>
  </p:slideViewPr>
  <p:outlineViewPr>
    <p:cViewPr>
      <p:scale>
        <a:sx n="33" d="100"/>
        <a:sy n="33" d="100"/>
      </p:scale>
      <p:origin x="0" y="-100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A1217E-119E-445F-9B90-1EBA552B7E7B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B48A6B-8BF2-4E27-8CFA-441D95A74AC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 baseline="0"/>
            <a:t>Responsive Interactions</a:t>
          </a:r>
          <a:endParaRPr lang="en-US"/>
        </a:p>
      </dgm:t>
    </dgm:pt>
    <dgm:pt modelId="{2149D01F-7B29-40DD-B2A0-633FECE8F659}" type="parTrans" cxnId="{6EDF77B0-FF6D-417F-9459-D0518AC26E7F}">
      <dgm:prSet/>
      <dgm:spPr/>
      <dgm:t>
        <a:bodyPr/>
        <a:lstStyle/>
        <a:p>
          <a:endParaRPr lang="en-US"/>
        </a:p>
      </dgm:t>
    </dgm:pt>
    <dgm:pt modelId="{B385A8DD-A829-47EE-A4D2-2D9609408E9D}" type="sibTrans" cxnId="{6EDF77B0-FF6D-417F-9459-D0518AC26E7F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8F0C68D8-01E7-4342-8B69-6109E1DBB1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Responsive interactions with toddlers significantly influence their language acquisition and communication skills development.</a:t>
          </a:r>
          <a:endParaRPr lang="en-US"/>
        </a:p>
      </dgm:t>
    </dgm:pt>
    <dgm:pt modelId="{0B24DCC4-0F93-4AD4-A1C2-C5AE21F7EC66}" type="parTrans" cxnId="{B99DF49E-3452-4806-BB1A-E9C873B5E3C4}">
      <dgm:prSet/>
      <dgm:spPr/>
      <dgm:t>
        <a:bodyPr/>
        <a:lstStyle/>
        <a:p>
          <a:endParaRPr lang="en-US"/>
        </a:p>
      </dgm:t>
    </dgm:pt>
    <dgm:pt modelId="{DCC5BBBF-7046-419C-B0A2-3ED60AE41C32}" type="sibTrans" cxnId="{B99DF49E-3452-4806-BB1A-E9C873B5E3C4}">
      <dgm:prSet/>
      <dgm:spPr/>
      <dgm:t>
        <a:bodyPr/>
        <a:lstStyle/>
        <a:p>
          <a:endParaRPr lang="en-US"/>
        </a:p>
      </dgm:t>
    </dgm:pt>
    <dgm:pt modelId="{4D4D6087-DD1D-4406-823A-B6312036A65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 baseline="0"/>
            <a:t>Role of Play</a:t>
          </a:r>
          <a:endParaRPr lang="en-US"/>
        </a:p>
      </dgm:t>
    </dgm:pt>
    <dgm:pt modelId="{A7A17E7F-889D-49F4-8B29-1186FCF4217D}" type="parTrans" cxnId="{21F71648-9455-4B08-8CEC-ECA5C1DDEB95}">
      <dgm:prSet/>
      <dgm:spPr/>
      <dgm:t>
        <a:bodyPr/>
        <a:lstStyle/>
        <a:p>
          <a:endParaRPr lang="en-US"/>
        </a:p>
      </dgm:t>
    </dgm:pt>
    <dgm:pt modelId="{8FB73235-AB2C-4D15-9BD7-E9A0CE8522EF}" type="sibTrans" cxnId="{21F71648-9455-4B08-8CEC-ECA5C1DDEB95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7B58CB9D-59C7-4C23-B288-BE7BA580A8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Play activities stimulate brain development and encourage toddlers to practice and develop language skills naturally.</a:t>
          </a:r>
          <a:endParaRPr lang="en-US"/>
        </a:p>
      </dgm:t>
    </dgm:pt>
    <dgm:pt modelId="{D5B1FCCB-D955-4935-9F87-D98CE38F634D}" type="parTrans" cxnId="{B964CD6B-E051-4E93-BC14-B26B43D212B0}">
      <dgm:prSet/>
      <dgm:spPr/>
      <dgm:t>
        <a:bodyPr/>
        <a:lstStyle/>
        <a:p>
          <a:endParaRPr lang="en-US"/>
        </a:p>
      </dgm:t>
    </dgm:pt>
    <dgm:pt modelId="{3951B5DE-263F-4D27-A960-D32D0AE88756}" type="sibTrans" cxnId="{B964CD6B-E051-4E93-BC14-B26B43D212B0}">
      <dgm:prSet/>
      <dgm:spPr/>
      <dgm:t>
        <a:bodyPr/>
        <a:lstStyle/>
        <a:p>
          <a:endParaRPr lang="en-US"/>
        </a:p>
      </dgm:t>
    </dgm:pt>
    <dgm:pt modelId="{8257EDBA-A764-4C0E-BCF9-DC5E3DC68B6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 baseline="0"/>
            <a:t>Parental Engagement</a:t>
          </a:r>
          <a:endParaRPr lang="en-US"/>
        </a:p>
      </dgm:t>
    </dgm:pt>
    <dgm:pt modelId="{9220EC04-5999-4CB6-9924-900B46769169}" type="parTrans" cxnId="{2F49A904-3BC7-4A10-A15E-837750BBA342}">
      <dgm:prSet/>
      <dgm:spPr/>
      <dgm:t>
        <a:bodyPr/>
        <a:lstStyle/>
        <a:p>
          <a:endParaRPr lang="en-US"/>
        </a:p>
      </dgm:t>
    </dgm:pt>
    <dgm:pt modelId="{96606734-F0B5-4C16-879A-FA09000EDDF0}" type="sibTrans" cxnId="{2F49A904-3BC7-4A10-A15E-837750BBA342}">
      <dgm:prSet/>
      <dgm:spPr/>
      <dgm:t>
        <a:bodyPr/>
        <a:lstStyle/>
        <a:p>
          <a:endParaRPr lang="en-US"/>
        </a:p>
      </dgm:t>
    </dgm:pt>
    <dgm:pt modelId="{71FD5F5C-CAD8-4F8F-A10B-55F3C03770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Active parental involvement nurtures toddlers’ communication abilities and supports early language milestones.</a:t>
          </a:r>
          <a:endParaRPr lang="en-US"/>
        </a:p>
      </dgm:t>
    </dgm:pt>
    <dgm:pt modelId="{0393551E-C153-41DE-9472-CA2342225186}" type="parTrans" cxnId="{AF3D79CF-20C3-46E9-A486-C9F838C3236A}">
      <dgm:prSet/>
      <dgm:spPr/>
      <dgm:t>
        <a:bodyPr/>
        <a:lstStyle/>
        <a:p>
          <a:endParaRPr lang="en-US"/>
        </a:p>
      </dgm:t>
    </dgm:pt>
    <dgm:pt modelId="{537056CA-7EA4-40D2-ABB4-4AC149771354}" type="sibTrans" cxnId="{AF3D79CF-20C3-46E9-A486-C9F838C3236A}">
      <dgm:prSet/>
      <dgm:spPr/>
      <dgm:t>
        <a:bodyPr/>
        <a:lstStyle/>
        <a:p>
          <a:endParaRPr lang="en-US"/>
        </a:p>
      </dgm:t>
    </dgm:pt>
    <dgm:pt modelId="{115AE85A-EE55-410F-92FD-5009DD4609C2}" type="pres">
      <dgm:prSet presAssocID="{12A1217E-119E-445F-9B90-1EBA552B7E7B}" presName="Name0" presStyleCnt="0">
        <dgm:presLayoutVars>
          <dgm:dir/>
          <dgm:resizeHandles val="exact"/>
        </dgm:presLayoutVars>
      </dgm:prSet>
      <dgm:spPr/>
    </dgm:pt>
    <dgm:pt modelId="{E02A9369-ECAD-4BF6-9227-192E6D56BFF4}" type="pres">
      <dgm:prSet presAssocID="{C2B48A6B-8BF2-4E27-8CFA-441D95A74AC4}" presName="compNode" presStyleCnt="0"/>
      <dgm:spPr/>
    </dgm:pt>
    <dgm:pt modelId="{5E0851DE-55AF-48DB-833F-492D17397A93}" type="pres">
      <dgm:prSet presAssocID="{C2B48A6B-8BF2-4E27-8CFA-441D95A74AC4}" presName="pictRect" presStyleLbl="revTx" presStyleIdx="0" presStyleCnt="6">
        <dgm:presLayoutVars>
          <dgm:chMax val="0"/>
          <dgm:bulletEnabled/>
        </dgm:presLayoutVars>
      </dgm:prSet>
      <dgm:spPr/>
    </dgm:pt>
    <dgm:pt modelId="{3C78E1BF-D433-497F-8B57-DE939DC75DC5}" type="pres">
      <dgm:prSet presAssocID="{C2B48A6B-8BF2-4E27-8CFA-441D95A74AC4}" presName="textRect" presStyleLbl="revTx" presStyleIdx="1" presStyleCnt="6">
        <dgm:presLayoutVars>
          <dgm:bulletEnabled/>
        </dgm:presLayoutVars>
      </dgm:prSet>
      <dgm:spPr/>
    </dgm:pt>
    <dgm:pt modelId="{02FE8B37-0BD4-4BD1-A0CD-932FEEBA8791}" type="pres">
      <dgm:prSet presAssocID="{B385A8DD-A829-47EE-A4D2-2D9609408E9D}" presName="sibTrans" presStyleLbl="sibTrans2D1" presStyleIdx="0" presStyleCnt="0"/>
      <dgm:spPr/>
    </dgm:pt>
    <dgm:pt modelId="{0D4C1D59-F15B-4B0A-9378-7F2DBBD9164A}" type="pres">
      <dgm:prSet presAssocID="{4D4D6087-DD1D-4406-823A-B6312036A654}" presName="compNode" presStyleCnt="0"/>
      <dgm:spPr/>
    </dgm:pt>
    <dgm:pt modelId="{D2DDE912-A0AE-4CD4-BAC6-0072D8BA60C7}" type="pres">
      <dgm:prSet presAssocID="{4D4D6087-DD1D-4406-823A-B6312036A654}" presName="pictRect" presStyleLbl="revTx" presStyleIdx="2" presStyleCnt="6">
        <dgm:presLayoutVars>
          <dgm:chMax val="0"/>
          <dgm:bulletEnabled/>
        </dgm:presLayoutVars>
      </dgm:prSet>
      <dgm:spPr/>
    </dgm:pt>
    <dgm:pt modelId="{ABBCC436-80E4-44CC-A122-DE86E54A291B}" type="pres">
      <dgm:prSet presAssocID="{4D4D6087-DD1D-4406-823A-B6312036A654}" presName="textRect" presStyleLbl="revTx" presStyleIdx="3" presStyleCnt="6">
        <dgm:presLayoutVars>
          <dgm:bulletEnabled/>
        </dgm:presLayoutVars>
      </dgm:prSet>
      <dgm:spPr/>
    </dgm:pt>
    <dgm:pt modelId="{7D9256F5-3190-496E-B92C-0613B6360B11}" type="pres">
      <dgm:prSet presAssocID="{8FB73235-AB2C-4D15-9BD7-E9A0CE8522EF}" presName="sibTrans" presStyleLbl="sibTrans2D1" presStyleIdx="0" presStyleCnt="0"/>
      <dgm:spPr/>
    </dgm:pt>
    <dgm:pt modelId="{24109C38-ADFB-4486-86BE-51CDE35FC310}" type="pres">
      <dgm:prSet presAssocID="{8257EDBA-A764-4C0E-BCF9-DC5E3DC68B67}" presName="compNode" presStyleCnt="0"/>
      <dgm:spPr/>
    </dgm:pt>
    <dgm:pt modelId="{35BD58F4-3595-4471-A2FB-541BA8FFC6B8}" type="pres">
      <dgm:prSet presAssocID="{8257EDBA-A764-4C0E-BCF9-DC5E3DC68B67}" presName="pictRect" presStyleLbl="revTx" presStyleIdx="4" presStyleCnt="6">
        <dgm:presLayoutVars>
          <dgm:chMax val="0"/>
          <dgm:bulletEnabled/>
        </dgm:presLayoutVars>
      </dgm:prSet>
      <dgm:spPr/>
    </dgm:pt>
    <dgm:pt modelId="{840CB170-5181-4A43-949C-155DDA2F0550}" type="pres">
      <dgm:prSet presAssocID="{8257EDBA-A764-4C0E-BCF9-DC5E3DC68B67}" presName="textRect" presStyleLbl="revTx" presStyleIdx="5" presStyleCnt="6">
        <dgm:presLayoutVars>
          <dgm:bulletEnabled/>
        </dgm:presLayoutVars>
      </dgm:prSet>
      <dgm:spPr/>
    </dgm:pt>
  </dgm:ptLst>
  <dgm:cxnLst>
    <dgm:cxn modelId="{2F49A904-3BC7-4A10-A15E-837750BBA342}" srcId="{12A1217E-119E-445F-9B90-1EBA552B7E7B}" destId="{8257EDBA-A764-4C0E-BCF9-DC5E3DC68B67}" srcOrd="2" destOrd="0" parTransId="{9220EC04-5999-4CB6-9924-900B46769169}" sibTransId="{96606734-F0B5-4C16-879A-FA09000EDDF0}"/>
    <dgm:cxn modelId="{FE5F261D-05BD-47FA-B1E6-BBE18EDCD193}" type="presOf" srcId="{C2B48A6B-8BF2-4E27-8CFA-441D95A74AC4}" destId="{5E0851DE-55AF-48DB-833F-492D17397A93}" srcOrd="0" destOrd="0" presId="urn:microsoft.com/office/officeart/2024/3/layout/hArchList1"/>
    <dgm:cxn modelId="{EDD5883C-A024-4827-8017-63E5CBE32EC8}" type="presOf" srcId="{8F0C68D8-01E7-4342-8B69-6109E1DBB132}" destId="{3C78E1BF-D433-497F-8B57-DE939DC75DC5}" srcOrd="0" destOrd="0" presId="urn:microsoft.com/office/officeart/2024/3/layout/hArchList1"/>
    <dgm:cxn modelId="{21F71648-9455-4B08-8CEC-ECA5C1DDEB95}" srcId="{12A1217E-119E-445F-9B90-1EBA552B7E7B}" destId="{4D4D6087-DD1D-4406-823A-B6312036A654}" srcOrd="1" destOrd="0" parTransId="{A7A17E7F-889D-49F4-8B29-1186FCF4217D}" sibTransId="{8FB73235-AB2C-4D15-9BD7-E9A0CE8522EF}"/>
    <dgm:cxn modelId="{B964CD6B-E051-4E93-BC14-B26B43D212B0}" srcId="{4D4D6087-DD1D-4406-823A-B6312036A654}" destId="{7B58CB9D-59C7-4C23-B288-BE7BA580A855}" srcOrd="0" destOrd="0" parTransId="{D5B1FCCB-D955-4935-9F87-D98CE38F634D}" sibTransId="{3951B5DE-263F-4D27-A960-D32D0AE88756}"/>
    <dgm:cxn modelId="{F90BDC78-1511-422B-9238-8AB9976A844F}" type="presOf" srcId="{B385A8DD-A829-47EE-A4D2-2D9609408E9D}" destId="{02FE8B37-0BD4-4BD1-A0CD-932FEEBA8791}" srcOrd="0" destOrd="0" presId="urn:microsoft.com/office/officeart/2024/3/layout/hArchList1"/>
    <dgm:cxn modelId="{745CE17E-52F6-4480-A146-DB35197ED576}" type="presOf" srcId="{4D4D6087-DD1D-4406-823A-B6312036A654}" destId="{D2DDE912-A0AE-4CD4-BAC6-0072D8BA60C7}" srcOrd="0" destOrd="0" presId="urn:microsoft.com/office/officeart/2024/3/layout/hArchList1"/>
    <dgm:cxn modelId="{79E5CF86-EA94-4575-B90D-0E8CB21F2113}" type="presOf" srcId="{8257EDBA-A764-4C0E-BCF9-DC5E3DC68B67}" destId="{35BD58F4-3595-4471-A2FB-541BA8FFC6B8}" srcOrd="0" destOrd="0" presId="urn:microsoft.com/office/officeart/2024/3/layout/hArchList1"/>
    <dgm:cxn modelId="{354D0393-CAAD-447B-8399-115255F81DE3}" type="presOf" srcId="{12A1217E-119E-445F-9B90-1EBA552B7E7B}" destId="{115AE85A-EE55-410F-92FD-5009DD4609C2}" srcOrd="0" destOrd="0" presId="urn:microsoft.com/office/officeart/2024/3/layout/hArchList1"/>
    <dgm:cxn modelId="{B99DF49E-3452-4806-BB1A-E9C873B5E3C4}" srcId="{C2B48A6B-8BF2-4E27-8CFA-441D95A74AC4}" destId="{8F0C68D8-01E7-4342-8B69-6109E1DBB132}" srcOrd="0" destOrd="0" parTransId="{0B24DCC4-0F93-4AD4-A1C2-C5AE21F7EC66}" sibTransId="{DCC5BBBF-7046-419C-B0A2-3ED60AE41C32}"/>
    <dgm:cxn modelId="{6EDF77B0-FF6D-417F-9459-D0518AC26E7F}" srcId="{12A1217E-119E-445F-9B90-1EBA552B7E7B}" destId="{C2B48A6B-8BF2-4E27-8CFA-441D95A74AC4}" srcOrd="0" destOrd="0" parTransId="{2149D01F-7B29-40DD-B2A0-633FECE8F659}" sibTransId="{B385A8DD-A829-47EE-A4D2-2D9609408E9D}"/>
    <dgm:cxn modelId="{16817CB1-C675-4577-8F97-2528C070B727}" type="presOf" srcId="{8FB73235-AB2C-4D15-9BD7-E9A0CE8522EF}" destId="{7D9256F5-3190-496E-B92C-0613B6360B11}" srcOrd="0" destOrd="0" presId="urn:microsoft.com/office/officeart/2024/3/layout/hArchList1"/>
    <dgm:cxn modelId="{AF3D79CF-20C3-46E9-A486-C9F838C3236A}" srcId="{8257EDBA-A764-4C0E-BCF9-DC5E3DC68B67}" destId="{71FD5F5C-CAD8-4F8F-A10B-55F3C03770D0}" srcOrd="0" destOrd="0" parTransId="{0393551E-C153-41DE-9472-CA2342225186}" sibTransId="{537056CA-7EA4-40D2-ABB4-4AC149771354}"/>
    <dgm:cxn modelId="{DD4D40D0-3F2C-499C-B30E-D6005EF71EB2}" type="presOf" srcId="{71FD5F5C-CAD8-4F8F-A10B-55F3C03770D0}" destId="{840CB170-5181-4A43-949C-155DDA2F0550}" srcOrd="0" destOrd="0" presId="urn:microsoft.com/office/officeart/2024/3/layout/hArchList1"/>
    <dgm:cxn modelId="{E2B03AF1-F91D-4D9F-883D-053750634C39}" type="presOf" srcId="{7B58CB9D-59C7-4C23-B288-BE7BA580A855}" destId="{ABBCC436-80E4-44CC-A122-DE86E54A291B}" srcOrd="0" destOrd="0" presId="urn:microsoft.com/office/officeart/2024/3/layout/hArchList1"/>
    <dgm:cxn modelId="{03D0D944-250C-4F5C-9125-FCF3D69CD5CC}" type="presParOf" srcId="{115AE85A-EE55-410F-92FD-5009DD4609C2}" destId="{E02A9369-ECAD-4BF6-9227-192E6D56BFF4}" srcOrd="0" destOrd="0" presId="urn:microsoft.com/office/officeart/2024/3/layout/hArchList1"/>
    <dgm:cxn modelId="{3C241C47-FBC3-4220-A517-C7201BA1901F}" type="presParOf" srcId="{E02A9369-ECAD-4BF6-9227-192E6D56BFF4}" destId="{5E0851DE-55AF-48DB-833F-492D17397A93}" srcOrd="0" destOrd="0" presId="urn:microsoft.com/office/officeart/2024/3/layout/hArchList1"/>
    <dgm:cxn modelId="{7EC5A7EF-CD71-4A21-8E9C-E1F047C90C2D}" type="presParOf" srcId="{E02A9369-ECAD-4BF6-9227-192E6D56BFF4}" destId="{3C78E1BF-D433-497F-8B57-DE939DC75DC5}" srcOrd="1" destOrd="0" presId="urn:microsoft.com/office/officeart/2024/3/layout/hArchList1"/>
    <dgm:cxn modelId="{0201B68A-503A-416C-9A1A-E38E81A4BC6E}" type="presParOf" srcId="{115AE85A-EE55-410F-92FD-5009DD4609C2}" destId="{02FE8B37-0BD4-4BD1-A0CD-932FEEBA8791}" srcOrd="1" destOrd="0" presId="urn:microsoft.com/office/officeart/2024/3/layout/hArchList1"/>
    <dgm:cxn modelId="{71B1DAB0-75BC-44B2-BB1F-5265E9FD3117}" type="presParOf" srcId="{115AE85A-EE55-410F-92FD-5009DD4609C2}" destId="{0D4C1D59-F15B-4B0A-9378-7F2DBBD9164A}" srcOrd="2" destOrd="0" presId="urn:microsoft.com/office/officeart/2024/3/layout/hArchList1"/>
    <dgm:cxn modelId="{ECE9FFC3-0EA1-4858-88E5-8F9B7E05D66A}" type="presParOf" srcId="{0D4C1D59-F15B-4B0A-9378-7F2DBBD9164A}" destId="{D2DDE912-A0AE-4CD4-BAC6-0072D8BA60C7}" srcOrd="0" destOrd="0" presId="urn:microsoft.com/office/officeart/2024/3/layout/hArchList1"/>
    <dgm:cxn modelId="{DB9B27EB-7D9A-4415-BCF1-9D0083C3A542}" type="presParOf" srcId="{0D4C1D59-F15B-4B0A-9378-7F2DBBD9164A}" destId="{ABBCC436-80E4-44CC-A122-DE86E54A291B}" srcOrd="1" destOrd="0" presId="urn:microsoft.com/office/officeart/2024/3/layout/hArchList1"/>
    <dgm:cxn modelId="{A4D450CC-A9AD-4E21-B709-12A2025CF138}" type="presParOf" srcId="{115AE85A-EE55-410F-92FD-5009DD4609C2}" destId="{7D9256F5-3190-496E-B92C-0613B6360B11}" srcOrd="3" destOrd="0" presId="urn:microsoft.com/office/officeart/2024/3/layout/hArchList1"/>
    <dgm:cxn modelId="{777134D2-940D-4738-B179-1621192F63B0}" type="presParOf" srcId="{115AE85A-EE55-410F-92FD-5009DD4609C2}" destId="{24109C38-ADFB-4486-86BE-51CDE35FC310}" srcOrd="4" destOrd="0" presId="urn:microsoft.com/office/officeart/2024/3/layout/hArchList1"/>
    <dgm:cxn modelId="{9A9EBFC4-E79B-4CF7-86C3-DEAF6D5E65AA}" type="presParOf" srcId="{24109C38-ADFB-4486-86BE-51CDE35FC310}" destId="{35BD58F4-3595-4471-A2FB-541BA8FFC6B8}" srcOrd="0" destOrd="0" presId="urn:microsoft.com/office/officeart/2024/3/layout/hArchList1"/>
    <dgm:cxn modelId="{94DCE3CB-1252-4D82-8063-E71934AA2EAE}" type="presParOf" srcId="{24109C38-ADFB-4486-86BE-51CDE35FC310}" destId="{840CB170-5181-4A43-949C-155DDA2F0550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851DE-55AF-48DB-833F-492D17397A93}">
      <dsp:nvSpPr>
        <dsp:cNvPr id="0" name=""/>
        <dsp:cNvSpPr/>
      </dsp:nvSpPr>
      <dsp:spPr>
        <a:xfrm>
          <a:off x="0" y="0"/>
          <a:ext cx="2142926" cy="82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1590" rIns="21590" bIns="2159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b="0" kern="1200" baseline="0"/>
            <a:t>Responsive Interactions</a:t>
          </a:r>
          <a:endParaRPr lang="en-US" sz="1700" kern="1200"/>
        </a:p>
      </dsp:txBody>
      <dsp:txXfrm>
        <a:off x="0" y="0"/>
        <a:ext cx="2142926" cy="826417"/>
      </dsp:txXfrm>
    </dsp:sp>
    <dsp:sp modelId="{3C78E1BF-D433-497F-8B57-DE939DC75DC5}">
      <dsp:nvSpPr>
        <dsp:cNvPr id="0" name=""/>
        <dsp:cNvSpPr/>
      </dsp:nvSpPr>
      <dsp:spPr>
        <a:xfrm>
          <a:off x="0" y="826417"/>
          <a:ext cx="2142926" cy="2794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6510" rIns="16510" bIns="1651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Responsive interactions with toddlers significantly influence their language acquisition and communication skills development.</a:t>
          </a:r>
          <a:endParaRPr lang="en-US" sz="1300" kern="1200"/>
        </a:p>
      </dsp:txBody>
      <dsp:txXfrm>
        <a:off x="0" y="826417"/>
        <a:ext cx="2142926" cy="2794079"/>
      </dsp:txXfrm>
    </dsp:sp>
    <dsp:sp modelId="{D2DDE912-A0AE-4CD4-BAC6-0072D8BA60C7}">
      <dsp:nvSpPr>
        <dsp:cNvPr id="0" name=""/>
        <dsp:cNvSpPr/>
      </dsp:nvSpPr>
      <dsp:spPr>
        <a:xfrm>
          <a:off x="2357219" y="0"/>
          <a:ext cx="2142926" cy="82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1590" rIns="21590" bIns="2159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b="0" kern="1200" baseline="0"/>
            <a:t>Role of Play</a:t>
          </a:r>
          <a:endParaRPr lang="en-US" sz="1700" kern="1200"/>
        </a:p>
      </dsp:txBody>
      <dsp:txXfrm>
        <a:off x="2357219" y="0"/>
        <a:ext cx="2142926" cy="826417"/>
      </dsp:txXfrm>
    </dsp:sp>
    <dsp:sp modelId="{ABBCC436-80E4-44CC-A122-DE86E54A291B}">
      <dsp:nvSpPr>
        <dsp:cNvPr id="0" name=""/>
        <dsp:cNvSpPr/>
      </dsp:nvSpPr>
      <dsp:spPr>
        <a:xfrm>
          <a:off x="2357219" y="826417"/>
          <a:ext cx="2142926" cy="2794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6510" rIns="16510" bIns="1651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Play activities stimulate brain development and encourage toddlers to practice and develop language skills naturally.</a:t>
          </a:r>
          <a:endParaRPr lang="en-US" sz="1300" kern="1200"/>
        </a:p>
      </dsp:txBody>
      <dsp:txXfrm>
        <a:off x="2357219" y="826417"/>
        <a:ext cx="2142926" cy="2794079"/>
      </dsp:txXfrm>
    </dsp:sp>
    <dsp:sp modelId="{35BD58F4-3595-4471-A2FB-541BA8FFC6B8}">
      <dsp:nvSpPr>
        <dsp:cNvPr id="0" name=""/>
        <dsp:cNvSpPr/>
      </dsp:nvSpPr>
      <dsp:spPr>
        <a:xfrm>
          <a:off x="4714438" y="0"/>
          <a:ext cx="2142926" cy="82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1590" rIns="21590" bIns="2159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b="0" kern="1200" baseline="0"/>
            <a:t>Parental Engagement</a:t>
          </a:r>
          <a:endParaRPr lang="en-US" sz="1700" kern="1200"/>
        </a:p>
      </dsp:txBody>
      <dsp:txXfrm>
        <a:off x="4714438" y="0"/>
        <a:ext cx="2142926" cy="826417"/>
      </dsp:txXfrm>
    </dsp:sp>
    <dsp:sp modelId="{840CB170-5181-4A43-949C-155DDA2F0550}">
      <dsp:nvSpPr>
        <dsp:cNvPr id="0" name=""/>
        <dsp:cNvSpPr/>
      </dsp:nvSpPr>
      <dsp:spPr>
        <a:xfrm>
          <a:off x="4714438" y="826417"/>
          <a:ext cx="2142926" cy="2794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6510" rIns="16510" bIns="1651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/>
            <a:t>Active parental involvement nurtures toddlers’ communication abilities and supports early language milestones.</a:t>
          </a:r>
          <a:endParaRPr lang="en-US" sz="1300" kern="1200"/>
        </a:p>
      </dsp:txBody>
      <dsp:txXfrm>
        <a:off x="4714438" y="826417"/>
        <a:ext cx="2142926" cy="2794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12254D-5759-4EB3-BF8D-D68E90DC2D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A69FF-7820-4FCC-B849-D3678A21A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D95BA-7ABD-45D4-B691-9F58B13542F8}" type="datetimeFigureOut">
              <a:rPr lang="en-US" smtClean="0"/>
              <a:t>1/4/2026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AC37F-43E8-47E4-A8D1-19743C1136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279E6-0ADC-4707-A0E5-8B8058228F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3308A-A8B4-43FF-8C57-7C15CEEAA8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2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D14A6-BAC8-4A71-919C-314181CF34EF}" type="datetimeFigureOut">
              <a:rPr lang="en-US" smtClean="0"/>
              <a:t>1/4/2026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F9892-4FA8-4E47-8751-DA9332AF5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9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AI-generated content may be incorrect.
---
This presentation explores foundational principles of language development in toddlers aged 24 to 36 months, integrating recent research findings and understanding of brain development during this critical stage.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371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Social communication milestones include using language to interact with others and express needs, with growing self-regulation skills helping toddlers manage emotions and maintain conversations.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150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section delves into how neural pathways form during language acquisition, the cognitive benefits of play, and the critical periods of brain plasticity that support early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4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Language learning coincides with rapid development of neural connections in brain regions responsible for processing and producing language, highlighting the brain's adaptability during toddlerhood.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006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Exploratory play stimulates brain regions involved in problem-solving and communication, reinforcing language skills through engagement with diverse sensory experiences.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77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Early childhood is marked by heightened brain plasticity, making it a critical period during which language exposure and interaction have profound impacts on long-term language abilities.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18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Effective strategies for parents include responsive parenting, establishing interactive routines, and supporting toddlers through behavioral challenges to foster optimal language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65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Responsive parenting involves observing and responding to a child’s cues promptly and meaningfully, creating rich opportunities for language practice and emotional connection.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12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Regular, predictable routines such as shared reading and conversation during daily activities provide consistent language input and reinforce learning through repetition and context.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64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Toddlers may express frustration or difficulty through behavior. Supportive responses that combine patience and guidance help maintain positive communication environments conducive to language growth.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47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Early language learning between 24 and 36 months is shaped by responsive interactions, play, brain development, and parent engagement. Understanding these principles equips caregivers to nurture toddlers’ communication skills effectively.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38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will cover four key areas: core principles of language development in toddlers, milestones in language growth backed by current research, breakthroughs in toddler brain development related to language acquisition, and parent-centered approaches that enhance language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11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Understanding how toddlers develop language is essential. This section focuses on responsive interactions, the role of play, and scaffolding methods inspired by Vygotskian theory that support early language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23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Responsive interactions involve adults tuning into toddler cues and engaging in meaningful communication. Relationship-based learning emphasizes building secure bonds that facilitate language growth through trust and shared attention.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01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Play provides a natural context for toddlers to experiment with language, practice new words, and develop communication skills. It encourages creativity and social interaction, which are vital for language acquisition.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82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Vygotskian theory highlights scaffolding where caregivers provide support tailored to the child’s current abilities, gradually increasing complexity to promote independent language use within social interactions.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96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Research details typical language milestones for toddlers, emphasizing vocabulary expansion, sentence formation, listening skills, expressive language, and emerging social communication capabilities.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15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Between 24 to 36 months, toddlers rapidly increase their vocabulary and begin combining words into simple sentences, laying the foundation for more complex language structures.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7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Toddlers develop enhanced listening skills allowing them to understand instructions and stories, while their expressive language improves through trial, imitation, and adult feedback.
Image source: Microsoft 365 content library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70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1417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510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78450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ED7D4B-97B3-4766-A7B9-D67E5D2612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F6B9C4AD-0A5C-4CF8-8BBB-04DDB63051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3372" y="982436"/>
            <a:ext cx="9405257" cy="4893128"/>
          </a:xfrm>
          <a:custGeom>
            <a:avLst/>
            <a:gdLst>
              <a:gd name="connsiteX0" fmla="*/ 1904725 w 4453151"/>
              <a:gd name="connsiteY0" fmla="*/ 0 h 4028034"/>
              <a:gd name="connsiteX1" fmla="*/ 2839696 w 4453151"/>
              <a:gd name="connsiteY1" fmla="*/ 173112 h 4028034"/>
              <a:gd name="connsiteX2" fmla="*/ 3670313 w 4453151"/>
              <a:gd name="connsiteY2" fmla="*/ 648665 h 4028034"/>
              <a:gd name="connsiteX3" fmla="*/ 4244827 w 4453151"/>
              <a:gd name="connsiteY3" fmla="*/ 1334400 h 4028034"/>
              <a:gd name="connsiteX4" fmla="*/ 4453151 w 4453151"/>
              <a:gd name="connsiteY4" fmla="*/ 2132445 h 4028034"/>
              <a:gd name="connsiteX5" fmla="*/ 4108366 w 4453151"/>
              <a:gd name="connsiteY5" fmla="*/ 2873461 h 4028034"/>
              <a:gd name="connsiteX6" fmla="*/ 3934636 w 4453151"/>
              <a:gd name="connsiteY6" fmla="*/ 3108662 h 4028034"/>
              <a:gd name="connsiteX7" fmla="*/ 2304458 w 4453151"/>
              <a:gd name="connsiteY7" fmla="*/ 4028034 h 4028034"/>
              <a:gd name="connsiteX8" fmla="*/ 1066940 w 4453151"/>
              <a:gd name="connsiteY8" fmla="*/ 3462430 h 4028034"/>
              <a:gd name="connsiteX9" fmla="*/ 916336 w 4453151"/>
              <a:gd name="connsiteY9" fmla="*/ 3350118 h 4028034"/>
              <a:gd name="connsiteX10" fmla="*/ 231353 w 4453151"/>
              <a:gd name="connsiteY10" fmla="*/ 2762989 h 4028034"/>
              <a:gd name="connsiteX11" fmla="*/ 0 w 4453151"/>
              <a:gd name="connsiteY11" fmla="*/ 2132445 h 4028034"/>
              <a:gd name="connsiteX12" fmla="*/ 519376 w 4453151"/>
              <a:gd name="connsiteY12" fmla="*/ 594947 h 4028034"/>
              <a:gd name="connsiteX13" fmla="*/ 1103636 w 4453151"/>
              <a:gd name="connsiteY13" fmla="*/ 160879 h 4028034"/>
              <a:gd name="connsiteX14" fmla="*/ 1904725 w 4453151"/>
              <a:gd name="connsiteY14" fmla="*/ 0 h 402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3151" h="4028034">
                <a:moveTo>
                  <a:pt x="1904725" y="0"/>
                </a:moveTo>
                <a:cubicBezTo>
                  <a:pt x="2215204" y="0"/>
                  <a:pt x="2529887" y="58226"/>
                  <a:pt x="2839696" y="173112"/>
                </a:cubicBezTo>
                <a:cubicBezTo>
                  <a:pt x="3141383" y="284780"/>
                  <a:pt x="3428543" y="449245"/>
                  <a:pt x="3670313" y="648665"/>
                </a:cubicBezTo>
                <a:cubicBezTo>
                  <a:pt x="3916289" y="851489"/>
                  <a:pt x="4109608" y="1082273"/>
                  <a:pt x="4244827" y="1334400"/>
                </a:cubicBezTo>
                <a:cubicBezTo>
                  <a:pt x="4383010" y="1592136"/>
                  <a:pt x="4453151" y="1860636"/>
                  <a:pt x="4453151" y="2132445"/>
                </a:cubicBezTo>
                <a:cubicBezTo>
                  <a:pt x="4453151" y="2406187"/>
                  <a:pt x="4341249" y="2566053"/>
                  <a:pt x="4108366" y="2873461"/>
                </a:cubicBezTo>
                <a:cubicBezTo>
                  <a:pt x="4052176" y="2947600"/>
                  <a:pt x="3994075" y="3024314"/>
                  <a:pt x="3934636" y="3108662"/>
                </a:cubicBezTo>
                <a:cubicBezTo>
                  <a:pt x="3480433" y="3753096"/>
                  <a:pt x="2992881" y="4028034"/>
                  <a:pt x="2304458" y="4028034"/>
                </a:cubicBezTo>
                <a:cubicBezTo>
                  <a:pt x="1852645" y="4028034"/>
                  <a:pt x="1521143" y="3804056"/>
                  <a:pt x="1066940" y="3462430"/>
                </a:cubicBezTo>
                <a:cubicBezTo>
                  <a:pt x="1016198" y="3424258"/>
                  <a:pt x="965455" y="3386544"/>
                  <a:pt x="916336" y="3350118"/>
                </a:cubicBezTo>
                <a:cubicBezTo>
                  <a:pt x="650103" y="3152447"/>
                  <a:pt x="398681" y="2965721"/>
                  <a:pt x="231353" y="2762989"/>
                </a:cubicBezTo>
                <a:cubicBezTo>
                  <a:pt x="71384" y="2569182"/>
                  <a:pt x="0" y="2374730"/>
                  <a:pt x="0" y="2132445"/>
                </a:cubicBezTo>
                <a:cubicBezTo>
                  <a:pt x="0" y="1525172"/>
                  <a:pt x="184432" y="979159"/>
                  <a:pt x="519376" y="594947"/>
                </a:cubicBezTo>
                <a:cubicBezTo>
                  <a:pt x="683262" y="407026"/>
                  <a:pt x="879831" y="260956"/>
                  <a:pt x="1103636" y="160879"/>
                </a:cubicBezTo>
                <a:cubicBezTo>
                  <a:pt x="1342444" y="54178"/>
                  <a:pt x="1611926" y="0"/>
                  <a:pt x="1904725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17500">
            <a:noFill/>
          </a:ln>
          <a:effectLst>
            <a:outerShdw sx="107000" sy="107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365760" rtlCol="0" anchor="ctr">
            <a:noAutofit/>
          </a:bodyPr>
          <a:lstStyle>
            <a:lvl1pPr algn="ctr">
              <a:lnSpc>
                <a:spcPct val="100000"/>
              </a:lnSpc>
              <a:defRPr lang="en-US" sz="4800" b="1" spc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DC62D05-8038-E141-9539-6BB79F592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300000" flipH="1">
            <a:off x="825194" y="576713"/>
            <a:ext cx="10456673" cy="577242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87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>
          <p15:clr>
            <a:srgbClr val="FBAE40"/>
          </p15:clr>
        </p15:guide>
        <p15:guide id="3" pos="2928">
          <p15:clr>
            <a:srgbClr val="FBAE40"/>
          </p15:clr>
        </p15:guide>
        <p15:guide id="4" pos="4584">
          <p15:clr>
            <a:srgbClr val="FBAE40"/>
          </p15:clr>
        </p15:guide>
        <p15:guide id="5" pos="62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8CF2B-9954-660F-DC90-3C71AD230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961" y="3374038"/>
            <a:ext cx="5810040" cy="3483963"/>
          </a:xfrm>
          <a:custGeom>
            <a:avLst/>
            <a:gdLst>
              <a:gd name="connsiteX0" fmla="*/ 2850823 w 5810040"/>
              <a:gd name="connsiteY0" fmla="*/ 209 h 3483963"/>
              <a:gd name="connsiteX1" fmla="*/ 4466116 w 5810040"/>
              <a:gd name="connsiteY1" fmla="*/ 613235 h 3483963"/>
              <a:gd name="connsiteX2" fmla="*/ 4816577 w 5810040"/>
              <a:gd name="connsiteY2" fmla="*/ 845572 h 3483963"/>
              <a:gd name="connsiteX3" fmla="*/ 5668539 w 5810040"/>
              <a:gd name="connsiteY3" fmla="*/ 1681636 h 3483963"/>
              <a:gd name="connsiteX4" fmla="*/ 5768074 w 5810040"/>
              <a:gd name="connsiteY4" fmla="*/ 1966105 h 3483963"/>
              <a:gd name="connsiteX5" fmla="*/ 5810040 w 5810040"/>
              <a:gd name="connsiteY5" fmla="*/ 2154042 h 3483963"/>
              <a:gd name="connsiteX6" fmla="*/ 5810040 w 5810040"/>
              <a:gd name="connsiteY6" fmla="*/ 3285715 h 3483963"/>
              <a:gd name="connsiteX7" fmla="*/ 5768053 w 5810040"/>
              <a:gd name="connsiteY7" fmla="*/ 3483963 h 3483963"/>
              <a:gd name="connsiteX8" fmla="*/ 3449 w 5810040"/>
              <a:gd name="connsiteY8" fmla="*/ 3483963 h 3483963"/>
              <a:gd name="connsiteX9" fmla="*/ 0 w 5810040"/>
              <a:gd name="connsiteY9" fmla="*/ 3364144 h 3483963"/>
              <a:gd name="connsiteX10" fmla="*/ 52711 w 5810040"/>
              <a:gd name="connsiteY10" fmla="*/ 2988522 h 3483963"/>
              <a:gd name="connsiteX11" fmla="*/ 570593 w 5810040"/>
              <a:gd name="connsiteY11" fmla="*/ 1833807 h 3483963"/>
              <a:gd name="connsiteX12" fmla="*/ 694028 w 5810040"/>
              <a:gd name="connsiteY12" fmla="*/ 1602864 h 3483963"/>
              <a:gd name="connsiteX13" fmla="*/ 1912097 w 5810040"/>
              <a:gd name="connsiteY13" fmla="*/ 193702 h 3483963"/>
              <a:gd name="connsiteX14" fmla="*/ 2850823 w 5810040"/>
              <a:gd name="connsiteY14" fmla="*/ 209 h 348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10040" h="3483963">
                <a:moveTo>
                  <a:pt x="2850823" y="209"/>
                </a:moveTo>
                <a:cubicBezTo>
                  <a:pt x="3365864" y="7542"/>
                  <a:pt x="3882931" y="208367"/>
                  <a:pt x="4466116" y="613235"/>
                </a:cubicBezTo>
                <a:cubicBezTo>
                  <a:pt x="4588233" y="698029"/>
                  <a:pt x="4704329" y="773069"/>
                  <a:pt x="4816577" y="845572"/>
                </a:cubicBezTo>
                <a:cubicBezTo>
                  <a:pt x="5281873" y="1146248"/>
                  <a:pt x="5512386" y="1307343"/>
                  <a:pt x="5668539" y="1681636"/>
                </a:cubicBezTo>
                <a:cubicBezTo>
                  <a:pt x="5707301" y="1774548"/>
                  <a:pt x="5740487" y="1869430"/>
                  <a:pt x="5768074" y="1966105"/>
                </a:cubicBezTo>
                <a:lnTo>
                  <a:pt x="5810040" y="2154042"/>
                </a:lnTo>
                <a:lnTo>
                  <a:pt x="5810040" y="3285715"/>
                </a:lnTo>
                <a:lnTo>
                  <a:pt x="5768053" y="3483963"/>
                </a:lnTo>
                <a:lnTo>
                  <a:pt x="3449" y="3483963"/>
                </a:lnTo>
                <a:lnTo>
                  <a:pt x="0" y="3364144"/>
                </a:lnTo>
                <a:cubicBezTo>
                  <a:pt x="1816" y="3242634"/>
                  <a:pt x="19482" y="3118716"/>
                  <a:pt x="52711" y="2988522"/>
                </a:cubicBezTo>
                <a:cubicBezTo>
                  <a:pt x="145386" y="2625354"/>
                  <a:pt x="351891" y="2240869"/>
                  <a:pt x="570593" y="1833807"/>
                </a:cubicBezTo>
                <a:cubicBezTo>
                  <a:pt x="610966" y="1758766"/>
                  <a:pt x="652628" y="1681129"/>
                  <a:pt x="694028" y="1602864"/>
                </a:cubicBezTo>
                <a:cubicBezTo>
                  <a:pt x="1064636" y="902397"/>
                  <a:pt x="1349589" y="425830"/>
                  <a:pt x="1912097" y="193702"/>
                </a:cubicBezTo>
                <a:cubicBezTo>
                  <a:pt x="2233505" y="61067"/>
                  <a:pt x="2541799" y="-4191"/>
                  <a:pt x="2850823" y="209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5143500" cy="2300299"/>
          </a:xfrm>
        </p:spPr>
        <p:txBody>
          <a:bodyPr anchor="b"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2C62FA-1489-8944-BFA6-37143436D1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7" y="2929358"/>
            <a:ext cx="5143500" cy="3034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92C5C6-6AF9-4248-B2DA-ACA4A1BD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7255" y="-15240"/>
            <a:ext cx="3418080" cy="28962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499CB4-9592-40E3-B804-ECCA6B24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1772" y="-15240"/>
            <a:ext cx="3593564" cy="304450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A06B29-0534-404B-BF1A-C3EBA8B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4771" y="3247617"/>
            <a:ext cx="6020564" cy="3631340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0AF802-8BEE-4DC7-8296-B52D4BE4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6294" y="3065460"/>
            <a:ext cx="6249041" cy="3813498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59FA625-5F65-C0FD-B6ED-B869ABF21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97971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5455470-69E0-4C53-92B5-567520DB7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4016" y="1018170"/>
            <a:ext cx="2225720" cy="211751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E10528-FE2A-6B18-A5A2-249E27A15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9351" y="933328"/>
            <a:ext cx="2395051" cy="2287194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DDC9FB-2D2D-EC17-E3F8-653ACC33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1267" y="1131006"/>
            <a:ext cx="2031219" cy="1891838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9395833-3138-13F2-0A56-3FA6E8DA9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77111" y="1224492"/>
            <a:ext cx="1759531" cy="170486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 dpi="0" rotWithShape="1"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4111C59-5CC2-B416-FC4B-92B87198C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A795D99-6218-9099-4FC3-AE053D9C9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2D38409-1BAF-438C-419F-EE23AAC3A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27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4628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880110"/>
            <a:ext cx="6596062" cy="509778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F3F0C0-1147-413B-1687-1F15BE24F6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7508" y="0"/>
            <a:ext cx="5764493" cy="6858000"/>
          </a:xfrm>
          <a:custGeom>
            <a:avLst/>
            <a:gdLst>
              <a:gd name="connsiteX0" fmla="*/ 1494409 w 5764493"/>
              <a:gd name="connsiteY0" fmla="*/ 0 h 6858000"/>
              <a:gd name="connsiteX1" fmla="*/ 5764493 w 5764493"/>
              <a:gd name="connsiteY1" fmla="*/ 0 h 6858000"/>
              <a:gd name="connsiteX2" fmla="*/ 5764493 w 5764493"/>
              <a:gd name="connsiteY2" fmla="*/ 6858000 h 6858000"/>
              <a:gd name="connsiteX3" fmla="*/ 238313 w 5764493"/>
              <a:gd name="connsiteY3" fmla="*/ 6858000 h 6858000"/>
              <a:gd name="connsiteX4" fmla="*/ 251264 w 5764493"/>
              <a:gd name="connsiteY4" fmla="*/ 6849373 h 6858000"/>
              <a:gd name="connsiteX5" fmla="*/ 776282 w 5764493"/>
              <a:gd name="connsiteY5" fmla="*/ 6451411 h 6858000"/>
              <a:gd name="connsiteX6" fmla="*/ 2741607 w 5764493"/>
              <a:gd name="connsiteY6" fmla="*/ 3678515 h 6858000"/>
              <a:gd name="connsiteX7" fmla="*/ 1521342 w 5764493"/>
              <a:gd name="connsiteY7" fmla="*/ 24338 h 6858000"/>
              <a:gd name="connsiteX8" fmla="*/ 879874 w 5764493"/>
              <a:gd name="connsiteY8" fmla="*/ 0 h 6858000"/>
              <a:gd name="connsiteX9" fmla="*/ 1477051 w 5764493"/>
              <a:gd name="connsiteY9" fmla="*/ 0 h 6858000"/>
              <a:gd name="connsiteX10" fmla="*/ 1503062 w 5764493"/>
              <a:gd name="connsiteY10" fmla="*/ 23504 h 6858000"/>
              <a:gd name="connsiteX11" fmla="*/ 2723328 w 5764493"/>
              <a:gd name="connsiteY11" fmla="*/ 3677682 h 6858000"/>
              <a:gd name="connsiteX12" fmla="*/ 758003 w 5764493"/>
              <a:gd name="connsiteY12" fmla="*/ 6450578 h 6858000"/>
              <a:gd name="connsiteX13" fmla="*/ 232984 w 5764493"/>
              <a:gd name="connsiteY13" fmla="*/ 6848540 h 6858000"/>
              <a:gd name="connsiteX14" fmla="*/ 218782 w 5764493"/>
              <a:gd name="connsiteY14" fmla="*/ 6858000 h 6858000"/>
              <a:gd name="connsiteX15" fmla="*/ 0 w 5764493"/>
              <a:gd name="connsiteY15" fmla="*/ 6858000 h 6858000"/>
              <a:gd name="connsiteX16" fmla="*/ 105163 w 5764493"/>
              <a:gd name="connsiteY16" fmla="*/ 6785068 h 6858000"/>
              <a:gd name="connsiteX17" fmla="*/ 621812 w 5764493"/>
              <a:gd name="connsiteY17" fmla="*/ 6378742 h 6858000"/>
              <a:gd name="connsiteX18" fmla="*/ 2496161 w 5764493"/>
              <a:gd name="connsiteY18" fmla="*/ 3621913 h 6858000"/>
              <a:gd name="connsiteX19" fmla="*/ 895263 w 5764493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64493" h="6858000">
                <a:moveTo>
                  <a:pt x="1494409" y="0"/>
                </a:moveTo>
                <a:lnTo>
                  <a:pt x="5764493" y="0"/>
                </a:lnTo>
                <a:lnTo>
                  <a:pt x="5764493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43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391F53A-43E8-35E3-5ACA-D7A42EB73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79586" y="0"/>
            <a:ext cx="7212414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718457"/>
            <a:ext cx="5718534" cy="339158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038" y="4110038"/>
            <a:ext cx="4598328" cy="1879124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trike="noStrike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53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6901699" cy="1843087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D8EB0F-A394-8CB7-7D17-84C42178FD3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7" y="2645229"/>
            <a:ext cx="10829925" cy="331960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4864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624CDB3-40DA-BA45-194C-0EF1E9C57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7703216" y="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2D2A668-8DEF-24A0-5BA2-B006075A4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7482785" y="-1333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BDF149-6527-9883-E5AD-5AECD69DE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954" y="1"/>
            <a:ext cx="3828033" cy="2051003"/>
          </a:xfrm>
          <a:custGeom>
            <a:avLst/>
            <a:gdLst>
              <a:gd name="connsiteX0" fmla="*/ 48561 w 3828033"/>
              <a:gd name="connsiteY0" fmla="*/ 0 h 2051003"/>
              <a:gd name="connsiteX1" fmla="*/ 3738569 w 3828033"/>
              <a:gd name="connsiteY1" fmla="*/ 0 h 2051003"/>
              <a:gd name="connsiteX2" fmla="*/ 3783037 w 3828033"/>
              <a:gd name="connsiteY2" fmla="*/ 131595 h 2051003"/>
              <a:gd name="connsiteX3" fmla="*/ 3828033 w 3828033"/>
              <a:gd name="connsiteY3" fmla="*/ 469010 h 2051003"/>
              <a:gd name="connsiteX4" fmla="*/ 3531647 w 3828033"/>
              <a:gd name="connsiteY4" fmla="*/ 1087435 h 2051003"/>
              <a:gd name="connsiteX5" fmla="*/ 3382306 w 3828033"/>
              <a:gd name="connsiteY5" fmla="*/ 1283727 h 2051003"/>
              <a:gd name="connsiteX6" fmla="*/ 1980966 w 3828033"/>
              <a:gd name="connsiteY6" fmla="*/ 2051003 h 2051003"/>
              <a:gd name="connsiteX7" fmla="*/ 917167 w 3828033"/>
              <a:gd name="connsiteY7" fmla="*/ 1578970 h 2051003"/>
              <a:gd name="connsiteX8" fmla="*/ 787704 w 3828033"/>
              <a:gd name="connsiteY8" fmla="*/ 1485237 h 2051003"/>
              <a:gd name="connsiteX9" fmla="*/ 198877 w 3828033"/>
              <a:gd name="connsiteY9" fmla="*/ 995240 h 2051003"/>
              <a:gd name="connsiteX10" fmla="*/ 0 w 3828033"/>
              <a:gd name="connsiteY10" fmla="*/ 469010 h 2051003"/>
              <a:gd name="connsiteX11" fmla="*/ 45559 w 3828033"/>
              <a:gd name="connsiteY11" fmla="*/ 11416 h 205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1003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9"/>
                  <a:pt x="3828033" y="355590"/>
                  <a:pt x="3828033" y="469010"/>
                </a:cubicBezTo>
                <a:cubicBezTo>
                  <a:pt x="3828033" y="697465"/>
                  <a:pt x="3731840" y="830884"/>
                  <a:pt x="3531647" y="1087435"/>
                </a:cubicBezTo>
                <a:cubicBezTo>
                  <a:pt x="3483347" y="1149310"/>
                  <a:pt x="3433400" y="1213332"/>
                  <a:pt x="3382306" y="1283727"/>
                </a:cubicBezTo>
                <a:cubicBezTo>
                  <a:pt x="2991862" y="1821551"/>
                  <a:pt x="2572752" y="2051003"/>
                  <a:pt x="1980966" y="2051003"/>
                </a:cubicBezTo>
                <a:cubicBezTo>
                  <a:pt x="1592577" y="2051003"/>
                  <a:pt x="1307610" y="1864080"/>
                  <a:pt x="917167" y="1578970"/>
                </a:cubicBezTo>
                <a:cubicBezTo>
                  <a:pt x="873548" y="1547112"/>
                  <a:pt x="829927" y="1515637"/>
                  <a:pt x="787704" y="1485237"/>
                </a:cubicBezTo>
                <a:cubicBezTo>
                  <a:pt x="558844" y="1320269"/>
                  <a:pt x="342715" y="1164433"/>
                  <a:pt x="198877" y="995240"/>
                </a:cubicBezTo>
                <a:cubicBezTo>
                  <a:pt x="61365" y="833495"/>
                  <a:pt x="0" y="671213"/>
                  <a:pt x="0" y="469010"/>
                </a:cubicBezTo>
                <a:cubicBezTo>
                  <a:pt x="0" y="310633"/>
                  <a:pt x="15484" y="157247"/>
                  <a:pt x="45559" y="11416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5471925-F840-BF0B-4DCE-A806EA3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3F9556F-DAA8-7F4B-6338-FF7878F58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1D350D2-28D7-3BAD-6A43-0D8B85042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11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0A4F2B-CA9C-2019-E84C-7C17DFD981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718457"/>
            <a:ext cx="5718534" cy="339158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E191378-FF48-4A6B-70C2-CFB4A267A0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038" y="4110038"/>
            <a:ext cx="4598328" cy="1879124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trike="noStrike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5A0127-ED9F-6E5C-4014-5E75D6C58E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4143" y="0"/>
            <a:ext cx="7217857" cy="6858000"/>
          </a:xfrm>
          <a:custGeom>
            <a:avLst/>
            <a:gdLst>
              <a:gd name="connsiteX0" fmla="*/ 1494409 w 7217857"/>
              <a:gd name="connsiteY0" fmla="*/ 0 h 6858000"/>
              <a:gd name="connsiteX1" fmla="*/ 4632500 w 7217857"/>
              <a:gd name="connsiteY1" fmla="*/ 0 h 6858000"/>
              <a:gd name="connsiteX2" fmla="*/ 5764493 w 7217857"/>
              <a:gd name="connsiteY2" fmla="*/ 0 h 6858000"/>
              <a:gd name="connsiteX3" fmla="*/ 7217857 w 7217857"/>
              <a:gd name="connsiteY3" fmla="*/ 0 h 6858000"/>
              <a:gd name="connsiteX4" fmla="*/ 7217857 w 7217857"/>
              <a:gd name="connsiteY4" fmla="*/ 6858000 h 6858000"/>
              <a:gd name="connsiteX5" fmla="*/ 5764493 w 7217857"/>
              <a:gd name="connsiteY5" fmla="*/ 6858000 h 6858000"/>
              <a:gd name="connsiteX6" fmla="*/ 4632500 w 7217857"/>
              <a:gd name="connsiteY6" fmla="*/ 6858000 h 6858000"/>
              <a:gd name="connsiteX7" fmla="*/ 238313 w 7217857"/>
              <a:gd name="connsiteY7" fmla="*/ 6858000 h 6858000"/>
              <a:gd name="connsiteX8" fmla="*/ 251264 w 7217857"/>
              <a:gd name="connsiteY8" fmla="*/ 6849373 h 6858000"/>
              <a:gd name="connsiteX9" fmla="*/ 776282 w 7217857"/>
              <a:gd name="connsiteY9" fmla="*/ 6451411 h 6858000"/>
              <a:gd name="connsiteX10" fmla="*/ 2741607 w 7217857"/>
              <a:gd name="connsiteY10" fmla="*/ 3678515 h 6858000"/>
              <a:gd name="connsiteX11" fmla="*/ 1521342 w 7217857"/>
              <a:gd name="connsiteY11" fmla="*/ 24338 h 6858000"/>
              <a:gd name="connsiteX12" fmla="*/ 879874 w 7217857"/>
              <a:gd name="connsiteY12" fmla="*/ 0 h 6858000"/>
              <a:gd name="connsiteX13" fmla="*/ 1477051 w 7217857"/>
              <a:gd name="connsiteY13" fmla="*/ 0 h 6858000"/>
              <a:gd name="connsiteX14" fmla="*/ 1503062 w 7217857"/>
              <a:gd name="connsiteY14" fmla="*/ 23504 h 6858000"/>
              <a:gd name="connsiteX15" fmla="*/ 2723328 w 7217857"/>
              <a:gd name="connsiteY15" fmla="*/ 3677682 h 6858000"/>
              <a:gd name="connsiteX16" fmla="*/ 758003 w 7217857"/>
              <a:gd name="connsiteY16" fmla="*/ 6450578 h 6858000"/>
              <a:gd name="connsiteX17" fmla="*/ 232984 w 7217857"/>
              <a:gd name="connsiteY17" fmla="*/ 6848540 h 6858000"/>
              <a:gd name="connsiteX18" fmla="*/ 218782 w 7217857"/>
              <a:gd name="connsiteY18" fmla="*/ 6858000 h 6858000"/>
              <a:gd name="connsiteX19" fmla="*/ 0 w 7217857"/>
              <a:gd name="connsiteY19" fmla="*/ 6858000 h 6858000"/>
              <a:gd name="connsiteX20" fmla="*/ 105163 w 7217857"/>
              <a:gd name="connsiteY20" fmla="*/ 6785068 h 6858000"/>
              <a:gd name="connsiteX21" fmla="*/ 621812 w 7217857"/>
              <a:gd name="connsiteY21" fmla="*/ 6378742 h 6858000"/>
              <a:gd name="connsiteX22" fmla="*/ 2496161 w 7217857"/>
              <a:gd name="connsiteY22" fmla="*/ 3621913 h 6858000"/>
              <a:gd name="connsiteX23" fmla="*/ 895263 w 7217857"/>
              <a:gd name="connsiteY23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17857" h="6858000">
                <a:moveTo>
                  <a:pt x="1494409" y="0"/>
                </a:moveTo>
                <a:lnTo>
                  <a:pt x="4632500" y="0"/>
                </a:lnTo>
                <a:lnTo>
                  <a:pt x="5764493" y="0"/>
                </a:lnTo>
                <a:lnTo>
                  <a:pt x="7217857" y="0"/>
                </a:lnTo>
                <a:lnTo>
                  <a:pt x="7217857" y="6858000"/>
                </a:lnTo>
                <a:lnTo>
                  <a:pt x="5764493" y="6858000"/>
                </a:lnTo>
                <a:lnTo>
                  <a:pt x="4632500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8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EAB665-9090-4940-9CBD-04BE9264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7660988" y="-959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154322-7D00-4603-927A-E53102657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7440557" y="-2292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0CB6C4-9B58-9A3F-9D5D-12C0B58A4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6901699" cy="1843087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1039" y="2606040"/>
            <a:ext cx="5276480" cy="3394062"/>
          </a:xfrm>
        </p:spPr>
        <p:txBody>
          <a:bodyPr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800"/>
            </a:lvl1pPr>
            <a:lvl2pPr marL="548640" indent="-283464">
              <a:buFont typeface="Arial" panose="020B0604020202020204" pitchFamily="34" charset="0"/>
              <a:buChar char="•"/>
              <a:defRPr sz="1800"/>
            </a:lvl2pPr>
            <a:lvl3pPr marL="914400" indent="-283464">
              <a:defRPr sz="1800"/>
            </a:lvl3pPr>
            <a:lvl4pPr marL="1371600" indent="-283464">
              <a:defRPr sz="1800"/>
            </a:lvl4pPr>
            <a:lvl5pPr marL="1828800" indent="-283464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6159" y="2606040"/>
            <a:ext cx="5274802" cy="3394062"/>
          </a:xfrm>
        </p:spPr>
        <p:txBody>
          <a:bodyPr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800"/>
            </a:lvl1pPr>
            <a:lvl2pPr marL="548640" indent="-283464">
              <a:buFont typeface="Arial" panose="020B0604020202020204" pitchFamily="34" charset="0"/>
              <a:buChar char="•"/>
              <a:defRPr sz="1800"/>
            </a:lvl2pPr>
            <a:lvl3pPr marL="914400" indent="-283464">
              <a:defRPr sz="1800"/>
            </a:lvl3pPr>
            <a:lvl4pPr marL="1371600" indent="-283464">
              <a:defRPr sz="1800"/>
            </a:lvl4pPr>
            <a:lvl5pPr marL="1828800" indent="-283464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DDA6B1-6025-FEA3-B8BB-05F6EBA55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0727" y="-9589"/>
            <a:ext cx="3828033" cy="2051003"/>
          </a:xfrm>
          <a:custGeom>
            <a:avLst/>
            <a:gdLst>
              <a:gd name="connsiteX0" fmla="*/ 48561 w 3828033"/>
              <a:gd name="connsiteY0" fmla="*/ 0 h 2051003"/>
              <a:gd name="connsiteX1" fmla="*/ 3738569 w 3828033"/>
              <a:gd name="connsiteY1" fmla="*/ 0 h 2051003"/>
              <a:gd name="connsiteX2" fmla="*/ 3783037 w 3828033"/>
              <a:gd name="connsiteY2" fmla="*/ 131595 h 2051003"/>
              <a:gd name="connsiteX3" fmla="*/ 3828033 w 3828033"/>
              <a:gd name="connsiteY3" fmla="*/ 469010 h 2051003"/>
              <a:gd name="connsiteX4" fmla="*/ 3531647 w 3828033"/>
              <a:gd name="connsiteY4" fmla="*/ 1087435 h 2051003"/>
              <a:gd name="connsiteX5" fmla="*/ 3382306 w 3828033"/>
              <a:gd name="connsiteY5" fmla="*/ 1283727 h 2051003"/>
              <a:gd name="connsiteX6" fmla="*/ 1980966 w 3828033"/>
              <a:gd name="connsiteY6" fmla="*/ 2051003 h 2051003"/>
              <a:gd name="connsiteX7" fmla="*/ 917167 w 3828033"/>
              <a:gd name="connsiteY7" fmla="*/ 1578970 h 2051003"/>
              <a:gd name="connsiteX8" fmla="*/ 787704 w 3828033"/>
              <a:gd name="connsiteY8" fmla="*/ 1485237 h 2051003"/>
              <a:gd name="connsiteX9" fmla="*/ 198877 w 3828033"/>
              <a:gd name="connsiteY9" fmla="*/ 995240 h 2051003"/>
              <a:gd name="connsiteX10" fmla="*/ 0 w 3828033"/>
              <a:gd name="connsiteY10" fmla="*/ 469010 h 2051003"/>
              <a:gd name="connsiteX11" fmla="*/ 45559 w 3828033"/>
              <a:gd name="connsiteY11" fmla="*/ 11416 h 205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1003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9"/>
                  <a:pt x="3828033" y="355590"/>
                  <a:pt x="3828033" y="469010"/>
                </a:cubicBezTo>
                <a:cubicBezTo>
                  <a:pt x="3828033" y="697465"/>
                  <a:pt x="3731840" y="830884"/>
                  <a:pt x="3531647" y="1087435"/>
                </a:cubicBezTo>
                <a:cubicBezTo>
                  <a:pt x="3483347" y="1149310"/>
                  <a:pt x="3433400" y="1213332"/>
                  <a:pt x="3382306" y="1283727"/>
                </a:cubicBezTo>
                <a:cubicBezTo>
                  <a:pt x="2991862" y="1821551"/>
                  <a:pt x="2572752" y="2051003"/>
                  <a:pt x="1980966" y="2051003"/>
                </a:cubicBezTo>
                <a:cubicBezTo>
                  <a:pt x="1592577" y="2051003"/>
                  <a:pt x="1307610" y="1864080"/>
                  <a:pt x="917167" y="1578970"/>
                </a:cubicBezTo>
                <a:cubicBezTo>
                  <a:pt x="873548" y="1547112"/>
                  <a:pt x="829927" y="1515637"/>
                  <a:pt x="787704" y="1485237"/>
                </a:cubicBezTo>
                <a:cubicBezTo>
                  <a:pt x="558844" y="1320269"/>
                  <a:pt x="342715" y="1164433"/>
                  <a:pt x="198877" y="995240"/>
                </a:cubicBezTo>
                <a:cubicBezTo>
                  <a:pt x="61365" y="833495"/>
                  <a:pt x="0" y="671213"/>
                  <a:pt x="0" y="469010"/>
                </a:cubicBezTo>
                <a:cubicBezTo>
                  <a:pt x="0" y="310633"/>
                  <a:pt x="15484" y="157247"/>
                  <a:pt x="45559" y="11416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E14614-7B6B-2144-6181-C2C516D0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B15B36F-FBDF-DF28-B03B-6D512C4C0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F1BC0A8-A262-DF6C-DB53-DBB7E73BA9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330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A5B394-E87D-497D-F9F2-0977C39B5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09598" y="-1"/>
            <a:ext cx="2578595" cy="1851608"/>
          </a:xfrm>
          <a:custGeom>
            <a:avLst/>
            <a:gdLst>
              <a:gd name="connsiteX0" fmla="*/ 262216 w 2578595"/>
              <a:gd name="connsiteY0" fmla="*/ 0 h 1851608"/>
              <a:gd name="connsiteX1" fmla="*/ 2431284 w 2578595"/>
              <a:gd name="connsiteY1" fmla="*/ 0 h 1851608"/>
              <a:gd name="connsiteX2" fmla="*/ 2440505 w 2578595"/>
              <a:gd name="connsiteY2" fmla="*/ 12968 h 1851608"/>
              <a:gd name="connsiteX3" fmla="*/ 2563567 w 2578595"/>
              <a:gd name="connsiteY3" fmla="*/ 327887 h 1851608"/>
              <a:gd name="connsiteX4" fmla="*/ 2542798 w 2578595"/>
              <a:gd name="connsiteY4" fmla="*/ 767011 h 1851608"/>
              <a:gd name="connsiteX5" fmla="*/ 2245889 w 2578595"/>
              <a:gd name="connsiteY5" fmla="*/ 1345436 h 1851608"/>
              <a:gd name="connsiteX6" fmla="*/ 1942073 w 2578595"/>
              <a:gd name="connsiteY6" fmla="*/ 1665183 h 1851608"/>
              <a:gd name="connsiteX7" fmla="*/ 1544592 w 2578595"/>
              <a:gd name="connsiteY7" fmla="*/ 1845132 h 1851608"/>
              <a:gd name="connsiteX8" fmla="*/ 1014793 w 2578595"/>
              <a:gd name="connsiteY8" fmla="*/ 1813603 h 1851608"/>
              <a:gd name="connsiteX9" fmla="*/ 906791 w 2578595"/>
              <a:gd name="connsiteY9" fmla="*/ 1799274 h 1851608"/>
              <a:gd name="connsiteX10" fmla="*/ 199968 w 2578595"/>
              <a:gd name="connsiteY10" fmla="*/ 1523985 h 1851608"/>
              <a:gd name="connsiteX11" fmla="*/ 110410 w 2578595"/>
              <a:gd name="connsiteY11" fmla="*/ 427409 h 1851608"/>
              <a:gd name="connsiteX12" fmla="*/ 170245 w 2578595"/>
              <a:gd name="connsiteY12" fmla="*/ 250037 h 1851608"/>
              <a:gd name="connsiteX13" fmla="*/ 248693 w 2578595"/>
              <a:gd name="connsiteY13" fmla="*/ 29263 h 1851608"/>
              <a:gd name="connsiteX14" fmla="*/ 262216 w 2578595"/>
              <a:gd name="connsiteY14" fmla="*/ 0 h 185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8595" h="1851608">
                <a:moveTo>
                  <a:pt x="262216" y="0"/>
                </a:moveTo>
                <a:lnTo>
                  <a:pt x="2431284" y="0"/>
                </a:lnTo>
                <a:lnTo>
                  <a:pt x="2440505" y="12968"/>
                </a:lnTo>
                <a:cubicBezTo>
                  <a:pt x="2501863" y="111147"/>
                  <a:pt x="2543117" y="216661"/>
                  <a:pt x="2563567" y="327887"/>
                </a:cubicBezTo>
                <a:cubicBezTo>
                  <a:pt x="2589080" y="466907"/>
                  <a:pt x="2582077" y="614661"/>
                  <a:pt x="2542798" y="767011"/>
                </a:cubicBezTo>
                <a:cubicBezTo>
                  <a:pt x="2492581" y="961654"/>
                  <a:pt x="2390412" y="1159241"/>
                  <a:pt x="2245889" y="1345436"/>
                </a:cubicBezTo>
                <a:cubicBezTo>
                  <a:pt x="2159174" y="1457151"/>
                  <a:pt x="2057212" y="1564767"/>
                  <a:pt x="1942073" y="1665183"/>
                </a:cubicBezTo>
                <a:cubicBezTo>
                  <a:pt x="1819575" y="1772020"/>
                  <a:pt x="1696983" y="1827497"/>
                  <a:pt x="1544592" y="1845132"/>
                </a:cubicBezTo>
                <a:cubicBezTo>
                  <a:pt x="1385186" y="1863583"/>
                  <a:pt x="1205276" y="1839320"/>
                  <a:pt x="1014793" y="1813603"/>
                </a:cubicBezTo>
                <a:cubicBezTo>
                  <a:pt x="979671" y="1808839"/>
                  <a:pt x="943347" y="1803955"/>
                  <a:pt x="906791" y="1799274"/>
                </a:cubicBezTo>
                <a:cubicBezTo>
                  <a:pt x="579600" y="1757338"/>
                  <a:pt x="353621" y="1715549"/>
                  <a:pt x="199968" y="1523985"/>
                </a:cubicBezTo>
                <a:cubicBezTo>
                  <a:pt x="-34150" y="1232101"/>
                  <a:pt x="-60950" y="904151"/>
                  <a:pt x="110410" y="427409"/>
                </a:cubicBezTo>
                <a:cubicBezTo>
                  <a:pt x="132842" y="365014"/>
                  <a:pt x="151869" y="306553"/>
                  <a:pt x="170245" y="250037"/>
                </a:cubicBezTo>
                <a:cubicBezTo>
                  <a:pt x="198829" y="162177"/>
                  <a:pt x="222710" y="90680"/>
                  <a:pt x="248693" y="29263"/>
                </a:cubicBezTo>
                <a:lnTo>
                  <a:pt x="2622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72EB80-2481-76DF-C059-1F8EF9D3E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7294563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2B5D6-C4F5-E91B-0613-B52752FD94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1039" y="2429436"/>
            <a:ext cx="3283684" cy="3742764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48640" indent="-342900">
              <a:buFont typeface="+mj-lt"/>
              <a:buAutoNum type="alphaLcPeriod"/>
              <a:defRPr sz="1800"/>
            </a:lvl2pPr>
            <a:lvl3pPr marL="914400" indent="-342900">
              <a:buFont typeface="+mj-lt"/>
              <a:buAutoNum type="arabicParenR"/>
              <a:defRPr sz="1800"/>
            </a:lvl3pPr>
            <a:lvl4pPr marL="1371600" indent="-342900">
              <a:buFont typeface="+mj-lt"/>
              <a:buAutoNum type="alphaLcParenR"/>
              <a:defRPr sz="1800"/>
            </a:lvl4pPr>
            <a:lvl5pPr marL="182880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CE7AAEC-DF78-EE6D-5B4C-F2842196B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06231" y="-115242"/>
            <a:ext cx="2825510" cy="2125877"/>
          </a:xfrm>
          <a:custGeom>
            <a:avLst/>
            <a:gdLst>
              <a:gd name="connsiteX0" fmla="*/ 289451 w 2825510"/>
              <a:gd name="connsiteY0" fmla="*/ 0 h 2125877"/>
              <a:gd name="connsiteX1" fmla="*/ 2605319 w 2825510"/>
              <a:gd name="connsiteY1" fmla="*/ 0 h 2125877"/>
              <a:gd name="connsiteX2" fmla="*/ 2666466 w 2825510"/>
              <a:gd name="connsiteY2" fmla="*/ 86842 h 2125877"/>
              <a:gd name="connsiteX3" fmla="*/ 2806379 w 2825510"/>
              <a:gd name="connsiteY3" fmla="*/ 441175 h 2125877"/>
              <a:gd name="connsiteX4" fmla="*/ 2790174 w 2825510"/>
              <a:gd name="connsiteY4" fmla="*/ 931943 h 2125877"/>
              <a:gd name="connsiteX5" fmla="*/ 2373655 w 2825510"/>
              <a:gd name="connsiteY5" fmla="*/ 1695462 h 2125877"/>
              <a:gd name="connsiteX6" fmla="*/ 2143838 w 2825510"/>
              <a:gd name="connsiteY6" fmla="*/ 1926132 h 2125877"/>
              <a:gd name="connsiteX7" fmla="*/ 1709942 w 2825510"/>
              <a:gd name="connsiteY7" fmla="*/ 2120544 h 2125877"/>
              <a:gd name="connsiteX8" fmla="*/ 1127522 w 2825510"/>
              <a:gd name="connsiteY8" fmla="*/ 2076154 h 2125877"/>
              <a:gd name="connsiteX9" fmla="*/ 1008674 w 2825510"/>
              <a:gd name="connsiteY9" fmla="*/ 2058267 h 2125877"/>
              <a:gd name="connsiteX10" fmla="*/ 228139 w 2825510"/>
              <a:gd name="connsiteY10" fmla="*/ 1738200 h 2125877"/>
              <a:gd name="connsiteX11" fmla="*/ 113264 w 2825510"/>
              <a:gd name="connsiteY11" fmla="*/ 510222 h 2125877"/>
              <a:gd name="connsiteX12" fmla="*/ 176321 w 2825510"/>
              <a:gd name="connsiteY12" fmla="*/ 312875 h 2125877"/>
              <a:gd name="connsiteX13" fmla="*/ 287878 w 2825510"/>
              <a:gd name="connsiteY13" fmla="*/ 2580 h 212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5510" h="2125877">
                <a:moveTo>
                  <a:pt x="289451" y="0"/>
                </a:moveTo>
                <a:lnTo>
                  <a:pt x="2605319" y="0"/>
                </a:lnTo>
                <a:lnTo>
                  <a:pt x="2666466" y="86842"/>
                </a:lnTo>
                <a:cubicBezTo>
                  <a:pt x="2735340" y="197705"/>
                  <a:pt x="2782244" y="316424"/>
                  <a:pt x="2806379" y="441175"/>
                </a:cubicBezTo>
                <a:cubicBezTo>
                  <a:pt x="2836495" y="597099"/>
                  <a:pt x="2831027" y="762227"/>
                  <a:pt x="2790174" y="931943"/>
                </a:cubicBezTo>
                <a:cubicBezTo>
                  <a:pt x="2727495" y="1192140"/>
                  <a:pt x="2582711" y="1455785"/>
                  <a:pt x="2373655" y="1695462"/>
                </a:cubicBezTo>
                <a:cubicBezTo>
                  <a:pt x="2303969" y="1775353"/>
                  <a:pt x="2227143" y="1852582"/>
                  <a:pt x="2143838" y="1926132"/>
                </a:cubicBezTo>
                <a:cubicBezTo>
                  <a:pt x="2010889" y="2043510"/>
                  <a:pt x="1877067" y="2103445"/>
                  <a:pt x="1709942" y="2120544"/>
                </a:cubicBezTo>
                <a:cubicBezTo>
                  <a:pt x="1535125" y="2138433"/>
                  <a:pt x="1337140" y="2108198"/>
                  <a:pt x="1127522" y="2076154"/>
                </a:cubicBezTo>
                <a:cubicBezTo>
                  <a:pt x="1088872" y="2070223"/>
                  <a:pt x="1048899" y="2064133"/>
                  <a:pt x="1008674" y="2058267"/>
                </a:cubicBezTo>
                <a:cubicBezTo>
                  <a:pt x="648648" y="2005728"/>
                  <a:pt x="399797" y="1955097"/>
                  <a:pt x="228139" y="1738200"/>
                </a:cubicBezTo>
                <a:cubicBezTo>
                  <a:pt x="-33415" y="1407718"/>
                  <a:pt x="-67786" y="1040469"/>
                  <a:pt x="113264" y="510222"/>
                </a:cubicBezTo>
                <a:cubicBezTo>
                  <a:pt x="136966" y="440824"/>
                  <a:pt x="156987" y="375768"/>
                  <a:pt x="176321" y="312875"/>
                </a:cubicBezTo>
                <a:cubicBezTo>
                  <a:pt x="216423" y="182513"/>
                  <a:pt x="247775" y="84540"/>
                  <a:pt x="287878" y="258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BED6B2-2B6A-D83E-5C36-F6D71FA9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00104" y="-115244"/>
            <a:ext cx="3040473" cy="2241120"/>
          </a:xfrm>
          <a:custGeom>
            <a:avLst/>
            <a:gdLst>
              <a:gd name="connsiteX0" fmla="*/ 294180 w 3040473"/>
              <a:gd name="connsiteY0" fmla="*/ 0 h 2241120"/>
              <a:gd name="connsiteX1" fmla="*/ 2849300 w 3040473"/>
              <a:gd name="connsiteY1" fmla="*/ 0 h 2241120"/>
              <a:gd name="connsiteX2" fmla="*/ 2872181 w 3040473"/>
              <a:gd name="connsiteY2" fmla="*/ 32760 h 2241120"/>
              <a:gd name="connsiteX3" fmla="*/ 3020886 w 3040473"/>
              <a:gd name="connsiteY3" fmla="*/ 414920 h 2241120"/>
              <a:gd name="connsiteX4" fmla="*/ 3001050 w 3040473"/>
              <a:gd name="connsiteY4" fmla="*/ 945260 h 2241120"/>
              <a:gd name="connsiteX5" fmla="*/ 2549423 w 3040473"/>
              <a:gd name="connsiteY5" fmla="*/ 1772259 h 2241120"/>
              <a:gd name="connsiteX6" fmla="*/ 2301170 w 3040473"/>
              <a:gd name="connsiteY6" fmla="*/ 2022617 h 2241120"/>
              <a:gd name="connsiteX7" fmla="*/ 1833654 w 3040473"/>
              <a:gd name="connsiteY7" fmla="*/ 2234799 h 2241120"/>
              <a:gd name="connsiteX8" fmla="*/ 1207605 w 3040473"/>
              <a:gd name="connsiteY8" fmla="*/ 2189690 h 2241120"/>
              <a:gd name="connsiteX9" fmla="*/ 1079897 w 3040473"/>
              <a:gd name="connsiteY9" fmla="*/ 2170945 h 2241120"/>
              <a:gd name="connsiteX10" fmla="*/ 242172 w 3040473"/>
              <a:gd name="connsiteY10" fmla="*/ 1828946 h 2241120"/>
              <a:gd name="connsiteX11" fmla="*/ 124682 w 3040473"/>
              <a:gd name="connsiteY11" fmla="*/ 502715 h 2241120"/>
              <a:gd name="connsiteX12" fmla="*/ 193455 w 3040473"/>
              <a:gd name="connsiteY12" fmla="*/ 289178 h 2241120"/>
              <a:gd name="connsiteX13" fmla="*/ 283745 w 3040473"/>
              <a:gd name="connsiteY13" fmla="*/ 23445 h 22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0473" h="2241120">
                <a:moveTo>
                  <a:pt x="294180" y="0"/>
                </a:moveTo>
                <a:lnTo>
                  <a:pt x="2849300" y="0"/>
                </a:lnTo>
                <a:lnTo>
                  <a:pt x="2872181" y="32760"/>
                </a:lnTo>
                <a:cubicBezTo>
                  <a:pt x="2945695" y="152206"/>
                  <a:pt x="2995546" y="280250"/>
                  <a:pt x="3020886" y="414920"/>
                </a:cubicBezTo>
                <a:cubicBezTo>
                  <a:pt x="3052503" y="583244"/>
                  <a:pt x="3045812" y="761687"/>
                  <a:pt x="3001050" y="945260"/>
                </a:cubicBezTo>
                <a:cubicBezTo>
                  <a:pt x="2932375" y="1226701"/>
                  <a:pt x="2775394" y="1512271"/>
                  <a:pt x="2549423" y="1772259"/>
                </a:cubicBezTo>
                <a:cubicBezTo>
                  <a:pt x="2474098" y="1858921"/>
                  <a:pt x="2391109" y="1942740"/>
                  <a:pt x="2301170" y="2022617"/>
                </a:cubicBezTo>
                <a:cubicBezTo>
                  <a:pt x="2157636" y="2150092"/>
                  <a:pt x="2013445" y="2215506"/>
                  <a:pt x="1833654" y="2234799"/>
                </a:cubicBezTo>
                <a:cubicBezTo>
                  <a:pt x="1645588" y="2254983"/>
                  <a:pt x="1432846" y="2223285"/>
                  <a:pt x="1207605" y="2189690"/>
                </a:cubicBezTo>
                <a:cubicBezTo>
                  <a:pt x="1166075" y="2183470"/>
                  <a:pt x="1123122" y="2177087"/>
                  <a:pt x="1079897" y="2170945"/>
                </a:cubicBezTo>
                <a:cubicBezTo>
                  <a:pt x="693025" y="2115942"/>
                  <a:pt x="425689" y="2062455"/>
                  <a:pt x="242172" y="1828946"/>
                </a:cubicBezTo>
                <a:cubicBezTo>
                  <a:pt x="-37449" y="1473151"/>
                  <a:pt x="-72603" y="1076517"/>
                  <a:pt x="124682" y="502715"/>
                </a:cubicBezTo>
                <a:cubicBezTo>
                  <a:pt x="150509" y="427616"/>
                  <a:pt x="172357" y="357226"/>
                  <a:pt x="193455" y="289178"/>
                </a:cubicBezTo>
                <a:cubicBezTo>
                  <a:pt x="226275" y="183392"/>
                  <a:pt x="253715" y="97314"/>
                  <a:pt x="283745" y="234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817F3C-7A01-E551-7970-8E0764D0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0269" y="0"/>
            <a:ext cx="2233692" cy="1738835"/>
          </a:xfrm>
          <a:custGeom>
            <a:avLst/>
            <a:gdLst>
              <a:gd name="connsiteX0" fmla="*/ 265392 w 2233692"/>
              <a:gd name="connsiteY0" fmla="*/ 0 h 1738835"/>
              <a:gd name="connsiteX1" fmla="*/ 2058083 w 2233692"/>
              <a:gd name="connsiteY1" fmla="*/ 0 h 1738835"/>
              <a:gd name="connsiteX2" fmla="*/ 2114073 w 2233692"/>
              <a:gd name="connsiteY2" fmla="*/ 81911 h 1738835"/>
              <a:gd name="connsiteX3" fmla="*/ 2220675 w 2233692"/>
              <a:gd name="connsiteY3" fmla="*/ 365706 h 1738835"/>
              <a:gd name="connsiteX4" fmla="*/ 2202684 w 2233692"/>
              <a:gd name="connsiteY4" fmla="*/ 761429 h 1738835"/>
              <a:gd name="connsiteX5" fmla="*/ 1866035 w 2233692"/>
              <a:gd name="connsiteY5" fmla="*/ 1382028 h 1738835"/>
              <a:gd name="connsiteX6" fmla="*/ 1682309 w 2233692"/>
              <a:gd name="connsiteY6" fmla="*/ 1570835 h 1738835"/>
              <a:gd name="connsiteX7" fmla="*/ 1337994 w 2233692"/>
              <a:gd name="connsiteY7" fmla="*/ 1733000 h 1738835"/>
              <a:gd name="connsiteX8" fmla="*/ 879058 w 2233692"/>
              <a:gd name="connsiteY8" fmla="*/ 1704588 h 1738835"/>
              <a:gd name="connsiteX9" fmla="*/ 785502 w 2233692"/>
              <a:gd name="connsiteY9" fmla="*/ 1691674 h 1738835"/>
              <a:gd name="connsiteX10" fmla="*/ 173222 w 2233692"/>
              <a:gd name="connsiteY10" fmla="*/ 1443591 h 1738835"/>
              <a:gd name="connsiteX11" fmla="*/ 95641 w 2233692"/>
              <a:gd name="connsiteY11" fmla="*/ 455391 h 1738835"/>
              <a:gd name="connsiteX12" fmla="*/ 147474 w 2233692"/>
              <a:gd name="connsiteY12" fmla="*/ 295550 h 1738835"/>
              <a:gd name="connsiteX13" fmla="*/ 238761 w 2233692"/>
              <a:gd name="connsiteY13" fmla="*/ 44066 h 17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3692" h="1738835">
                <a:moveTo>
                  <a:pt x="265392" y="0"/>
                </a:moveTo>
                <a:lnTo>
                  <a:pt x="2058083" y="0"/>
                </a:lnTo>
                <a:lnTo>
                  <a:pt x="2114073" y="81911"/>
                </a:lnTo>
                <a:cubicBezTo>
                  <a:pt x="2167224" y="170386"/>
                  <a:pt x="2202960" y="265472"/>
                  <a:pt x="2220675" y="365706"/>
                </a:cubicBezTo>
                <a:cubicBezTo>
                  <a:pt x="2242774" y="490987"/>
                  <a:pt x="2236710" y="624135"/>
                  <a:pt x="2202684" y="761429"/>
                </a:cubicBezTo>
                <a:cubicBezTo>
                  <a:pt x="2150482" y="971920"/>
                  <a:pt x="2033479" y="1186226"/>
                  <a:pt x="1866035" y="1382028"/>
                </a:cubicBezTo>
                <a:cubicBezTo>
                  <a:pt x="1810219" y="1447296"/>
                  <a:pt x="1748801" y="1510507"/>
                  <a:pt x="1682309" y="1570835"/>
                </a:cubicBezTo>
                <a:cubicBezTo>
                  <a:pt x="1576194" y="1667113"/>
                  <a:pt x="1470001" y="1717107"/>
                  <a:pt x="1337994" y="1733000"/>
                </a:cubicBezTo>
                <a:cubicBezTo>
                  <a:pt x="1199910" y="1749626"/>
                  <a:pt x="1044062" y="1727762"/>
                  <a:pt x="879058" y="1704588"/>
                </a:cubicBezTo>
                <a:cubicBezTo>
                  <a:pt x="848634" y="1700293"/>
                  <a:pt x="817168" y="1695892"/>
                  <a:pt x="785502" y="1691674"/>
                </a:cubicBezTo>
                <a:cubicBezTo>
                  <a:pt x="502076" y="1653883"/>
                  <a:pt x="306322" y="1616222"/>
                  <a:pt x="173222" y="1443591"/>
                </a:cubicBezTo>
                <a:cubicBezTo>
                  <a:pt x="-29583" y="1180556"/>
                  <a:pt x="-52797" y="885016"/>
                  <a:pt x="95641" y="455391"/>
                </a:cubicBezTo>
                <a:cubicBezTo>
                  <a:pt x="115073" y="399164"/>
                  <a:pt x="131555" y="346480"/>
                  <a:pt x="147474" y="295550"/>
                </a:cubicBezTo>
                <a:cubicBezTo>
                  <a:pt x="180489" y="189982"/>
                  <a:pt x="206259" y="110627"/>
                  <a:pt x="238761" y="44066"/>
                </a:cubicBezTo>
                <a:close/>
              </a:path>
            </a:pathLst>
          </a:custGeom>
          <a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E168A8-B8D1-E9B2-00BA-6BDE015A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6094" y="874310"/>
            <a:ext cx="1323335" cy="1258997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AD14604-7155-33F1-8769-9D16006A0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5755" y="823866"/>
            <a:ext cx="1424013" cy="1359885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4E605F2-BDF1-3ADA-342B-7FA453741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3916" y="941398"/>
            <a:ext cx="1207691" cy="1124820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044EBD1-C32A-97AF-9AF3-D320537C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74684" y="996982"/>
            <a:ext cx="1046155" cy="1013653"/>
          </a:xfrm>
          <a:custGeom>
            <a:avLst/>
            <a:gdLst>
              <a:gd name="connsiteX0" fmla="*/ 529533 w 1046155"/>
              <a:gd name="connsiteY0" fmla="*/ 55 h 1013653"/>
              <a:gd name="connsiteX1" fmla="*/ 585870 w 1046155"/>
              <a:gd name="connsiteY1" fmla="*/ 2019 h 1013653"/>
              <a:gd name="connsiteX2" fmla="*/ 798020 w 1046155"/>
              <a:gd name="connsiteY2" fmla="*/ 62153 h 1013653"/>
              <a:gd name="connsiteX3" fmla="*/ 889077 w 1046155"/>
              <a:gd name="connsiteY3" fmla="*/ 121638 h 1013653"/>
              <a:gd name="connsiteX4" fmla="*/ 962529 w 1046155"/>
              <a:gd name="connsiteY4" fmla="*/ 197248 h 1013653"/>
              <a:gd name="connsiteX5" fmla="*/ 1040059 w 1046155"/>
              <a:gd name="connsiteY5" fmla="*/ 370545 h 1013653"/>
              <a:gd name="connsiteX6" fmla="*/ 1031633 w 1046155"/>
              <a:gd name="connsiteY6" fmla="*/ 555883 h 1013653"/>
              <a:gd name="connsiteX7" fmla="*/ 873962 w 1046155"/>
              <a:gd name="connsiteY7" fmla="*/ 846542 h 1013653"/>
              <a:gd name="connsiteX8" fmla="*/ 787914 w 1046155"/>
              <a:gd name="connsiteY8" fmla="*/ 934970 h 1013653"/>
              <a:gd name="connsiteX9" fmla="*/ 626653 w 1046155"/>
              <a:gd name="connsiteY9" fmla="*/ 1010920 h 1013653"/>
              <a:gd name="connsiteX10" fmla="*/ 411709 w 1046155"/>
              <a:gd name="connsiteY10" fmla="*/ 997613 h 1013653"/>
              <a:gd name="connsiteX11" fmla="*/ 367892 w 1046155"/>
              <a:gd name="connsiteY11" fmla="*/ 991565 h 1013653"/>
              <a:gd name="connsiteX12" fmla="*/ 81129 w 1046155"/>
              <a:gd name="connsiteY12" fmla="*/ 875375 h 1013653"/>
              <a:gd name="connsiteX13" fmla="*/ 44794 w 1046155"/>
              <a:gd name="connsiteY13" fmla="*/ 412549 h 1013653"/>
              <a:gd name="connsiteX14" fmla="*/ 69070 w 1046155"/>
              <a:gd name="connsiteY14" fmla="*/ 337687 h 1013653"/>
              <a:gd name="connsiteX15" fmla="*/ 173500 w 1046155"/>
              <a:gd name="connsiteY15" fmla="*/ 138076 h 1013653"/>
              <a:gd name="connsiteX16" fmla="*/ 365941 w 1046155"/>
              <a:gd name="connsiteY16" fmla="*/ 26832 h 1013653"/>
              <a:gd name="connsiteX17" fmla="*/ 529533 w 1046155"/>
              <a:gd name="connsiteY17" fmla="*/ 55 h 1013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6155" h="1013653">
                <a:moveTo>
                  <a:pt x="529533" y="55"/>
                </a:moveTo>
                <a:cubicBezTo>
                  <a:pt x="548195" y="-202"/>
                  <a:pt x="566984" y="451"/>
                  <a:pt x="585870" y="2019"/>
                </a:cubicBezTo>
                <a:cubicBezTo>
                  <a:pt x="660133" y="8170"/>
                  <a:pt x="733490" y="28948"/>
                  <a:pt x="798020" y="62153"/>
                </a:cubicBezTo>
                <a:cubicBezTo>
                  <a:pt x="831175" y="79182"/>
                  <a:pt x="861594" y="99066"/>
                  <a:pt x="889077" y="121638"/>
                </a:cubicBezTo>
                <a:cubicBezTo>
                  <a:pt x="916562" y="144209"/>
                  <a:pt x="941112" y="169469"/>
                  <a:pt x="962529" y="197248"/>
                </a:cubicBezTo>
                <a:cubicBezTo>
                  <a:pt x="1002929" y="249645"/>
                  <a:pt x="1028996" y="307952"/>
                  <a:pt x="1040059" y="370545"/>
                </a:cubicBezTo>
                <a:cubicBezTo>
                  <a:pt x="1050409" y="429221"/>
                  <a:pt x="1047569" y="491581"/>
                  <a:pt x="1031633" y="555883"/>
                </a:cubicBezTo>
                <a:cubicBezTo>
                  <a:pt x="1007184" y="654467"/>
                  <a:pt x="952385" y="754837"/>
                  <a:pt x="873962" y="846542"/>
                </a:cubicBezTo>
                <a:cubicBezTo>
                  <a:pt x="847821" y="877110"/>
                  <a:pt x="819055" y="906715"/>
                  <a:pt x="787914" y="934970"/>
                </a:cubicBezTo>
                <a:cubicBezTo>
                  <a:pt x="738214" y="980062"/>
                  <a:pt x="688479" y="1003477"/>
                  <a:pt x="626653" y="1010920"/>
                </a:cubicBezTo>
                <a:cubicBezTo>
                  <a:pt x="561981" y="1018707"/>
                  <a:pt x="488989" y="1008467"/>
                  <a:pt x="411709" y="997613"/>
                </a:cubicBezTo>
                <a:cubicBezTo>
                  <a:pt x="397460" y="995602"/>
                  <a:pt x="382723" y="993541"/>
                  <a:pt x="367892" y="991565"/>
                </a:cubicBezTo>
                <a:cubicBezTo>
                  <a:pt x="235149" y="973866"/>
                  <a:pt x="143467" y="956227"/>
                  <a:pt x="81129" y="875375"/>
                </a:cubicBezTo>
                <a:cubicBezTo>
                  <a:pt x="-13855" y="752182"/>
                  <a:pt x="-24727" y="613765"/>
                  <a:pt x="44794" y="412549"/>
                </a:cubicBezTo>
                <a:cubicBezTo>
                  <a:pt x="53895" y="386215"/>
                  <a:pt x="61614" y="361540"/>
                  <a:pt x="69070" y="337687"/>
                </a:cubicBezTo>
                <a:cubicBezTo>
                  <a:pt x="99995" y="238801"/>
                  <a:pt x="117348" y="189023"/>
                  <a:pt x="173500" y="138076"/>
                </a:cubicBezTo>
                <a:cubicBezTo>
                  <a:pt x="229254" y="87490"/>
                  <a:pt x="294008" y="50071"/>
                  <a:pt x="365941" y="26832"/>
                </a:cubicBezTo>
                <a:cubicBezTo>
                  <a:pt x="418722" y="9787"/>
                  <a:pt x="473549" y="825"/>
                  <a:pt x="529533" y="55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64CD6-CBC4-7AC6-C929-63C3FA691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9263" y="2428875"/>
            <a:ext cx="7228576" cy="3743325"/>
          </a:xfrm>
        </p:spPr>
        <p:txBody>
          <a:bodyPr>
            <a:normAutofit/>
          </a:bodyPr>
          <a:lstStyle>
            <a:lvl1pPr>
              <a:defRPr sz="1800"/>
            </a:lvl1pPr>
            <a:lvl2pPr marL="28575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 marL="1828800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126BD7-FA78-021A-88A6-8125F226A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AB8D6D-8446-28BA-5303-9CAC699EE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265813-9153-0723-D330-6861790EB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59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3851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DCE10AF-EFC7-450A-8AB0-0BDC36897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10829923" cy="1344612"/>
          </a:xfrm>
        </p:spPr>
        <p:txBody>
          <a:bodyPr anchor="b"/>
          <a:lstStyle>
            <a:lvl1pPr>
              <a:lnSpc>
                <a:spcPct val="100000"/>
              </a:lnSpc>
              <a:defRPr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61F1FA-3EF1-7343-5C8E-028D0C93895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8" y="2107096"/>
            <a:ext cx="10829923" cy="284656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4864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BB1601-97BD-4C51-82D2-26EA206278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" y="3978381"/>
            <a:ext cx="12188647" cy="2879619"/>
          </a:xfrm>
          <a:custGeom>
            <a:avLst/>
            <a:gdLst>
              <a:gd name="connsiteX0" fmla="*/ 0 w 12188647"/>
              <a:gd name="connsiteY0" fmla="*/ 0 h 2879619"/>
              <a:gd name="connsiteX1" fmla="*/ 136072 w 12188647"/>
              <a:gd name="connsiteY1" fmla="*/ 82968 h 2879619"/>
              <a:gd name="connsiteX2" fmla="*/ 857450 w 12188647"/>
              <a:gd name="connsiteY2" fmla="*/ 470830 h 2879619"/>
              <a:gd name="connsiteX3" fmla="*/ 5751832 w 12188647"/>
              <a:gd name="connsiteY3" fmla="*/ 1877960 h 2879619"/>
              <a:gd name="connsiteX4" fmla="*/ 12163508 w 12188647"/>
              <a:gd name="connsiteY4" fmla="*/ 676118 h 2879619"/>
              <a:gd name="connsiteX5" fmla="*/ 12188647 w 12188647"/>
              <a:gd name="connsiteY5" fmla="*/ 660457 h 2879619"/>
              <a:gd name="connsiteX6" fmla="*/ 12188647 w 12188647"/>
              <a:gd name="connsiteY6" fmla="*/ 2879619 h 2879619"/>
              <a:gd name="connsiteX7" fmla="*/ 0 w 12188647"/>
              <a:gd name="connsiteY7" fmla="*/ 2879619 h 2879619"/>
              <a:gd name="connsiteX8" fmla="*/ 0 w 12188647"/>
              <a:gd name="connsiteY8" fmla="*/ 309760 h 2879619"/>
              <a:gd name="connsiteX9" fmla="*/ 11983 w 12188647"/>
              <a:gd name="connsiteY9" fmla="*/ 317356 h 2879619"/>
              <a:gd name="connsiteX10" fmla="*/ 719453 w 12188647"/>
              <a:gd name="connsiteY10" fmla="*/ 711503 h 2879619"/>
              <a:gd name="connsiteX11" fmla="*/ 5648922 w 12188647"/>
              <a:gd name="connsiteY11" fmla="*/ 2186930 h 2879619"/>
              <a:gd name="connsiteX12" fmla="*/ 12145074 w 12188647"/>
              <a:gd name="connsiteY12" fmla="*/ 1270841 h 2879619"/>
              <a:gd name="connsiteX13" fmla="*/ 12188341 w 12188647"/>
              <a:gd name="connsiteY13" fmla="*/ 1250622 h 2879619"/>
              <a:gd name="connsiteX14" fmla="*/ 12188341 w 12188647"/>
              <a:gd name="connsiteY14" fmla="*/ 1237591 h 2879619"/>
              <a:gd name="connsiteX15" fmla="*/ 12146557 w 12188647"/>
              <a:gd name="connsiteY15" fmla="*/ 1257118 h 2879619"/>
              <a:gd name="connsiteX16" fmla="*/ 5650403 w 12188647"/>
              <a:gd name="connsiteY16" fmla="*/ 2173208 h 2879619"/>
              <a:gd name="connsiteX17" fmla="*/ 720934 w 12188647"/>
              <a:gd name="connsiteY17" fmla="*/ 697780 h 2879619"/>
              <a:gd name="connsiteX18" fmla="*/ 13463 w 12188647"/>
              <a:gd name="connsiteY18" fmla="*/ 303633 h 2879619"/>
              <a:gd name="connsiteX19" fmla="*/ 0 w 12188647"/>
              <a:gd name="connsiteY19" fmla="*/ 295098 h 2879619"/>
              <a:gd name="connsiteX20" fmla="*/ 0 w 12188647"/>
              <a:gd name="connsiteY20" fmla="*/ 155134 h 2879619"/>
              <a:gd name="connsiteX21" fmla="*/ 134244 w 12188647"/>
              <a:gd name="connsiteY21" fmla="*/ 236988 h 2879619"/>
              <a:gd name="connsiteX22" fmla="*/ 855622 w 12188647"/>
              <a:gd name="connsiteY22" fmla="*/ 624851 h 2879619"/>
              <a:gd name="connsiteX23" fmla="*/ 5750002 w 12188647"/>
              <a:gd name="connsiteY23" fmla="*/ 2031981 h 2879619"/>
              <a:gd name="connsiteX24" fmla="*/ 12161680 w 12188647"/>
              <a:gd name="connsiteY24" fmla="*/ 830139 h 2879619"/>
              <a:gd name="connsiteX25" fmla="*/ 12188341 w 12188647"/>
              <a:gd name="connsiteY25" fmla="*/ 813529 h 2879619"/>
              <a:gd name="connsiteX26" fmla="*/ 12188341 w 12188647"/>
              <a:gd name="connsiteY26" fmla="*/ 788245 h 2879619"/>
              <a:gd name="connsiteX27" fmla="*/ 12161680 w 12188647"/>
              <a:gd name="connsiteY27" fmla="*/ 804854 h 2879619"/>
              <a:gd name="connsiteX28" fmla="*/ 5750002 w 12188647"/>
              <a:gd name="connsiteY28" fmla="*/ 2006696 h 2879619"/>
              <a:gd name="connsiteX29" fmla="*/ 855622 w 12188647"/>
              <a:gd name="connsiteY29" fmla="*/ 599566 h 2879619"/>
              <a:gd name="connsiteX30" fmla="*/ 134244 w 12188647"/>
              <a:gd name="connsiteY30" fmla="*/ 211703 h 2879619"/>
              <a:gd name="connsiteX31" fmla="*/ 0 w 12188647"/>
              <a:gd name="connsiteY31" fmla="*/ 129850 h 287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88647" h="2879619">
                <a:moveTo>
                  <a:pt x="0" y="0"/>
                </a:moveTo>
                <a:lnTo>
                  <a:pt x="136072" y="82968"/>
                </a:lnTo>
                <a:cubicBezTo>
                  <a:pt x="362717" y="213458"/>
                  <a:pt x="607531" y="341553"/>
                  <a:pt x="857450" y="470830"/>
                </a:cubicBezTo>
                <a:cubicBezTo>
                  <a:pt x="2229816" y="1180739"/>
                  <a:pt x="3356379" y="1877960"/>
                  <a:pt x="5751832" y="1877960"/>
                </a:cubicBezTo>
                <a:cubicBezTo>
                  <a:pt x="8469032" y="1877960"/>
                  <a:pt x="10848618" y="1447240"/>
                  <a:pt x="12163508" y="676118"/>
                </a:cubicBezTo>
                <a:lnTo>
                  <a:pt x="12188647" y="660457"/>
                </a:lnTo>
                <a:lnTo>
                  <a:pt x="12188647" y="2879619"/>
                </a:lnTo>
                <a:lnTo>
                  <a:pt x="0" y="2879619"/>
                </a:lnTo>
                <a:lnTo>
                  <a:pt x="0" y="309760"/>
                </a:lnTo>
                <a:lnTo>
                  <a:pt x="11983" y="317356"/>
                </a:lnTo>
                <a:cubicBezTo>
                  <a:pt x="233346" y="449640"/>
                  <a:pt x="473813" y="579941"/>
                  <a:pt x="719453" y="711503"/>
                </a:cubicBezTo>
                <a:cubicBezTo>
                  <a:pt x="2068317" y="1433952"/>
                  <a:pt x="3163489" y="2139069"/>
                  <a:pt x="5648922" y="2186930"/>
                </a:cubicBezTo>
                <a:cubicBezTo>
                  <a:pt x="8291985" y="2237827"/>
                  <a:pt x="10667193" y="1912168"/>
                  <a:pt x="12145074" y="1270841"/>
                </a:cubicBezTo>
                <a:lnTo>
                  <a:pt x="12188341" y="1250622"/>
                </a:lnTo>
                <a:lnTo>
                  <a:pt x="12188341" y="1237591"/>
                </a:lnTo>
                <a:lnTo>
                  <a:pt x="12146557" y="1257118"/>
                </a:lnTo>
                <a:cubicBezTo>
                  <a:pt x="10668674" y="1898444"/>
                  <a:pt x="8293467" y="2224105"/>
                  <a:pt x="5650403" y="2173208"/>
                </a:cubicBezTo>
                <a:cubicBezTo>
                  <a:pt x="3164970" y="2125346"/>
                  <a:pt x="2069799" y="1420229"/>
                  <a:pt x="720934" y="697780"/>
                </a:cubicBezTo>
                <a:cubicBezTo>
                  <a:pt x="475294" y="566218"/>
                  <a:pt x="234827" y="435916"/>
                  <a:pt x="13463" y="303633"/>
                </a:cubicBezTo>
                <a:lnTo>
                  <a:pt x="0" y="295098"/>
                </a:lnTo>
                <a:lnTo>
                  <a:pt x="0" y="155134"/>
                </a:lnTo>
                <a:lnTo>
                  <a:pt x="134244" y="236988"/>
                </a:lnTo>
                <a:cubicBezTo>
                  <a:pt x="360889" y="367478"/>
                  <a:pt x="605703" y="495573"/>
                  <a:pt x="855622" y="624851"/>
                </a:cubicBezTo>
                <a:cubicBezTo>
                  <a:pt x="2227988" y="1334759"/>
                  <a:pt x="3354551" y="2031981"/>
                  <a:pt x="5750002" y="2031981"/>
                </a:cubicBezTo>
                <a:cubicBezTo>
                  <a:pt x="8467203" y="2031981"/>
                  <a:pt x="10846790" y="1601260"/>
                  <a:pt x="12161680" y="830139"/>
                </a:cubicBezTo>
                <a:lnTo>
                  <a:pt x="12188341" y="813529"/>
                </a:lnTo>
                <a:lnTo>
                  <a:pt x="12188341" y="788245"/>
                </a:lnTo>
                <a:lnTo>
                  <a:pt x="12161680" y="804854"/>
                </a:lnTo>
                <a:cubicBezTo>
                  <a:pt x="10846790" y="1575976"/>
                  <a:pt x="8467203" y="2006696"/>
                  <a:pt x="5750002" y="2006696"/>
                </a:cubicBezTo>
                <a:cubicBezTo>
                  <a:pt x="3354551" y="2006696"/>
                  <a:pt x="2227988" y="1309475"/>
                  <a:pt x="855622" y="599566"/>
                </a:cubicBezTo>
                <a:cubicBezTo>
                  <a:pt x="605703" y="470288"/>
                  <a:pt x="360889" y="342194"/>
                  <a:pt x="134244" y="211703"/>
                </a:cubicBezTo>
                <a:lnTo>
                  <a:pt x="0" y="1298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bIns="365760" anchor="b" anchorCtr="0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A35DFC-52A3-4FE0-BDBA-E78DB63F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8E3CC0-16AD-416F-828A-7989A873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0BC0-8CFF-9006-BCE2-B27555C80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67B64-9834-4793-C74A-9E224E269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D2662-F042-E765-3EFC-8E764577E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23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and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972EB80-2481-76DF-C059-1F8EF9D3E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7294563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A5B394-E87D-497D-F9F2-0977C39B5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09598" y="-1"/>
            <a:ext cx="2578595" cy="1851608"/>
          </a:xfrm>
          <a:custGeom>
            <a:avLst/>
            <a:gdLst>
              <a:gd name="connsiteX0" fmla="*/ 262216 w 2578595"/>
              <a:gd name="connsiteY0" fmla="*/ 0 h 1851608"/>
              <a:gd name="connsiteX1" fmla="*/ 2431284 w 2578595"/>
              <a:gd name="connsiteY1" fmla="*/ 0 h 1851608"/>
              <a:gd name="connsiteX2" fmla="*/ 2440505 w 2578595"/>
              <a:gd name="connsiteY2" fmla="*/ 12968 h 1851608"/>
              <a:gd name="connsiteX3" fmla="*/ 2563567 w 2578595"/>
              <a:gd name="connsiteY3" fmla="*/ 327887 h 1851608"/>
              <a:gd name="connsiteX4" fmla="*/ 2542798 w 2578595"/>
              <a:gd name="connsiteY4" fmla="*/ 767011 h 1851608"/>
              <a:gd name="connsiteX5" fmla="*/ 2245889 w 2578595"/>
              <a:gd name="connsiteY5" fmla="*/ 1345436 h 1851608"/>
              <a:gd name="connsiteX6" fmla="*/ 1942073 w 2578595"/>
              <a:gd name="connsiteY6" fmla="*/ 1665183 h 1851608"/>
              <a:gd name="connsiteX7" fmla="*/ 1544592 w 2578595"/>
              <a:gd name="connsiteY7" fmla="*/ 1845132 h 1851608"/>
              <a:gd name="connsiteX8" fmla="*/ 1014793 w 2578595"/>
              <a:gd name="connsiteY8" fmla="*/ 1813603 h 1851608"/>
              <a:gd name="connsiteX9" fmla="*/ 906791 w 2578595"/>
              <a:gd name="connsiteY9" fmla="*/ 1799274 h 1851608"/>
              <a:gd name="connsiteX10" fmla="*/ 199968 w 2578595"/>
              <a:gd name="connsiteY10" fmla="*/ 1523985 h 1851608"/>
              <a:gd name="connsiteX11" fmla="*/ 110410 w 2578595"/>
              <a:gd name="connsiteY11" fmla="*/ 427409 h 1851608"/>
              <a:gd name="connsiteX12" fmla="*/ 170245 w 2578595"/>
              <a:gd name="connsiteY12" fmla="*/ 250037 h 1851608"/>
              <a:gd name="connsiteX13" fmla="*/ 248693 w 2578595"/>
              <a:gd name="connsiteY13" fmla="*/ 29263 h 1851608"/>
              <a:gd name="connsiteX14" fmla="*/ 262216 w 2578595"/>
              <a:gd name="connsiteY14" fmla="*/ 0 h 185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8595" h="1851608">
                <a:moveTo>
                  <a:pt x="262216" y="0"/>
                </a:moveTo>
                <a:lnTo>
                  <a:pt x="2431284" y="0"/>
                </a:lnTo>
                <a:lnTo>
                  <a:pt x="2440505" y="12968"/>
                </a:lnTo>
                <a:cubicBezTo>
                  <a:pt x="2501863" y="111147"/>
                  <a:pt x="2543117" y="216661"/>
                  <a:pt x="2563567" y="327887"/>
                </a:cubicBezTo>
                <a:cubicBezTo>
                  <a:pt x="2589080" y="466907"/>
                  <a:pt x="2582077" y="614661"/>
                  <a:pt x="2542798" y="767011"/>
                </a:cubicBezTo>
                <a:cubicBezTo>
                  <a:pt x="2492581" y="961654"/>
                  <a:pt x="2390412" y="1159241"/>
                  <a:pt x="2245889" y="1345436"/>
                </a:cubicBezTo>
                <a:cubicBezTo>
                  <a:pt x="2159174" y="1457151"/>
                  <a:pt x="2057212" y="1564767"/>
                  <a:pt x="1942073" y="1665183"/>
                </a:cubicBezTo>
                <a:cubicBezTo>
                  <a:pt x="1819575" y="1772020"/>
                  <a:pt x="1696983" y="1827497"/>
                  <a:pt x="1544592" y="1845132"/>
                </a:cubicBezTo>
                <a:cubicBezTo>
                  <a:pt x="1385186" y="1863583"/>
                  <a:pt x="1205276" y="1839320"/>
                  <a:pt x="1014793" y="1813603"/>
                </a:cubicBezTo>
                <a:cubicBezTo>
                  <a:pt x="979671" y="1808839"/>
                  <a:pt x="943347" y="1803955"/>
                  <a:pt x="906791" y="1799274"/>
                </a:cubicBezTo>
                <a:cubicBezTo>
                  <a:pt x="579600" y="1757338"/>
                  <a:pt x="353621" y="1715549"/>
                  <a:pt x="199968" y="1523985"/>
                </a:cubicBezTo>
                <a:cubicBezTo>
                  <a:pt x="-34150" y="1232101"/>
                  <a:pt x="-60950" y="904151"/>
                  <a:pt x="110410" y="427409"/>
                </a:cubicBezTo>
                <a:cubicBezTo>
                  <a:pt x="132842" y="365014"/>
                  <a:pt x="151869" y="306553"/>
                  <a:pt x="170245" y="250037"/>
                </a:cubicBezTo>
                <a:cubicBezTo>
                  <a:pt x="198829" y="162177"/>
                  <a:pt x="222710" y="90680"/>
                  <a:pt x="248693" y="29263"/>
                </a:cubicBezTo>
                <a:lnTo>
                  <a:pt x="2622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2B5D6-C4F5-E91B-0613-B52752FD94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1039" y="2429436"/>
            <a:ext cx="3086099" cy="37427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0" indent="0">
              <a:buFont typeface="Arial" panose="020B0604020202020204" pitchFamily="34" charset="0"/>
              <a:buNone/>
              <a:defRPr sz="1800"/>
            </a:lvl2pPr>
            <a:lvl3pPr marL="1200150" indent="-285750">
              <a:buFont typeface="Meiryo" panose="020B0604030504040204" pitchFamily="34" charset="-128"/>
              <a:buChar char="–"/>
              <a:defRPr sz="1800"/>
            </a:lvl3pPr>
            <a:lvl4pPr marL="1657350" indent="-285750">
              <a:buFont typeface="Meiryo" panose="020B0604030504040204" pitchFamily="34" charset="-128"/>
              <a:buChar char="–"/>
              <a:defRPr sz="1800"/>
            </a:lvl4pPr>
            <a:lvl5pPr marL="2114550" indent="-285750">
              <a:buFont typeface="Meiryo" panose="020B0604030504040204" pitchFamily="34" charset="-128"/>
              <a:buChar char="–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C9E1D9A-7E48-B202-63B7-B1F7E5741F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259581" y="2652713"/>
            <a:ext cx="7228258" cy="338142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CE7AAEC-DF78-EE6D-5B4C-F2842196B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06231" y="-115242"/>
            <a:ext cx="2825510" cy="2125877"/>
          </a:xfrm>
          <a:custGeom>
            <a:avLst/>
            <a:gdLst>
              <a:gd name="connsiteX0" fmla="*/ 289451 w 2825510"/>
              <a:gd name="connsiteY0" fmla="*/ 0 h 2125877"/>
              <a:gd name="connsiteX1" fmla="*/ 2605319 w 2825510"/>
              <a:gd name="connsiteY1" fmla="*/ 0 h 2125877"/>
              <a:gd name="connsiteX2" fmla="*/ 2666466 w 2825510"/>
              <a:gd name="connsiteY2" fmla="*/ 86842 h 2125877"/>
              <a:gd name="connsiteX3" fmla="*/ 2806379 w 2825510"/>
              <a:gd name="connsiteY3" fmla="*/ 441175 h 2125877"/>
              <a:gd name="connsiteX4" fmla="*/ 2790174 w 2825510"/>
              <a:gd name="connsiteY4" fmla="*/ 931943 h 2125877"/>
              <a:gd name="connsiteX5" fmla="*/ 2373655 w 2825510"/>
              <a:gd name="connsiteY5" fmla="*/ 1695462 h 2125877"/>
              <a:gd name="connsiteX6" fmla="*/ 2143838 w 2825510"/>
              <a:gd name="connsiteY6" fmla="*/ 1926132 h 2125877"/>
              <a:gd name="connsiteX7" fmla="*/ 1709942 w 2825510"/>
              <a:gd name="connsiteY7" fmla="*/ 2120544 h 2125877"/>
              <a:gd name="connsiteX8" fmla="*/ 1127522 w 2825510"/>
              <a:gd name="connsiteY8" fmla="*/ 2076154 h 2125877"/>
              <a:gd name="connsiteX9" fmla="*/ 1008674 w 2825510"/>
              <a:gd name="connsiteY9" fmla="*/ 2058267 h 2125877"/>
              <a:gd name="connsiteX10" fmla="*/ 228139 w 2825510"/>
              <a:gd name="connsiteY10" fmla="*/ 1738200 h 2125877"/>
              <a:gd name="connsiteX11" fmla="*/ 113264 w 2825510"/>
              <a:gd name="connsiteY11" fmla="*/ 510222 h 2125877"/>
              <a:gd name="connsiteX12" fmla="*/ 176321 w 2825510"/>
              <a:gd name="connsiteY12" fmla="*/ 312875 h 2125877"/>
              <a:gd name="connsiteX13" fmla="*/ 287878 w 2825510"/>
              <a:gd name="connsiteY13" fmla="*/ 2580 h 212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5510" h="2125877">
                <a:moveTo>
                  <a:pt x="289451" y="0"/>
                </a:moveTo>
                <a:lnTo>
                  <a:pt x="2605319" y="0"/>
                </a:lnTo>
                <a:lnTo>
                  <a:pt x="2666466" y="86842"/>
                </a:lnTo>
                <a:cubicBezTo>
                  <a:pt x="2735340" y="197705"/>
                  <a:pt x="2782244" y="316424"/>
                  <a:pt x="2806379" y="441175"/>
                </a:cubicBezTo>
                <a:cubicBezTo>
                  <a:pt x="2836495" y="597099"/>
                  <a:pt x="2831027" y="762227"/>
                  <a:pt x="2790174" y="931943"/>
                </a:cubicBezTo>
                <a:cubicBezTo>
                  <a:pt x="2727495" y="1192140"/>
                  <a:pt x="2582711" y="1455785"/>
                  <a:pt x="2373655" y="1695462"/>
                </a:cubicBezTo>
                <a:cubicBezTo>
                  <a:pt x="2303969" y="1775353"/>
                  <a:pt x="2227143" y="1852582"/>
                  <a:pt x="2143838" y="1926132"/>
                </a:cubicBezTo>
                <a:cubicBezTo>
                  <a:pt x="2010889" y="2043510"/>
                  <a:pt x="1877067" y="2103445"/>
                  <a:pt x="1709942" y="2120544"/>
                </a:cubicBezTo>
                <a:cubicBezTo>
                  <a:pt x="1535125" y="2138433"/>
                  <a:pt x="1337140" y="2108198"/>
                  <a:pt x="1127522" y="2076154"/>
                </a:cubicBezTo>
                <a:cubicBezTo>
                  <a:pt x="1088872" y="2070223"/>
                  <a:pt x="1048899" y="2064133"/>
                  <a:pt x="1008674" y="2058267"/>
                </a:cubicBezTo>
                <a:cubicBezTo>
                  <a:pt x="648648" y="2005728"/>
                  <a:pt x="399797" y="1955097"/>
                  <a:pt x="228139" y="1738200"/>
                </a:cubicBezTo>
                <a:cubicBezTo>
                  <a:pt x="-33415" y="1407718"/>
                  <a:pt x="-67786" y="1040469"/>
                  <a:pt x="113264" y="510222"/>
                </a:cubicBezTo>
                <a:cubicBezTo>
                  <a:pt x="136966" y="440824"/>
                  <a:pt x="156987" y="375768"/>
                  <a:pt x="176321" y="312875"/>
                </a:cubicBezTo>
                <a:cubicBezTo>
                  <a:pt x="216423" y="182513"/>
                  <a:pt x="247775" y="84540"/>
                  <a:pt x="287878" y="258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BED6B2-2B6A-D83E-5C36-F6D71FA9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00104" y="-115244"/>
            <a:ext cx="3040473" cy="2241120"/>
          </a:xfrm>
          <a:custGeom>
            <a:avLst/>
            <a:gdLst>
              <a:gd name="connsiteX0" fmla="*/ 294180 w 3040473"/>
              <a:gd name="connsiteY0" fmla="*/ 0 h 2241120"/>
              <a:gd name="connsiteX1" fmla="*/ 2849300 w 3040473"/>
              <a:gd name="connsiteY1" fmla="*/ 0 h 2241120"/>
              <a:gd name="connsiteX2" fmla="*/ 2872181 w 3040473"/>
              <a:gd name="connsiteY2" fmla="*/ 32760 h 2241120"/>
              <a:gd name="connsiteX3" fmla="*/ 3020886 w 3040473"/>
              <a:gd name="connsiteY3" fmla="*/ 414920 h 2241120"/>
              <a:gd name="connsiteX4" fmla="*/ 3001050 w 3040473"/>
              <a:gd name="connsiteY4" fmla="*/ 945260 h 2241120"/>
              <a:gd name="connsiteX5" fmla="*/ 2549423 w 3040473"/>
              <a:gd name="connsiteY5" fmla="*/ 1772259 h 2241120"/>
              <a:gd name="connsiteX6" fmla="*/ 2301170 w 3040473"/>
              <a:gd name="connsiteY6" fmla="*/ 2022617 h 2241120"/>
              <a:gd name="connsiteX7" fmla="*/ 1833654 w 3040473"/>
              <a:gd name="connsiteY7" fmla="*/ 2234799 h 2241120"/>
              <a:gd name="connsiteX8" fmla="*/ 1207605 w 3040473"/>
              <a:gd name="connsiteY8" fmla="*/ 2189690 h 2241120"/>
              <a:gd name="connsiteX9" fmla="*/ 1079897 w 3040473"/>
              <a:gd name="connsiteY9" fmla="*/ 2170945 h 2241120"/>
              <a:gd name="connsiteX10" fmla="*/ 242172 w 3040473"/>
              <a:gd name="connsiteY10" fmla="*/ 1828946 h 2241120"/>
              <a:gd name="connsiteX11" fmla="*/ 124682 w 3040473"/>
              <a:gd name="connsiteY11" fmla="*/ 502715 h 2241120"/>
              <a:gd name="connsiteX12" fmla="*/ 193455 w 3040473"/>
              <a:gd name="connsiteY12" fmla="*/ 289178 h 2241120"/>
              <a:gd name="connsiteX13" fmla="*/ 283745 w 3040473"/>
              <a:gd name="connsiteY13" fmla="*/ 23445 h 22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0473" h="2241120">
                <a:moveTo>
                  <a:pt x="294180" y="0"/>
                </a:moveTo>
                <a:lnTo>
                  <a:pt x="2849300" y="0"/>
                </a:lnTo>
                <a:lnTo>
                  <a:pt x="2872181" y="32760"/>
                </a:lnTo>
                <a:cubicBezTo>
                  <a:pt x="2945695" y="152206"/>
                  <a:pt x="2995546" y="280250"/>
                  <a:pt x="3020886" y="414920"/>
                </a:cubicBezTo>
                <a:cubicBezTo>
                  <a:pt x="3052503" y="583244"/>
                  <a:pt x="3045812" y="761687"/>
                  <a:pt x="3001050" y="945260"/>
                </a:cubicBezTo>
                <a:cubicBezTo>
                  <a:pt x="2932375" y="1226701"/>
                  <a:pt x="2775394" y="1512271"/>
                  <a:pt x="2549423" y="1772259"/>
                </a:cubicBezTo>
                <a:cubicBezTo>
                  <a:pt x="2474098" y="1858921"/>
                  <a:pt x="2391109" y="1942740"/>
                  <a:pt x="2301170" y="2022617"/>
                </a:cubicBezTo>
                <a:cubicBezTo>
                  <a:pt x="2157636" y="2150092"/>
                  <a:pt x="2013445" y="2215506"/>
                  <a:pt x="1833654" y="2234799"/>
                </a:cubicBezTo>
                <a:cubicBezTo>
                  <a:pt x="1645588" y="2254983"/>
                  <a:pt x="1432846" y="2223285"/>
                  <a:pt x="1207605" y="2189690"/>
                </a:cubicBezTo>
                <a:cubicBezTo>
                  <a:pt x="1166075" y="2183470"/>
                  <a:pt x="1123122" y="2177087"/>
                  <a:pt x="1079897" y="2170945"/>
                </a:cubicBezTo>
                <a:cubicBezTo>
                  <a:pt x="693025" y="2115942"/>
                  <a:pt x="425689" y="2062455"/>
                  <a:pt x="242172" y="1828946"/>
                </a:cubicBezTo>
                <a:cubicBezTo>
                  <a:pt x="-37449" y="1473151"/>
                  <a:pt x="-72603" y="1076517"/>
                  <a:pt x="124682" y="502715"/>
                </a:cubicBezTo>
                <a:cubicBezTo>
                  <a:pt x="150509" y="427616"/>
                  <a:pt x="172357" y="357226"/>
                  <a:pt x="193455" y="289178"/>
                </a:cubicBezTo>
                <a:cubicBezTo>
                  <a:pt x="226275" y="183392"/>
                  <a:pt x="253715" y="97314"/>
                  <a:pt x="283745" y="234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817F3C-7A01-E551-7970-8E0764D0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0269" y="0"/>
            <a:ext cx="2233692" cy="1738835"/>
          </a:xfrm>
          <a:custGeom>
            <a:avLst/>
            <a:gdLst>
              <a:gd name="connsiteX0" fmla="*/ 265392 w 2233692"/>
              <a:gd name="connsiteY0" fmla="*/ 0 h 1738835"/>
              <a:gd name="connsiteX1" fmla="*/ 2058083 w 2233692"/>
              <a:gd name="connsiteY1" fmla="*/ 0 h 1738835"/>
              <a:gd name="connsiteX2" fmla="*/ 2114073 w 2233692"/>
              <a:gd name="connsiteY2" fmla="*/ 81911 h 1738835"/>
              <a:gd name="connsiteX3" fmla="*/ 2220675 w 2233692"/>
              <a:gd name="connsiteY3" fmla="*/ 365706 h 1738835"/>
              <a:gd name="connsiteX4" fmla="*/ 2202684 w 2233692"/>
              <a:gd name="connsiteY4" fmla="*/ 761429 h 1738835"/>
              <a:gd name="connsiteX5" fmla="*/ 1866035 w 2233692"/>
              <a:gd name="connsiteY5" fmla="*/ 1382028 h 1738835"/>
              <a:gd name="connsiteX6" fmla="*/ 1682309 w 2233692"/>
              <a:gd name="connsiteY6" fmla="*/ 1570835 h 1738835"/>
              <a:gd name="connsiteX7" fmla="*/ 1337994 w 2233692"/>
              <a:gd name="connsiteY7" fmla="*/ 1733000 h 1738835"/>
              <a:gd name="connsiteX8" fmla="*/ 879058 w 2233692"/>
              <a:gd name="connsiteY8" fmla="*/ 1704588 h 1738835"/>
              <a:gd name="connsiteX9" fmla="*/ 785502 w 2233692"/>
              <a:gd name="connsiteY9" fmla="*/ 1691674 h 1738835"/>
              <a:gd name="connsiteX10" fmla="*/ 173222 w 2233692"/>
              <a:gd name="connsiteY10" fmla="*/ 1443591 h 1738835"/>
              <a:gd name="connsiteX11" fmla="*/ 95641 w 2233692"/>
              <a:gd name="connsiteY11" fmla="*/ 455391 h 1738835"/>
              <a:gd name="connsiteX12" fmla="*/ 147474 w 2233692"/>
              <a:gd name="connsiteY12" fmla="*/ 295550 h 1738835"/>
              <a:gd name="connsiteX13" fmla="*/ 238761 w 2233692"/>
              <a:gd name="connsiteY13" fmla="*/ 44066 h 17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3692" h="1738835">
                <a:moveTo>
                  <a:pt x="265392" y="0"/>
                </a:moveTo>
                <a:lnTo>
                  <a:pt x="2058083" y="0"/>
                </a:lnTo>
                <a:lnTo>
                  <a:pt x="2114073" y="81911"/>
                </a:lnTo>
                <a:cubicBezTo>
                  <a:pt x="2167224" y="170386"/>
                  <a:pt x="2202960" y="265472"/>
                  <a:pt x="2220675" y="365706"/>
                </a:cubicBezTo>
                <a:cubicBezTo>
                  <a:pt x="2242774" y="490987"/>
                  <a:pt x="2236710" y="624135"/>
                  <a:pt x="2202684" y="761429"/>
                </a:cubicBezTo>
                <a:cubicBezTo>
                  <a:pt x="2150482" y="971920"/>
                  <a:pt x="2033479" y="1186226"/>
                  <a:pt x="1866035" y="1382028"/>
                </a:cubicBezTo>
                <a:cubicBezTo>
                  <a:pt x="1810219" y="1447296"/>
                  <a:pt x="1748801" y="1510507"/>
                  <a:pt x="1682309" y="1570835"/>
                </a:cubicBezTo>
                <a:cubicBezTo>
                  <a:pt x="1576194" y="1667113"/>
                  <a:pt x="1470001" y="1717107"/>
                  <a:pt x="1337994" y="1733000"/>
                </a:cubicBezTo>
                <a:cubicBezTo>
                  <a:pt x="1199910" y="1749626"/>
                  <a:pt x="1044062" y="1727762"/>
                  <a:pt x="879058" y="1704588"/>
                </a:cubicBezTo>
                <a:cubicBezTo>
                  <a:pt x="848634" y="1700293"/>
                  <a:pt x="817168" y="1695892"/>
                  <a:pt x="785502" y="1691674"/>
                </a:cubicBezTo>
                <a:cubicBezTo>
                  <a:pt x="502076" y="1653883"/>
                  <a:pt x="306322" y="1616222"/>
                  <a:pt x="173222" y="1443591"/>
                </a:cubicBezTo>
                <a:cubicBezTo>
                  <a:pt x="-29583" y="1180556"/>
                  <a:pt x="-52797" y="885016"/>
                  <a:pt x="95641" y="455391"/>
                </a:cubicBezTo>
                <a:cubicBezTo>
                  <a:pt x="115073" y="399164"/>
                  <a:pt x="131555" y="346480"/>
                  <a:pt x="147474" y="295550"/>
                </a:cubicBezTo>
                <a:cubicBezTo>
                  <a:pt x="180489" y="189982"/>
                  <a:pt x="206259" y="110627"/>
                  <a:pt x="238761" y="44066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E168A8-B8D1-E9B2-00BA-6BDE015A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6094" y="874310"/>
            <a:ext cx="1323335" cy="1258997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AD14604-7155-33F1-8769-9D16006A0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5755" y="823866"/>
            <a:ext cx="1424013" cy="1359885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4E605F2-BDF1-3ADA-342B-7FA453741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3916" y="941398"/>
            <a:ext cx="1207691" cy="1124820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044EBD1-C32A-97AF-9AF3-D320537C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74684" y="996982"/>
            <a:ext cx="1046155" cy="1013653"/>
          </a:xfrm>
          <a:custGeom>
            <a:avLst/>
            <a:gdLst>
              <a:gd name="connsiteX0" fmla="*/ 529533 w 1046155"/>
              <a:gd name="connsiteY0" fmla="*/ 55 h 1013653"/>
              <a:gd name="connsiteX1" fmla="*/ 585870 w 1046155"/>
              <a:gd name="connsiteY1" fmla="*/ 2019 h 1013653"/>
              <a:gd name="connsiteX2" fmla="*/ 798020 w 1046155"/>
              <a:gd name="connsiteY2" fmla="*/ 62153 h 1013653"/>
              <a:gd name="connsiteX3" fmla="*/ 889077 w 1046155"/>
              <a:gd name="connsiteY3" fmla="*/ 121638 h 1013653"/>
              <a:gd name="connsiteX4" fmla="*/ 962529 w 1046155"/>
              <a:gd name="connsiteY4" fmla="*/ 197248 h 1013653"/>
              <a:gd name="connsiteX5" fmla="*/ 1040059 w 1046155"/>
              <a:gd name="connsiteY5" fmla="*/ 370545 h 1013653"/>
              <a:gd name="connsiteX6" fmla="*/ 1031633 w 1046155"/>
              <a:gd name="connsiteY6" fmla="*/ 555883 h 1013653"/>
              <a:gd name="connsiteX7" fmla="*/ 873962 w 1046155"/>
              <a:gd name="connsiteY7" fmla="*/ 846542 h 1013653"/>
              <a:gd name="connsiteX8" fmla="*/ 787914 w 1046155"/>
              <a:gd name="connsiteY8" fmla="*/ 934970 h 1013653"/>
              <a:gd name="connsiteX9" fmla="*/ 626653 w 1046155"/>
              <a:gd name="connsiteY9" fmla="*/ 1010920 h 1013653"/>
              <a:gd name="connsiteX10" fmla="*/ 411709 w 1046155"/>
              <a:gd name="connsiteY10" fmla="*/ 997613 h 1013653"/>
              <a:gd name="connsiteX11" fmla="*/ 367892 w 1046155"/>
              <a:gd name="connsiteY11" fmla="*/ 991565 h 1013653"/>
              <a:gd name="connsiteX12" fmla="*/ 81129 w 1046155"/>
              <a:gd name="connsiteY12" fmla="*/ 875375 h 1013653"/>
              <a:gd name="connsiteX13" fmla="*/ 44794 w 1046155"/>
              <a:gd name="connsiteY13" fmla="*/ 412549 h 1013653"/>
              <a:gd name="connsiteX14" fmla="*/ 69070 w 1046155"/>
              <a:gd name="connsiteY14" fmla="*/ 337687 h 1013653"/>
              <a:gd name="connsiteX15" fmla="*/ 173500 w 1046155"/>
              <a:gd name="connsiteY15" fmla="*/ 138076 h 1013653"/>
              <a:gd name="connsiteX16" fmla="*/ 365941 w 1046155"/>
              <a:gd name="connsiteY16" fmla="*/ 26832 h 1013653"/>
              <a:gd name="connsiteX17" fmla="*/ 529533 w 1046155"/>
              <a:gd name="connsiteY17" fmla="*/ 55 h 1013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6155" h="1013653">
                <a:moveTo>
                  <a:pt x="529533" y="55"/>
                </a:moveTo>
                <a:cubicBezTo>
                  <a:pt x="548195" y="-202"/>
                  <a:pt x="566984" y="451"/>
                  <a:pt x="585870" y="2019"/>
                </a:cubicBezTo>
                <a:cubicBezTo>
                  <a:pt x="660133" y="8170"/>
                  <a:pt x="733490" y="28948"/>
                  <a:pt x="798020" y="62153"/>
                </a:cubicBezTo>
                <a:cubicBezTo>
                  <a:pt x="831175" y="79182"/>
                  <a:pt x="861594" y="99066"/>
                  <a:pt x="889077" y="121638"/>
                </a:cubicBezTo>
                <a:cubicBezTo>
                  <a:pt x="916562" y="144209"/>
                  <a:pt x="941112" y="169469"/>
                  <a:pt x="962529" y="197248"/>
                </a:cubicBezTo>
                <a:cubicBezTo>
                  <a:pt x="1002929" y="249645"/>
                  <a:pt x="1028996" y="307952"/>
                  <a:pt x="1040059" y="370545"/>
                </a:cubicBezTo>
                <a:cubicBezTo>
                  <a:pt x="1050409" y="429221"/>
                  <a:pt x="1047569" y="491581"/>
                  <a:pt x="1031633" y="555883"/>
                </a:cubicBezTo>
                <a:cubicBezTo>
                  <a:pt x="1007184" y="654467"/>
                  <a:pt x="952385" y="754837"/>
                  <a:pt x="873962" y="846542"/>
                </a:cubicBezTo>
                <a:cubicBezTo>
                  <a:pt x="847821" y="877110"/>
                  <a:pt x="819055" y="906715"/>
                  <a:pt x="787914" y="934970"/>
                </a:cubicBezTo>
                <a:cubicBezTo>
                  <a:pt x="738214" y="980062"/>
                  <a:pt x="688479" y="1003477"/>
                  <a:pt x="626653" y="1010920"/>
                </a:cubicBezTo>
                <a:cubicBezTo>
                  <a:pt x="561981" y="1018707"/>
                  <a:pt x="488989" y="1008467"/>
                  <a:pt x="411709" y="997613"/>
                </a:cubicBezTo>
                <a:cubicBezTo>
                  <a:pt x="397460" y="995602"/>
                  <a:pt x="382723" y="993541"/>
                  <a:pt x="367892" y="991565"/>
                </a:cubicBezTo>
                <a:cubicBezTo>
                  <a:pt x="235149" y="973866"/>
                  <a:pt x="143467" y="956227"/>
                  <a:pt x="81129" y="875375"/>
                </a:cubicBezTo>
                <a:cubicBezTo>
                  <a:pt x="-13855" y="752182"/>
                  <a:pt x="-24727" y="613765"/>
                  <a:pt x="44794" y="412549"/>
                </a:cubicBezTo>
                <a:cubicBezTo>
                  <a:pt x="53895" y="386215"/>
                  <a:pt x="61614" y="361540"/>
                  <a:pt x="69070" y="337687"/>
                </a:cubicBezTo>
                <a:cubicBezTo>
                  <a:pt x="99995" y="238801"/>
                  <a:pt x="117348" y="189023"/>
                  <a:pt x="173500" y="138076"/>
                </a:cubicBezTo>
                <a:cubicBezTo>
                  <a:pt x="229254" y="87490"/>
                  <a:pt x="294008" y="50071"/>
                  <a:pt x="365941" y="26832"/>
                </a:cubicBezTo>
                <a:cubicBezTo>
                  <a:pt x="418722" y="9787"/>
                  <a:pt x="473549" y="825"/>
                  <a:pt x="529533" y="55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74694E80-5B95-215C-4CA1-E509E9C84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68C5CB4D-310E-C226-BEED-15BC3F044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44BAF0CA-BC3C-AD99-5851-4C29606C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88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2">
            <a:extLst>
              <a:ext uri="{FF2B5EF4-FFF2-40B4-BE49-F238E27FC236}">
                <a16:creationId xmlns:a16="http://schemas.microsoft.com/office/drawing/2014/main" id="{13E521F8-83B3-D46A-1B27-32CCFD64F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1014288"/>
            <a:ext cx="4980672" cy="2267614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7A1D8F1-CFCC-49C3-4874-06E9B176FF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1038" y="3499346"/>
            <a:ext cx="4980672" cy="2453700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342900" indent="-342900">
              <a:buFont typeface="+mj-lt"/>
              <a:buAutoNum type="alphaLcPeriod"/>
              <a:defRPr sz="1800"/>
            </a:lvl2pPr>
            <a:lvl3pPr marL="914400" indent="-342900">
              <a:buFont typeface="+mj-lt"/>
              <a:buAutoNum type="arabicParenR"/>
              <a:defRPr sz="1800"/>
            </a:lvl3pPr>
            <a:lvl4pPr marL="1371600" indent="-342900">
              <a:buFont typeface="+mj-lt"/>
              <a:buAutoNum type="alphaLcParenR"/>
              <a:defRPr sz="1800"/>
            </a:lvl4pPr>
            <a:lvl5pPr marL="182880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31E947A-6261-6154-651C-64D04F44207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59780" y="1014288"/>
            <a:ext cx="5651181" cy="4938758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85750" indent="-285750">
              <a:buFont typeface="Arial" panose="020B0604020202020204" pitchFamily="34" charset="0"/>
              <a:buChar char="•"/>
              <a:defRPr sz="1800"/>
            </a:lvl2pPr>
            <a:lvl3pPr marL="914400" indent="-285750">
              <a:buFont typeface="Meiryo" panose="020B0604030504040204" pitchFamily="34" charset="-128"/>
              <a:buChar char="–"/>
              <a:defRPr sz="1800"/>
            </a:lvl3pPr>
            <a:lvl4pPr marL="1371600" indent="-285750">
              <a:buFont typeface="Meiryo" panose="020B0604030504040204" pitchFamily="34" charset="-128"/>
              <a:buChar char="–"/>
              <a:defRPr sz="1800"/>
            </a:lvl4pPr>
            <a:lvl5pPr marL="1828800" indent="-285750">
              <a:buFont typeface="Meiryo" panose="020B0604030504040204" pitchFamily="34" charset="-128"/>
              <a:buChar char="–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F8EE83F-071C-ABC6-0507-321397495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477325" y="-112329"/>
            <a:ext cx="888696" cy="845489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C945BD7-A7FF-B8CB-BEE0-6B700765E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443520" y="-146205"/>
            <a:ext cx="956307" cy="91324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618DFAC-77B9-BC08-65E0-69740384C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516156" y="-67275"/>
            <a:ext cx="811034" cy="755381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8296844-8339-EDA7-19BF-2C357711C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570396" y="-29948"/>
            <a:ext cx="702554" cy="680727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AB07B07-F645-F92C-3826-8B5C34AB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354252" y="431135"/>
            <a:ext cx="1212988" cy="115401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0D9CF31-0B63-851F-5AE7-DA8F6775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308110" y="384897"/>
            <a:ext cx="1305272" cy="124649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3FD6EFE-9F27-4298-EE90-5C5E6E955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407252" y="492629"/>
            <a:ext cx="1106988" cy="1031027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3965657-4507-63A6-DADF-85647E69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481286" y="543577"/>
            <a:ext cx="958921" cy="929130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CC376E7-CED4-8E4E-6D65-A5F9C033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437675" y="653223"/>
            <a:ext cx="888696" cy="845489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5B913C-C9F4-F4FA-638D-CDA51FF3F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471480" y="619347"/>
            <a:ext cx="956307" cy="91324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C67F56-A32D-3E7A-E0B7-6A4B01FD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398844" y="698277"/>
            <a:ext cx="811034" cy="755381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2B9A980-0889-05D0-3467-4F6C9F691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344604" y="735604"/>
            <a:ext cx="702554" cy="680727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ACBE71E2-3146-CE7B-E143-C9A55ABD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87E67E76-FFB5-50C5-FF6A-E58B5C5E9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8410436-9061-8BE1-1DB8-6FB357957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35E0A7A-102F-55C8-7283-8F09BF36C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504643" y="-541126"/>
            <a:ext cx="1212988" cy="115401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4B8D0F3-E033-9691-B7E1-8D5D45A71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458501" y="-587364"/>
            <a:ext cx="1305272" cy="124649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62131FA-FC90-4A47-187E-64BCE4438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557643" y="-479632"/>
            <a:ext cx="1106988" cy="1031027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3416236-7985-B152-0924-0AC79CD10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631677" y="-428684"/>
            <a:ext cx="958921" cy="929130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48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25F2974-09FA-985C-0646-9F3EF933F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10829924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41D46E7-9AFE-C7AA-C554-297F06FC5CB4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681038" y="2409826"/>
            <a:ext cx="10829926" cy="365284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325C0E4-3B69-C16C-62E7-8C67C7CE9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5F59AE3-BC6C-DBED-13C0-4BF24DD43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2AF48DB-CAED-D72A-BF65-6F85D572B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2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2099" y="1085366"/>
            <a:ext cx="4855375" cy="2809766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616" y="3699058"/>
            <a:ext cx="3957664" cy="3172277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996705" cy="3945518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658910" cy="3413870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851586" cy="3651532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989" y="3782543"/>
            <a:ext cx="3779450" cy="3075458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132" y="3499226"/>
            <a:ext cx="4246072" cy="3372109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A2E21-7B92-6378-A7A3-73319E6851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2099" y="4057802"/>
            <a:ext cx="4855375" cy="218683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6D5B5A3-B9BE-7A50-36F9-B1EBCEAF6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2454053" cy="3175473"/>
          </a:xfrm>
          <a:custGeom>
            <a:avLst/>
            <a:gdLst>
              <a:gd name="connsiteX0" fmla="*/ 0 w 2454053"/>
              <a:gd name="connsiteY0" fmla="*/ 0 h 3175473"/>
              <a:gd name="connsiteX1" fmla="*/ 1745403 w 2454053"/>
              <a:gd name="connsiteY1" fmla="*/ 0 h 3175473"/>
              <a:gd name="connsiteX2" fmla="*/ 1768138 w 2454053"/>
              <a:gd name="connsiteY2" fmla="*/ 28809 h 3175473"/>
              <a:gd name="connsiteX3" fmla="*/ 2062933 w 2454053"/>
              <a:gd name="connsiteY3" fmla="*/ 535578 h 3175473"/>
              <a:gd name="connsiteX4" fmla="*/ 2136936 w 2454053"/>
              <a:gd name="connsiteY4" fmla="*/ 674249 h 3175473"/>
              <a:gd name="connsiteX5" fmla="*/ 2436682 w 2454053"/>
              <a:gd name="connsiteY5" fmla="*/ 1755241 h 3175473"/>
              <a:gd name="connsiteX6" fmla="*/ 1394953 w 2454053"/>
              <a:gd name="connsiteY6" fmla="*/ 2906826 h 3175473"/>
              <a:gd name="connsiteX7" fmla="*/ 1165498 w 2454053"/>
              <a:gd name="connsiteY7" fmla="*/ 3007092 h 3175473"/>
              <a:gd name="connsiteX8" fmla="*/ 473424 w 2454053"/>
              <a:gd name="connsiteY8" fmla="*/ 3161203 h 3175473"/>
              <a:gd name="connsiteX9" fmla="*/ 132442 w 2454053"/>
              <a:gd name="connsiteY9" fmla="*/ 3053228 h 3175473"/>
              <a:gd name="connsiteX10" fmla="*/ 0 w 2454053"/>
              <a:gd name="connsiteY10" fmla="*/ 2983894 h 317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4053" h="3175473">
                <a:moveTo>
                  <a:pt x="0" y="0"/>
                </a:moveTo>
                <a:lnTo>
                  <a:pt x="1745403" y="0"/>
                </a:lnTo>
                <a:lnTo>
                  <a:pt x="1768138" y="28809"/>
                </a:lnTo>
                <a:cubicBezTo>
                  <a:pt x="1871867" y="175747"/>
                  <a:pt x="1965378" y="351831"/>
                  <a:pt x="2062933" y="535578"/>
                </a:cubicBezTo>
                <a:cubicBezTo>
                  <a:pt x="2086892" y="580773"/>
                  <a:pt x="2111717" y="627474"/>
                  <a:pt x="2136936" y="674249"/>
                </a:cubicBezTo>
                <a:cubicBezTo>
                  <a:pt x="2362638" y="1092935"/>
                  <a:pt x="2505478" y="1394370"/>
                  <a:pt x="2436682" y="1755241"/>
                </a:cubicBezTo>
                <a:cubicBezTo>
                  <a:pt x="2331862" y="2305094"/>
                  <a:pt x="2020326" y="2649513"/>
                  <a:pt x="1394953" y="2906826"/>
                </a:cubicBezTo>
                <a:cubicBezTo>
                  <a:pt x="1313102" y="2940493"/>
                  <a:pt x="1238045" y="2974347"/>
                  <a:pt x="1165498" y="3007092"/>
                </a:cubicBezTo>
                <a:cubicBezTo>
                  <a:pt x="864713" y="3142789"/>
                  <a:pt x="709694" y="3206004"/>
                  <a:pt x="473424" y="3161203"/>
                </a:cubicBezTo>
                <a:cubicBezTo>
                  <a:pt x="356126" y="3138961"/>
                  <a:pt x="242210" y="3102849"/>
                  <a:pt x="132442" y="3053228"/>
                </a:cubicBezTo>
                <a:lnTo>
                  <a:pt x="0" y="2983894"/>
                </a:ln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BAF7CC4-03AD-2D6C-57F0-4C929D2B7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97583" y="1237408"/>
            <a:ext cx="2233692" cy="216429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99E0D-EBD5-A382-07FA-B60175BA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4203" y="4007060"/>
            <a:ext cx="3444873" cy="2850940"/>
          </a:xfrm>
          <a:custGeom>
            <a:avLst/>
            <a:gdLst>
              <a:gd name="connsiteX0" fmla="*/ 1782686 w 3444873"/>
              <a:gd name="connsiteY0" fmla="*/ 0 h 2850940"/>
              <a:gd name="connsiteX1" fmla="*/ 3043760 w 3444873"/>
              <a:gd name="connsiteY1" fmla="*/ 730265 h 2850940"/>
              <a:gd name="connsiteX2" fmla="*/ 3178153 w 3444873"/>
              <a:gd name="connsiteY2" fmla="*/ 917087 h 2850940"/>
              <a:gd name="connsiteX3" fmla="*/ 3444873 w 3444873"/>
              <a:gd name="connsiteY3" fmla="*/ 1505683 h 2850940"/>
              <a:gd name="connsiteX4" fmla="*/ 3283718 w 3444873"/>
              <a:gd name="connsiteY4" fmla="*/ 2139577 h 2850940"/>
              <a:gd name="connsiteX5" fmla="*/ 2839285 w 3444873"/>
              <a:gd name="connsiteY5" fmla="*/ 2684262 h 2850940"/>
              <a:gd name="connsiteX6" fmla="*/ 2692803 w 3444873"/>
              <a:gd name="connsiteY6" fmla="*/ 2797635 h 2850940"/>
              <a:gd name="connsiteX7" fmla="*/ 2610242 w 3444873"/>
              <a:gd name="connsiteY7" fmla="*/ 2850940 h 2850940"/>
              <a:gd name="connsiteX8" fmla="*/ 523032 w 3444873"/>
              <a:gd name="connsiteY8" fmla="*/ 2850940 h 2850940"/>
              <a:gd name="connsiteX9" fmla="*/ 501539 w 3444873"/>
              <a:gd name="connsiteY9" fmla="*/ 2832597 h 2850940"/>
              <a:gd name="connsiteX10" fmla="*/ 401780 w 3444873"/>
              <a:gd name="connsiteY10" fmla="*/ 2726931 h 2850940"/>
              <a:gd name="connsiteX11" fmla="*/ 0 w 3444873"/>
              <a:gd name="connsiteY11" fmla="*/ 1505683 h 2850940"/>
              <a:gd name="connsiteX12" fmla="*/ 178970 w 3444873"/>
              <a:gd name="connsiteY12" fmla="*/ 1004836 h 2850940"/>
              <a:gd name="connsiteX13" fmla="*/ 708859 w 3444873"/>
              <a:gd name="connsiteY13" fmla="*/ 538473 h 2850940"/>
              <a:gd name="connsiteX14" fmla="*/ 825365 w 3444873"/>
              <a:gd name="connsiteY14" fmla="*/ 449264 h 2850940"/>
              <a:gd name="connsiteX15" fmla="*/ 1782686 w 3444873"/>
              <a:gd name="connsiteY15" fmla="*/ 0 h 285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50940">
                <a:moveTo>
                  <a:pt x="1782686" y="0"/>
                </a:moveTo>
                <a:cubicBezTo>
                  <a:pt x="2315236" y="0"/>
                  <a:pt x="2692396" y="218386"/>
                  <a:pt x="3043760" y="730265"/>
                </a:cubicBezTo>
                <a:cubicBezTo>
                  <a:pt x="3089740" y="797264"/>
                  <a:pt x="3134687" y="858197"/>
                  <a:pt x="3178153" y="917087"/>
                </a:cubicBezTo>
                <a:cubicBezTo>
                  <a:pt x="3358308" y="1161263"/>
                  <a:pt x="3444873" y="1288246"/>
                  <a:pt x="3444873" y="1505683"/>
                </a:cubicBezTo>
                <a:cubicBezTo>
                  <a:pt x="3444873" y="1721582"/>
                  <a:pt x="3390613" y="1934855"/>
                  <a:pt x="3283718" y="2139577"/>
                </a:cubicBezTo>
                <a:cubicBezTo>
                  <a:pt x="3179115" y="2339844"/>
                  <a:pt x="3029567" y="2523158"/>
                  <a:pt x="2839285" y="2684262"/>
                </a:cubicBezTo>
                <a:cubicBezTo>
                  <a:pt x="2792528" y="2723863"/>
                  <a:pt x="2743576" y="2761727"/>
                  <a:pt x="2692803" y="2797635"/>
                </a:cubicBezTo>
                <a:lnTo>
                  <a:pt x="2610242" y="2850940"/>
                </a:lnTo>
                <a:lnTo>
                  <a:pt x="523032" y="2850940"/>
                </a:lnTo>
                <a:lnTo>
                  <a:pt x="501539" y="2832597"/>
                </a:lnTo>
                <a:cubicBezTo>
                  <a:pt x="466750" y="2799487"/>
                  <a:pt x="433475" y="2764248"/>
                  <a:pt x="401780" y="2726931"/>
                </a:cubicBezTo>
                <a:cubicBezTo>
                  <a:pt x="142674" y="2421747"/>
                  <a:pt x="0" y="1988045"/>
                  <a:pt x="0" y="1505683"/>
                </a:cubicBezTo>
                <a:cubicBezTo>
                  <a:pt x="0" y="1313233"/>
                  <a:pt x="55222" y="1158779"/>
                  <a:pt x="178970" y="1004836"/>
                </a:cubicBezTo>
                <a:cubicBezTo>
                  <a:pt x="308413" y="843804"/>
                  <a:pt x="502908" y="695486"/>
                  <a:pt x="708859" y="538473"/>
                </a:cubicBezTo>
                <a:cubicBezTo>
                  <a:pt x="746858" y="509541"/>
                  <a:pt x="786112" y="479584"/>
                  <a:pt x="825365" y="449264"/>
                </a:cubicBezTo>
                <a:cubicBezTo>
                  <a:pt x="1176728" y="177908"/>
                  <a:pt x="1433172" y="0"/>
                  <a:pt x="1782686" y="0"/>
                </a:cubicBezTo>
                <a:close/>
              </a:path>
            </a:pathLst>
          </a:custGeom>
          <a:blipFill dpi="0"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773EC13-7953-B7B3-456C-7F32A4BAB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8815" y="-15240"/>
            <a:ext cx="2106520" cy="17890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0E5832-7596-CB78-E146-07615D657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90667" y="-15240"/>
            <a:ext cx="2214669" cy="1880612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D2D7C6-ED7C-95CA-5E37-4DE3D179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31115" y="0"/>
            <a:ext cx="1960733" cy="1632941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BB7DA1B-2A5F-A3DD-775B-EB1652769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511120" y="-454735"/>
            <a:ext cx="1619071" cy="154035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BE4A41-E68C-9C80-2D5D-5383F2036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449531" y="-516453"/>
            <a:ext cx="1742249" cy="166379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36F623-FD4E-1F48-D355-BBF352CF2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581863" y="-372654"/>
            <a:ext cx="1477584" cy="1376193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7C8421-9319-B00E-EBAB-D1544E0A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680681" y="-304649"/>
            <a:ext cx="1279948" cy="1240183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4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E3F24E-E096-FA5F-505F-0482258E6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BA1D06-6815-D580-A810-E262AAE05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6889FD-F7D6-A52A-BAFB-793A0AA86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9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7955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492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7920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3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47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968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402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68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  <p:sldLayoutId id="2147483691" r:id="rId25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747165-7CA0-2E9E-9167-1A5B1752A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3400"/>
              <a:t>Principles of Early Language Learning for 24-36 Months: Insights From Current Research and Brain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C41CA-AA96-1DC3-03CB-8EB17F3AE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9375" y="4471607"/>
            <a:ext cx="6953250" cy="862394"/>
          </a:xfrm>
        </p:spPr>
        <p:txBody>
          <a:bodyPr anchor="t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1700"/>
              <a:t>Foundations of toddler language growth and brain insights</a:t>
            </a:r>
          </a:p>
        </p:txBody>
      </p:sp>
    </p:spTree>
    <p:extLst>
      <p:ext uri="{BB962C8B-B14F-4D97-AF65-F5344CB8AC3E}">
        <p14:creationId xmlns:p14="http://schemas.microsoft.com/office/powerpoint/2010/main" val="384839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0D5BA-C0AF-1796-C847-0534B83F2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59" y="893763"/>
            <a:ext cx="4527965" cy="158744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00"/>
              <a:t>Indicators of Social Communication and Self-Regulation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87E4D0-D347-4DA8-81D7-104733308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293" y="1074738"/>
            <a:ext cx="4906732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DC9CEF6-58E1-4D78-BBBE-76F779AD9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555" y="898498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7AF1248-67F7-4FEF-8D1D-FE33661A9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266" y="993913"/>
            <a:ext cx="5101442" cy="485195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Grandpa playing with his granddaughter">
            <a:extLst>
              <a:ext uri="{FF2B5EF4-FFF2-40B4-BE49-F238E27FC236}">
                <a16:creationId xmlns:a16="http://schemas.microsoft.com/office/drawing/2014/main" id="{C00000E7-CEFB-4E2E-A938-20F59BC11C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190" r="26036"/>
          <a:stretch>
            <a:fillRect/>
          </a:stretch>
        </p:blipFill>
        <p:spPr>
          <a:xfrm>
            <a:off x="1033670" y="1288109"/>
            <a:ext cx="4349282" cy="4221274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006BE-E5B0-9D2E-F4D4-63558F555C64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62260" y="2721030"/>
            <a:ext cx="4691478" cy="3243207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Social Communication Milestones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Toddlers use language to interact and express needs effectively in social settings.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Self-Regulation Development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Growing self-regulation skills help toddlers manage emotions and maintain conversations smoothly.</a:t>
            </a:r>
          </a:p>
        </p:txBody>
      </p:sp>
    </p:spTree>
    <p:extLst>
      <p:ext uri="{BB962C8B-B14F-4D97-AF65-F5344CB8AC3E}">
        <p14:creationId xmlns:p14="http://schemas.microsoft.com/office/powerpoint/2010/main" val="3049890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0E528C-E563-625E-9C8B-A2203F1F7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600"/>
              <a:t>Breakthroughs in Toddler Brain Development</a:t>
            </a:r>
          </a:p>
        </p:txBody>
      </p:sp>
    </p:spTree>
    <p:extLst>
      <p:ext uri="{BB962C8B-B14F-4D97-AF65-F5344CB8AC3E}">
        <p14:creationId xmlns:p14="http://schemas.microsoft.com/office/powerpoint/2010/main" val="3184945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D636C-5E0B-4DCC-DB3B-61519A97F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59" y="893763"/>
            <a:ext cx="4527965" cy="158744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00"/>
              <a:t>Neural Pathways Forming During Language Acquisition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87E4D0-D347-4DA8-81D7-104733308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293" y="1074738"/>
            <a:ext cx="4906732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DC9CEF6-58E1-4D78-BBBE-76F779AD9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555" y="898498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7AF1248-67F7-4FEF-8D1D-FE33661A9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266" y="993913"/>
            <a:ext cx="5101442" cy="485195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Neuron cell network - Equirectangular Panorama 3d rendered image of Neuron cell network on black background. 360. VR. Hologram effect. DOF.">
            <a:extLst>
              <a:ext uri="{FF2B5EF4-FFF2-40B4-BE49-F238E27FC236}">
                <a16:creationId xmlns:a16="http://schemas.microsoft.com/office/drawing/2014/main" id="{54B10409-E852-4CC0-86FB-85D12BBD54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0174" r="28309" b="-2"/>
          <a:stretch>
            <a:fillRect/>
          </a:stretch>
        </p:blipFill>
        <p:spPr>
          <a:xfrm>
            <a:off x="1033670" y="1288109"/>
            <a:ext cx="4349282" cy="4221274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305D5-07EB-ECF5-B14A-8502A915D27A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62260" y="2721030"/>
            <a:ext cx="4691478" cy="3243207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Rapid Neural Development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Language learning triggers rapid growth of neural connections in critical brain regions during toddlerhood.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Brain Adaptability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The brain shows high adaptability in processing and producing language during early childhood development.</a:t>
            </a:r>
          </a:p>
        </p:txBody>
      </p:sp>
    </p:spTree>
    <p:extLst>
      <p:ext uri="{BB962C8B-B14F-4D97-AF65-F5344CB8AC3E}">
        <p14:creationId xmlns:p14="http://schemas.microsoft.com/office/powerpoint/2010/main" val="2657759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B9C69-14B2-51A4-521C-D4917BB5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59" y="893763"/>
            <a:ext cx="4527965" cy="158744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00"/>
              <a:t>Role of Play and Exploration in Cognitive Growth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87E4D0-D347-4DA8-81D7-104733308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293" y="1074738"/>
            <a:ext cx="4906732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DC9CEF6-58E1-4D78-BBBE-76F779AD9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555" y="898498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7AF1248-67F7-4FEF-8D1D-FE33661A9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266" y="993913"/>
            <a:ext cx="5101442" cy="485195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Boy on balance ball doing occupational therapy">
            <a:extLst>
              <a:ext uri="{FF2B5EF4-FFF2-40B4-BE49-F238E27FC236}">
                <a16:creationId xmlns:a16="http://schemas.microsoft.com/office/drawing/2014/main" id="{B9A0E64B-D8D0-428E-8C1B-EDC8FC9BAE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9488" r="21738"/>
          <a:stretch>
            <a:fillRect/>
          </a:stretch>
        </p:blipFill>
        <p:spPr>
          <a:xfrm>
            <a:off x="1033670" y="1288109"/>
            <a:ext cx="4349282" cy="4221274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914FB-2BB9-C2C1-A98A-B484641597EF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62260" y="2721030"/>
            <a:ext cx="4691478" cy="3243207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Brain Stimulation through Play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Exploratory play activates brain areas responsible for problem-solving and communication development.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Language Skill Reinforcement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Engaging with varied sensory experiences during play strengthens children's language and communication skills.</a:t>
            </a:r>
          </a:p>
        </p:txBody>
      </p:sp>
    </p:spTree>
    <p:extLst>
      <p:ext uri="{BB962C8B-B14F-4D97-AF65-F5344CB8AC3E}">
        <p14:creationId xmlns:p14="http://schemas.microsoft.com/office/powerpoint/2010/main" val="283521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5A5724-EF51-805C-A040-2175C1C5B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2"/>
            <a:ext cx="5411050" cy="182212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700"/>
              <a:t>Critical Periods and Plasticity in Early Childhood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E3C21-F13C-B17D-3350-B4420A5AD49A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914400" y="2496720"/>
            <a:ext cx="5181599" cy="3467518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Brain Plasticity in Early Childhood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Early childhood features heightened brain plasticity, enabling significant neural changes and learning.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Language Exposure Importance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Exposure to language during this critical period profoundly affects long-term language skills and communication.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Thinking about work">
            <a:extLst>
              <a:ext uri="{FF2B5EF4-FFF2-40B4-BE49-F238E27FC236}">
                <a16:creationId xmlns:a16="http://schemas.microsoft.com/office/drawing/2014/main" id="{761B1311-90E6-4DBF-9C89-4D40F14243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5253" r="16004" b="1"/>
          <a:stretch>
            <a:fillRect/>
          </a:stretch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2797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7EE75F-C062-35A7-A792-FDA507A5E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5600"/>
              <a:t>Parent-Centered Approaches and Interactive Effects</a:t>
            </a:r>
          </a:p>
        </p:txBody>
      </p:sp>
    </p:spTree>
    <p:extLst>
      <p:ext uri="{BB962C8B-B14F-4D97-AF65-F5344CB8AC3E}">
        <p14:creationId xmlns:p14="http://schemas.microsoft.com/office/powerpoint/2010/main" val="12594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Game characters concepts - Group of figures with speech bubble">
            <a:extLst>
              <a:ext uri="{FF2B5EF4-FFF2-40B4-BE49-F238E27FC236}">
                <a16:creationId xmlns:a16="http://schemas.microsoft.com/office/drawing/2014/main" id="{0149AA7E-B7AA-44A4-BAD1-E6DF113AD4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6993" r="-2" b="-2"/>
          <a:stretch>
            <a:fillRect/>
          </a:stretch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BF153-B496-912E-39E2-D2889EF1B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00"/>
              <a:t>Strategies for Responsive Parenting in Language Learning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CC4A3-B965-B4F5-683A-B082C54BAB95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992518" y="2312988"/>
            <a:ext cx="5368525" cy="3651250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Observing Child’s Cues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Responsive parenting starts with carefully observing the child’s verbal and nonverbal signals for effective communication.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Prompt and Meaningful Responses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Timely and relevant responses from parents foster language practice and boost emotional bonding with the child.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Creating Language Opportunities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Parents create rich language learning experiences by encouraging dialogue and interactive play.</a:t>
            </a:r>
          </a:p>
        </p:txBody>
      </p:sp>
    </p:spTree>
    <p:extLst>
      <p:ext uri="{BB962C8B-B14F-4D97-AF65-F5344CB8AC3E}">
        <p14:creationId xmlns:p14="http://schemas.microsoft.com/office/powerpoint/2010/main" val="289633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2E3E7-9E75-873C-73CE-BCAB691E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00"/>
              <a:t>Interactive Routines and Their Impact on Development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E0A19-CB6D-7DAC-E69D-7FF3D77803D7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992519" y="2312988"/>
            <a:ext cx="5271804" cy="3651250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200" b="1"/>
              <a:t>Consistent Language Input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200"/>
              <a:t>Regular routines offer predictable language exposure, enriching vocabulary and communication skills over time.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200" b="1"/>
              <a:t>Learning Through Repetition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200"/>
              <a:t>Repetitive interactions during daily tasks reinforce understanding and retention of language concepts.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200" b="1"/>
              <a:t>Contextual Learning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200"/>
              <a:t>Embedding language in everyday routines helps children connect words with meaningful contexts.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Happy father lying on sofa whit his little daughters and reading a book">
            <a:extLst>
              <a:ext uri="{FF2B5EF4-FFF2-40B4-BE49-F238E27FC236}">
                <a16:creationId xmlns:a16="http://schemas.microsoft.com/office/drawing/2014/main" id="{1C1DDEBF-1ECA-49D7-B2FA-928A7BA94F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9831" r="31618" b="-1"/>
          <a:stretch>
            <a:fillRect/>
          </a:stretch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1420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Close up of mother holding baby by the legs">
            <a:extLst>
              <a:ext uri="{FF2B5EF4-FFF2-40B4-BE49-F238E27FC236}">
                <a16:creationId xmlns:a16="http://schemas.microsoft.com/office/drawing/2014/main" id="{4E1B6A25-A3F1-4433-AD25-BF5D233158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6175" r="-1" b="9534"/>
          <a:stretch>
            <a:fillRect/>
          </a:stretch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8207E96-6DFF-4119-B2EA-3299067D2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2598" y="0"/>
            <a:ext cx="10189600" cy="6858000"/>
          </a:xfrm>
          <a:custGeom>
            <a:avLst/>
            <a:gdLst>
              <a:gd name="connsiteX0" fmla="*/ 8513625 w 10189600"/>
              <a:gd name="connsiteY0" fmla="*/ 0 h 6858000"/>
              <a:gd name="connsiteX1" fmla="*/ 1434689 w 10189600"/>
              <a:gd name="connsiteY1" fmla="*/ 0 h 6858000"/>
              <a:gd name="connsiteX2" fmla="*/ 1271976 w 10189600"/>
              <a:gd name="connsiteY2" fmla="*/ 160651 h 6858000"/>
              <a:gd name="connsiteX3" fmla="*/ 0 w 10189600"/>
              <a:gd name="connsiteY3" fmla="*/ 3879329 h 6858000"/>
              <a:gd name="connsiteX4" fmla="*/ 1565101 w 10189600"/>
              <a:gd name="connsiteY4" fmla="*/ 6659296 h 6858000"/>
              <a:gd name="connsiteX5" fmla="*/ 1789426 w 10189600"/>
              <a:gd name="connsiteY5" fmla="*/ 6858000 h 6858000"/>
              <a:gd name="connsiteX6" fmla="*/ 8868328 w 10189600"/>
              <a:gd name="connsiteY6" fmla="*/ 6858000 h 6858000"/>
              <a:gd name="connsiteX7" fmla="*/ 8925683 w 10189600"/>
              <a:gd name="connsiteY7" fmla="*/ 6804604 h 6858000"/>
              <a:gd name="connsiteX8" fmla="*/ 10189600 w 10189600"/>
              <a:gd name="connsiteY8" fmla="*/ 4217082 h 6858000"/>
              <a:gd name="connsiteX9" fmla="*/ 8536469 w 10189600"/>
              <a:gd name="connsiteY9" fmla="*/ 174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9600" h="6858000">
                <a:moveTo>
                  <a:pt x="8513625" y="0"/>
                </a:moveTo>
                <a:lnTo>
                  <a:pt x="1434689" y="0"/>
                </a:lnTo>
                <a:lnTo>
                  <a:pt x="1271976" y="160651"/>
                </a:lnTo>
                <a:cubicBezTo>
                  <a:pt x="451613" y="1030749"/>
                  <a:pt x="0" y="2373165"/>
                  <a:pt x="0" y="3879329"/>
                </a:cubicBezTo>
                <a:cubicBezTo>
                  <a:pt x="0" y="5207145"/>
                  <a:pt x="731040" y="5919527"/>
                  <a:pt x="1565101" y="6659296"/>
                </a:cubicBezTo>
                <a:lnTo>
                  <a:pt x="1789426" y="6858000"/>
                </a:lnTo>
                <a:lnTo>
                  <a:pt x="8868328" y="6858000"/>
                </a:lnTo>
                <a:lnTo>
                  <a:pt x="8925683" y="6804604"/>
                </a:lnTo>
                <a:cubicBezTo>
                  <a:pt x="9627437" y="6132444"/>
                  <a:pt x="10189600" y="5418356"/>
                  <a:pt x="10189600" y="4217082"/>
                </a:cubicBezTo>
                <a:cubicBezTo>
                  <a:pt x="10189600" y="2437327"/>
                  <a:pt x="9597144" y="878708"/>
                  <a:pt x="8536469" y="1746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223C86-12C5-4A60-A21A-D7FC75EFC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7813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A573AF0-3C0B-4895-A7A6-F41B0321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5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2442AC3-A9B0-4865-8A8A-1504FFC6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4283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451DCE-129E-43B6-BA50-3C8339E46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9577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26E65-1F56-BC1D-2492-0EB8E61A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32" y="893763"/>
            <a:ext cx="7340048" cy="1651054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Supporting Children Through Challenging Behaviors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02E0E-7959-400E-BD38-0896E0850DC2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2245932" y="2775004"/>
            <a:ext cx="7340048" cy="3189233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Understanding Toddler Behavior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Toddlers often use behavior to express frustration or difficulty when communication is limited.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Supportive Adult Responses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Patience and guidance from adults create positive communication environments for toddlers.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Promoting Language Growth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Positive communication fosters language development during early childhood challenges.</a:t>
            </a:r>
          </a:p>
        </p:txBody>
      </p:sp>
    </p:spTree>
    <p:extLst>
      <p:ext uri="{BB962C8B-B14F-4D97-AF65-F5344CB8AC3E}">
        <p14:creationId xmlns:p14="http://schemas.microsoft.com/office/powerpoint/2010/main" val="319861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A08AC-F796-409C-AD97-8B476289E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1B312B-4E9A-405C-9CE8-103254380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0853745" cy="6858000"/>
            <a:chOff x="-1" y="0"/>
            <a:chExt cx="10934058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7ED404-4912-4C80-B5EB-98E67EB26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0"/>
              <a:ext cx="10515600" cy="6858000"/>
            </a:xfrm>
            <a:custGeom>
              <a:avLst/>
              <a:gdLst>
                <a:gd name="connsiteX0" fmla="*/ 0 w 10515600"/>
                <a:gd name="connsiteY0" fmla="*/ 0 h 6858000"/>
                <a:gd name="connsiteX1" fmla="*/ 3039549 w 10515600"/>
                <a:gd name="connsiteY1" fmla="*/ 0 h 6858000"/>
                <a:gd name="connsiteX2" fmla="*/ 3387573 w 10515600"/>
                <a:gd name="connsiteY2" fmla="*/ 0 h 6858000"/>
                <a:gd name="connsiteX3" fmla="*/ 3678072 w 10515600"/>
                <a:gd name="connsiteY3" fmla="*/ 0 h 6858000"/>
                <a:gd name="connsiteX4" fmla="*/ 3721524 w 10515600"/>
                <a:gd name="connsiteY4" fmla="*/ 0 h 6858000"/>
                <a:gd name="connsiteX5" fmla="*/ 4595394 w 10515600"/>
                <a:gd name="connsiteY5" fmla="*/ 0 h 6858000"/>
                <a:gd name="connsiteX6" fmla="*/ 4607603 w 10515600"/>
                <a:gd name="connsiteY6" fmla="*/ 0 h 6858000"/>
                <a:gd name="connsiteX7" fmla="*/ 4733044 w 10515600"/>
                <a:gd name="connsiteY7" fmla="*/ 0 h 6858000"/>
                <a:gd name="connsiteX8" fmla="*/ 6226185 w 10515600"/>
                <a:gd name="connsiteY8" fmla="*/ 0 h 6858000"/>
                <a:gd name="connsiteX9" fmla="*/ 8892577 w 10515600"/>
                <a:gd name="connsiteY9" fmla="*/ 0 h 6858000"/>
                <a:gd name="connsiteX10" fmla="*/ 8914701 w 10515600"/>
                <a:gd name="connsiteY10" fmla="*/ 14997 h 6858000"/>
                <a:gd name="connsiteX11" fmla="*/ 10515600 w 10515600"/>
                <a:gd name="connsiteY11" fmla="*/ 3621656 h 6858000"/>
                <a:gd name="connsiteX12" fmla="*/ 8641250 w 10515600"/>
                <a:gd name="connsiteY12" fmla="*/ 6374814 h 6858000"/>
                <a:gd name="connsiteX13" fmla="*/ 8124602 w 10515600"/>
                <a:gd name="connsiteY13" fmla="*/ 6780599 h 6858000"/>
                <a:gd name="connsiteX14" fmla="*/ 8012846 w 10515600"/>
                <a:gd name="connsiteY14" fmla="*/ 6858000 h 6858000"/>
                <a:gd name="connsiteX15" fmla="*/ 6226185 w 10515600"/>
                <a:gd name="connsiteY15" fmla="*/ 6858000 h 6858000"/>
                <a:gd name="connsiteX16" fmla="*/ 4607603 w 10515600"/>
                <a:gd name="connsiteY16" fmla="*/ 6858000 h 6858000"/>
                <a:gd name="connsiteX17" fmla="*/ 4595394 w 10515600"/>
                <a:gd name="connsiteY17" fmla="*/ 6858000 h 6858000"/>
                <a:gd name="connsiteX18" fmla="*/ 4424650 w 10515600"/>
                <a:gd name="connsiteY18" fmla="*/ 6858000 h 6858000"/>
                <a:gd name="connsiteX19" fmla="*/ 3721524 w 10515600"/>
                <a:gd name="connsiteY19" fmla="*/ 6858000 h 6858000"/>
                <a:gd name="connsiteX20" fmla="*/ 3678072 w 10515600"/>
                <a:gd name="connsiteY20" fmla="*/ 6858000 h 6858000"/>
                <a:gd name="connsiteX21" fmla="*/ 3387573 w 10515600"/>
                <a:gd name="connsiteY21" fmla="*/ 6858000 h 6858000"/>
                <a:gd name="connsiteX22" fmla="*/ 3039549 w 10515600"/>
                <a:gd name="connsiteY22" fmla="*/ 6858000 h 6858000"/>
                <a:gd name="connsiteX23" fmla="*/ 0 w 10515600"/>
                <a:gd name="connsiteY2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515600" h="6858000">
                  <a:moveTo>
                    <a:pt x="0" y="0"/>
                  </a:moveTo>
                  <a:lnTo>
                    <a:pt x="3039549" y="0"/>
                  </a:lnTo>
                  <a:lnTo>
                    <a:pt x="3387573" y="0"/>
                  </a:lnTo>
                  <a:lnTo>
                    <a:pt x="3678072" y="0"/>
                  </a:lnTo>
                  <a:lnTo>
                    <a:pt x="3721524" y="0"/>
                  </a:lnTo>
                  <a:lnTo>
                    <a:pt x="4595394" y="0"/>
                  </a:lnTo>
                  <a:lnTo>
                    <a:pt x="4607603" y="0"/>
                  </a:lnTo>
                  <a:lnTo>
                    <a:pt x="4733044" y="0"/>
                  </a:lnTo>
                  <a:lnTo>
                    <a:pt x="6226185" y="0"/>
                  </a:lnTo>
                  <a:lnTo>
                    <a:pt x="8892577" y="0"/>
                  </a:lnTo>
                  <a:lnTo>
                    <a:pt x="8914701" y="14997"/>
                  </a:lnTo>
                  <a:cubicBezTo>
                    <a:pt x="9941864" y="754641"/>
                    <a:pt x="10515600" y="2093192"/>
                    <a:pt x="10515600" y="3621656"/>
                  </a:cubicBezTo>
                  <a:cubicBezTo>
                    <a:pt x="10515600" y="4969131"/>
                    <a:pt x="9586875" y="5602839"/>
                    <a:pt x="8641250" y="6374814"/>
                  </a:cubicBezTo>
                  <a:cubicBezTo>
                    <a:pt x="8469047" y="6515397"/>
                    <a:pt x="8298420" y="6653108"/>
                    <a:pt x="8124602" y="6780599"/>
                  </a:cubicBezTo>
                  <a:lnTo>
                    <a:pt x="8012846" y="6858000"/>
                  </a:lnTo>
                  <a:lnTo>
                    <a:pt x="6226185" y="6858000"/>
                  </a:lnTo>
                  <a:lnTo>
                    <a:pt x="4607603" y="6858000"/>
                  </a:lnTo>
                  <a:lnTo>
                    <a:pt x="4595394" y="6858000"/>
                  </a:lnTo>
                  <a:lnTo>
                    <a:pt x="4424650" y="6858000"/>
                  </a:lnTo>
                  <a:lnTo>
                    <a:pt x="3721524" y="6858000"/>
                  </a:lnTo>
                  <a:lnTo>
                    <a:pt x="3678072" y="6858000"/>
                  </a:lnTo>
                  <a:lnTo>
                    <a:pt x="3387573" y="6858000"/>
                  </a:lnTo>
                  <a:lnTo>
                    <a:pt x="303954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58012C-4DA3-4ED3-9500-41F9AF60B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0433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9AC73F7-22BD-4C46-B368-3F03B8478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8432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C99F96-8984-456F-BD66-5C019A651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308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821BB5-8F4A-30C3-9E7E-E9354985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5" y="442913"/>
            <a:ext cx="6857365" cy="1344612"/>
          </a:xfrm>
        </p:spPr>
        <p:txBody>
          <a:bodyPr anchor="b">
            <a:normAutofit/>
          </a:bodyPr>
          <a:lstStyle/>
          <a:p>
            <a:r>
              <a:rPr lang="en-US"/>
              <a:t>Conclusion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A324EADC-12FA-87D1-E0BE-081BCEEFDC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GraphicFramePr>
        <p:xfrm>
          <a:off x="1920875" y="2312988"/>
          <a:ext cx="6857365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791738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A08AC-F796-409C-AD97-8B476289E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1B312B-4E9A-405C-9CE8-103254380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0"/>
            <a:ext cx="10853745" cy="6858000"/>
            <a:chOff x="-1" y="0"/>
            <a:chExt cx="10934058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7ED404-4912-4C80-B5EB-98E67EB26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0"/>
              <a:ext cx="10515600" cy="6858000"/>
            </a:xfrm>
            <a:custGeom>
              <a:avLst/>
              <a:gdLst>
                <a:gd name="connsiteX0" fmla="*/ 0 w 10515600"/>
                <a:gd name="connsiteY0" fmla="*/ 0 h 6858000"/>
                <a:gd name="connsiteX1" fmla="*/ 3039549 w 10515600"/>
                <a:gd name="connsiteY1" fmla="*/ 0 h 6858000"/>
                <a:gd name="connsiteX2" fmla="*/ 3387573 w 10515600"/>
                <a:gd name="connsiteY2" fmla="*/ 0 h 6858000"/>
                <a:gd name="connsiteX3" fmla="*/ 3678072 w 10515600"/>
                <a:gd name="connsiteY3" fmla="*/ 0 h 6858000"/>
                <a:gd name="connsiteX4" fmla="*/ 3721524 w 10515600"/>
                <a:gd name="connsiteY4" fmla="*/ 0 h 6858000"/>
                <a:gd name="connsiteX5" fmla="*/ 4595394 w 10515600"/>
                <a:gd name="connsiteY5" fmla="*/ 0 h 6858000"/>
                <a:gd name="connsiteX6" fmla="*/ 4607603 w 10515600"/>
                <a:gd name="connsiteY6" fmla="*/ 0 h 6858000"/>
                <a:gd name="connsiteX7" fmla="*/ 4733044 w 10515600"/>
                <a:gd name="connsiteY7" fmla="*/ 0 h 6858000"/>
                <a:gd name="connsiteX8" fmla="*/ 6226185 w 10515600"/>
                <a:gd name="connsiteY8" fmla="*/ 0 h 6858000"/>
                <a:gd name="connsiteX9" fmla="*/ 8892577 w 10515600"/>
                <a:gd name="connsiteY9" fmla="*/ 0 h 6858000"/>
                <a:gd name="connsiteX10" fmla="*/ 8914701 w 10515600"/>
                <a:gd name="connsiteY10" fmla="*/ 14997 h 6858000"/>
                <a:gd name="connsiteX11" fmla="*/ 10515600 w 10515600"/>
                <a:gd name="connsiteY11" fmla="*/ 3621656 h 6858000"/>
                <a:gd name="connsiteX12" fmla="*/ 8641250 w 10515600"/>
                <a:gd name="connsiteY12" fmla="*/ 6374814 h 6858000"/>
                <a:gd name="connsiteX13" fmla="*/ 8124602 w 10515600"/>
                <a:gd name="connsiteY13" fmla="*/ 6780599 h 6858000"/>
                <a:gd name="connsiteX14" fmla="*/ 8012846 w 10515600"/>
                <a:gd name="connsiteY14" fmla="*/ 6858000 h 6858000"/>
                <a:gd name="connsiteX15" fmla="*/ 6226185 w 10515600"/>
                <a:gd name="connsiteY15" fmla="*/ 6858000 h 6858000"/>
                <a:gd name="connsiteX16" fmla="*/ 4607603 w 10515600"/>
                <a:gd name="connsiteY16" fmla="*/ 6858000 h 6858000"/>
                <a:gd name="connsiteX17" fmla="*/ 4595394 w 10515600"/>
                <a:gd name="connsiteY17" fmla="*/ 6858000 h 6858000"/>
                <a:gd name="connsiteX18" fmla="*/ 4424650 w 10515600"/>
                <a:gd name="connsiteY18" fmla="*/ 6858000 h 6858000"/>
                <a:gd name="connsiteX19" fmla="*/ 3721524 w 10515600"/>
                <a:gd name="connsiteY19" fmla="*/ 6858000 h 6858000"/>
                <a:gd name="connsiteX20" fmla="*/ 3678072 w 10515600"/>
                <a:gd name="connsiteY20" fmla="*/ 6858000 h 6858000"/>
                <a:gd name="connsiteX21" fmla="*/ 3387573 w 10515600"/>
                <a:gd name="connsiteY21" fmla="*/ 6858000 h 6858000"/>
                <a:gd name="connsiteX22" fmla="*/ 3039549 w 10515600"/>
                <a:gd name="connsiteY22" fmla="*/ 6858000 h 6858000"/>
                <a:gd name="connsiteX23" fmla="*/ 0 w 10515600"/>
                <a:gd name="connsiteY2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515600" h="6858000">
                  <a:moveTo>
                    <a:pt x="0" y="0"/>
                  </a:moveTo>
                  <a:lnTo>
                    <a:pt x="3039549" y="0"/>
                  </a:lnTo>
                  <a:lnTo>
                    <a:pt x="3387573" y="0"/>
                  </a:lnTo>
                  <a:lnTo>
                    <a:pt x="3678072" y="0"/>
                  </a:lnTo>
                  <a:lnTo>
                    <a:pt x="3721524" y="0"/>
                  </a:lnTo>
                  <a:lnTo>
                    <a:pt x="4595394" y="0"/>
                  </a:lnTo>
                  <a:lnTo>
                    <a:pt x="4607603" y="0"/>
                  </a:lnTo>
                  <a:lnTo>
                    <a:pt x="4733044" y="0"/>
                  </a:lnTo>
                  <a:lnTo>
                    <a:pt x="6226185" y="0"/>
                  </a:lnTo>
                  <a:lnTo>
                    <a:pt x="8892577" y="0"/>
                  </a:lnTo>
                  <a:lnTo>
                    <a:pt x="8914701" y="14997"/>
                  </a:lnTo>
                  <a:cubicBezTo>
                    <a:pt x="9941864" y="754641"/>
                    <a:pt x="10515600" y="2093192"/>
                    <a:pt x="10515600" y="3621656"/>
                  </a:cubicBezTo>
                  <a:cubicBezTo>
                    <a:pt x="10515600" y="4969131"/>
                    <a:pt x="9586875" y="5602839"/>
                    <a:pt x="8641250" y="6374814"/>
                  </a:cubicBezTo>
                  <a:cubicBezTo>
                    <a:pt x="8469047" y="6515397"/>
                    <a:pt x="8298420" y="6653108"/>
                    <a:pt x="8124602" y="6780599"/>
                  </a:cubicBezTo>
                  <a:lnTo>
                    <a:pt x="8012846" y="6858000"/>
                  </a:lnTo>
                  <a:lnTo>
                    <a:pt x="6226185" y="6858000"/>
                  </a:lnTo>
                  <a:lnTo>
                    <a:pt x="4607603" y="6858000"/>
                  </a:lnTo>
                  <a:lnTo>
                    <a:pt x="4595394" y="6858000"/>
                  </a:lnTo>
                  <a:lnTo>
                    <a:pt x="4424650" y="6858000"/>
                  </a:lnTo>
                  <a:lnTo>
                    <a:pt x="3721524" y="6858000"/>
                  </a:lnTo>
                  <a:lnTo>
                    <a:pt x="3678072" y="6858000"/>
                  </a:lnTo>
                  <a:lnTo>
                    <a:pt x="3387573" y="6858000"/>
                  </a:lnTo>
                  <a:lnTo>
                    <a:pt x="303954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58012C-4DA3-4ED3-9500-41F9AF60B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0433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9AC73F7-22BD-4C46-B368-3F03B8478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8432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C99F96-8984-456F-BD66-5C019A651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308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11F848-801D-ED0C-B330-928923C6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5" y="442913"/>
            <a:ext cx="6857365" cy="1344612"/>
          </a:xfrm>
        </p:spPr>
        <p:txBody>
          <a:bodyPr anchor="b">
            <a:normAutofit/>
          </a:bodyPr>
          <a:lstStyle/>
          <a:p>
            <a:r>
              <a:rPr lang="en-US"/>
              <a:t>Today's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4F3BA-7A75-6F9F-BF89-4C1CB3A91380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BulletedText"/>
                  </p202:designTagLst>
                </p202:designPr>
              </p:ext>
            </p:extLst>
          </p:nvPr>
        </p:nvSpPr>
        <p:spPr>
          <a:xfrm>
            <a:off x="1920875" y="2312988"/>
            <a:ext cx="6857365" cy="36512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t>Core Principles of Language Development in Toddlers</a:t>
            </a:r>
          </a:p>
          <a:p>
            <a:pPr>
              <a:buFont typeface="Arial" panose="020B0604020202020204" pitchFamily="34" charset="0"/>
              <a:buChar char="•"/>
            </a:pPr>
            <a:r>
              <a:t>Milestones in Language Development: What Current Research Reveals</a:t>
            </a:r>
          </a:p>
          <a:p>
            <a:pPr>
              <a:buFont typeface="Arial" panose="020B0604020202020204" pitchFamily="34" charset="0"/>
              <a:buChar char="•"/>
            </a:pPr>
            <a:r>
              <a:t>Breakthroughs in Toddler Brain Development</a:t>
            </a:r>
          </a:p>
          <a:p>
            <a:pPr>
              <a:buFont typeface="Arial" panose="020B0604020202020204" pitchFamily="34" charset="0"/>
              <a:buChar char="•"/>
            </a:pPr>
            <a:r>
              <a:t>Parent-Centered Approaches and Interactive Effects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10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56A1D0-C2D5-8D14-E182-0CE530BF1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4500"/>
              <a:t>Core Principles of Language Development in Toddlers</a:t>
            </a:r>
          </a:p>
        </p:txBody>
      </p:sp>
    </p:spTree>
    <p:extLst>
      <p:ext uri="{BB962C8B-B14F-4D97-AF65-F5344CB8AC3E}">
        <p14:creationId xmlns:p14="http://schemas.microsoft.com/office/powerpoint/2010/main" val="703186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ED4CB-4A2E-076D-B5F4-01C9841F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5" y="3539152"/>
            <a:ext cx="8769350" cy="87382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1800"/>
              <a:t>Understanding Responsive Interactions and Relationship-Based Learning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19801E-A6E2-4F88-BB91-2A71DBC4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5653" y="540689"/>
            <a:ext cx="3559978" cy="280500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84FA090-1E51-4E96-AE7C-430E378B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4077" y="421418"/>
            <a:ext cx="3943847" cy="311773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Happy pregnant mother and daughter playing in living room at home">
            <a:extLst>
              <a:ext uri="{FF2B5EF4-FFF2-40B4-BE49-F238E27FC236}">
                <a16:creationId xmlns:a16="http://schemas.microsoft.com/office/drawing/2014/main" id="{D2B0594D-7C47-44C2-9794-FFFB8DFBC7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6335" r="-1" b="-1"/>
          <a:stretch>
            <a:fillRect/>
          </a:stretch>
        </p:blipFill>
        <p:spPr>
          <a:xfrm>
            <a:off x="4488445" y="707666"/>
            <a:ext cx="3114396" cy="2484727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89869E-ECC4-4D30-B2DF-C7DC3DD85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0566" y="341627"/>
            <a:ext cx="4205424" cy="330404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45D7A-18F2-4572-B50B-912B77A5D335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920874" y="4412974"/>
            <a:ext cx="8932863" cy="16777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Responsive Interactions</a:t>
            </a:r>
          </a:p>
          <a:p>
            <a:pPr marL="0" lvl="1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Adults attentively respond to toddler cues to foster meaningful communication and connection.</a:t>
            </a:r>
          </a:p>
          <a:p>
            <a:pPr marL="0" indent="0" algn="ctr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100" b="1"/>
              <a:t>Relationship-Based Learning</a:t>
            </a:r>
          </a:p>
          <a:p>
            <a:pPr marL="0" lvl="1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100"/>
              <a:t>Secure bonds built on trust and shared attention support toddler language development.</a:t>
            </a:r>
          </a:p>
        </p:txBody>
      </p:sp>
    </p:spTree>
    <p:extLst>
      <p:ext uri="{BB962C8B-B14F-4D97-AF65-F5344CB8AC3E}">
        <p14:creationId xmlns:p14="http://schemas.microsoft.com/office/powerpoint/2010/main" val="2925615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439E4-3587-6449-FFFA-3716EE3F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2"/>
            <a:ext cx="5411050" cy="182212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700"/>
              <a:t>The Importance of Play in Fostering Language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234B5-0E0F-A6D4-A797-AFFBD1AA08EF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914400" y="2496720"/>
            <a:ext cx="5181599" cy="3467518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Language Experimentation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Play offers toddlers a natural setting to try out new words and develop early communication skills.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Creativity and Social Interaction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Engaging in play fosters creativity and social skills essential for language acquisition in young children.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Three infants in a daycare are sitting on the floor and playing with wooden building block toys,">
            <a:extLst>
              <a:ext uri="{FF2B5EF4-FFF2-40B4-BE49-F238E27FC236}">
                <a16:creationId xmlns:a16="http://schemas.microsoft.com/office/drawing/2014/main" id="{457145B7-39BE-4332-9D89-2AB13C5999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9969" r="11288" b="1"/>
          <a:stretch>
            <a:fillRect/>
          </a:stretch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8093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Small daughter and her mother saving money in a jar and learning mathematics indoors">
            <a:extLst>
              <a:ext uri="{FF2B5EF4-FFF2-40B4-BE49-F238E27FC236}">
                <a16:creationId xmlns:a16="http://schemas.microsoft.com/office/drawing/2014/main" id="{C0C2214E-E4A7-4125-8A59-9A17FB1995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6993" r="-2" b="-2"/>
          <a:stretch>
            <a:fillRect/>
          </a:stretch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2996D-0CC0-4A31-9085-981D2AA8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200"/>
              <a:t>Scaffolding and Guided Participation as Outlined by Vygotskian Theory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26D60-23C8-8ED2-EC70-300428C1C0B5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992518" y="2312988"/>
            <a:ext cx="5368525" cy="3651250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300" b="1"/>
              <a:t>Tailored Support by Caregivers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300"/>
              <a:t>Caregivers provide assistance matching the child’s current abilities to facilitate learning progress.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300" b="1"/>
              <a:t>Gradual Increase in Complexity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300"/>
              <a:t>Challenges are gradually increased to help the child develop new skills independently over time.</a:t>
            </a:r>
          </a:p>
          <a:p>
            <a:pPr marL="0" indent="0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300" b="1"/>
              <a:t>Promotion of Independent Language Use</a:t>
            </a:r>
          </a:p>
          <a:p>
            <a:pPr marL="0" lvl="1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300"/>
              <a:t>Scaffolding promotes children’s ability to use language independently within social interactions.</a:t>
            </a:r>
          </a:p>
        </p:txBody>
      </p:sp>
    </p:spTree>
    <p:extLst>
      <p:ext uri="{BB962C8B-B14F-4D97-AF65-F5344CB8AC3E}">
        <p14:creationId xmlns:p14="http://schemas.microsoft.com/office/powerpoint/2010/main" val="2195038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44C21E-1A18-06FB-7E4A-A6408ED98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4000"/>
              <a:t>Milestones in Language Development: What Current Research Reveals</a:t>
            </a:r>
          </a:p>
        </p:txBody>
      </p:sp>
    </p:spTree>
    <p:extLst>
      <p:ext uri="{BB962C8B-B14F-4D97-AF65-F5344CB8AC3E}">
        <p14:creationId xmlns:p14="http://schemas.microsoft.com/office/powerpoint/2010/main" val="602231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15915F-8EF6-E971-BDDF-D8E1A29E3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5" y="3539152"/>
            <a:ext cx="8769350" cy="87382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00"/>
              <a:t>Typical Vocabulary Growth and Sentence Formation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19801E-A6E2-4F88-BB91-2A71DBC4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5653" y="540689"/>
            <a:ext cx="3559978" cy="280500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84FA090-1E51-4E96-AE7C-430E378B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4077" y="421418"/>
            <a:ext cx="3943847" cy="311773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Child playing with letters">
            <a:extLst>
              <a:ext uri="{FF2B5EF4-FFF2-40B4-BE49-F238E27FC236}">
                <a16:creationId xmlns:a16="http://schemas.microsoft.com/office/drawing/2014/main" id="{883D6453-C215-41C4-8602-0F27F5E8C2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5374" r="960" b="-1"/>
          <a:stretch>
            <a:fillRect/>
          </a:stretch>
        </p:blipFill>
        <p:spPr>
          <a:xfrm>
            <a:off x="4488445" y="707666"/>
            <a:ext cx="3114396" cy="2484727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89869E-ECC4-4D30-B2DF-C7DC3DD85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0566" y="341627"/>
            <a:ext cx="4205424" cy="330404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5AB09-53BF-1378-0D95-C4A4C9F7DEA6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920874" y="4412974"/>
            <a:ext cx="8932863" cy="16777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000" b="1"/>
              <a:t>Rapid Vocabulary Increase</a:t>
            </a:r>
          </a:p>
          <a:p>
            <a:pPr marL="0" lvl="1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000"/>
              <a:t>Toddlers rapidly expand their vocabulary between ages 2 and 3, learning many new words quickly.</a:t>
            </a:r>
          </a:p>
          <a:p>
            <a:pPr marL="0" indent="0" algn="ctr">
              <a:lnSpc>
                <a:spcPct val="13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000" b="1"/>
              <a:t>Simple Sentence Formation</a:t>
            </a:r>
          </a:p>
          <a:p>
            <a:pPr marL="0" lvl="1" indent="0" 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000"/>
              <a:t>Children begin combining words into simple sentences, marking early language development milestones.</a:t>
            </a:r>
          </a:p>
        </p:txBody>
      </p:sp>
    </p:spTree>
    <p:extLst>
      <p:ext uri="{BB962C8B-B14F-4D97-AF65-F5344CB8AC3E}">
        <p14:creationId xmlns:p14="http://schemas.microsoft.com/office/powerpoint/2010/main" val="1988102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44DDFB-B922-9B7D-7A19-F070480F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2"/>
            <a:ext cx="5411050" cy="182212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700"/>
              <a:t>Emerging Skills in Listening and Expressive Language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3E860-5428-40AB-84B3-BC22957A83BD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914400" y="2496720"/>
            <a:ext cx="5181599" cy="3467518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Listening Skill Development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Toddlers enhance their listening skills to better understand instructions and stories in their environment.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400" b="1"/>
              <a:t>Expressive Language Improvement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1400"/>
              <a:t>Expressive language grows through toddlers' trial, imitation, and feedback from adults.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&quot;Boy's face, black and white, cropped half&quot;">
            <a:extLst>
              <a:ext uri="{FF2B5EF4-FFF2-40B4-BE49-F238E27FC236}">
                <a16:creationId xmlns:a16="http://schemas.microsoft.com/office/drawing/2014/main" id="{F4BD2EE3-8F08-438B-8A2E-0935706483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7894" r="-1" b="15350"/>
          <a:stretch>
            <a:fillRect/>
          </a:stretch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404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36FBFD-CEAC-47B6-A2BE-91A1F1A46B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FE38A-9F40-477F-8251-8026D807743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AAA64C4C-1C1A-4AD5-A45E-ACC15888C1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{1804B72A-4B13-4F05-8ACC-D8ECD14E7F5B}TFe158ec19-90f0-4a2e-8d16-842bd0bc08f859364877_win32-bfa615b1daea</Template>
  <TotalTime>5</TotalTime>
  <Words>1437</Words>
  <Application>Microsoft Office PowerPoint</Application>
  <PresentationFormat>Widescreen</PresentationFormat>
  <Paragraphs>124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Meiryo</vt:lpstr>
      <vt:lpstr>Arial</vt:lpstr>
      <vt:lpstr>Calibri</vt:lpstr>
      <vt:lpstr>Corbel</vt:lpstr>
      <vt:lpstr>SketchLinesVTI</vt:lpstr>
      <vt:lpstr>Principles of Early Language Learning for 24-36 Months: Insights From Current Research and Brain Development</vt:lpstr>
      <vt:lpstr>Today's Agenda</vt:lpstr>
      <vt:lpstr>Core Principles of Language Development in Toddlers</vt:lpstr>
      <vt:lpstr>Understanding Responsive Interactions and Relationship-Based Learning</vt:lpstr>
      <vt:lpstr>The Importance of Play in Fostering Language Growth</vt:lpstr>
      <vt:lpstr>Scaffolding and Guided Participation as Outlined by Vygotskian Theory</vt:lpstr>
      <vt:lpstr>Milestones in Language Development: What Current Research Reveals</vt:lpstr>
      <vt:lpstr>Typical Vocabulary Growth and Sentence Formation</vt:lpstr>
      <vt:lpstr>Emerging Skills in Listening and Expressive Language</vt:lpstr>
      <vt:lpstr>Indicators of Social Communication and Self-Regulation</vt:lpstr>
      <vt:lpstr>Breakthroughs in Toddler Brain Development</vt:lpstr>
      <vt:lpstr>Neural Pathways Forming During Language Acquisition</vt:lpstr>
      <vt:lpstr>Role of Play and Exploration in Cognitive Growth</vt:lpstr>
      <vt:lpstr>Critical Periods and Plasticity in Early Childhood</vt:lpstr>
      <vt:lpstr>Parent-Centered Approaches and Interactive Effects</vt:lpstr>
      <vt:lpstr>Strategies for Responsive Parenting in Language Learning</vt:lpstr>
      <vt:lpstr>Interactive Routines and Their Impact on Development</vt:lpstr>
      <vt:lpstr>Supporting Children Through Challenging Behaviors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Xiaomin Riddle</dc:creator>
  <cp:lastModifiedBy>Xiaomin Riddle</cp:lastModifiedBy>
  <cp:revision>3</cp:revision>
  <dcterms:created xsi:type="dcterms:W3CDTF">2026-01-04T16:37:42Z</dcterms:created>
  <dcterms:modified xsi:type="dcterms:W3CDTF">2026-01-04T16:42:59Z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