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1" r:id="rId5"/>
    <p:sldId id="2562" r:id="rId6"/>
    <p:sldId id="2563" r:id="rId7"/>
    <p:sldId id="2564" r:id="rId8"/>
    <p:sldId id="2565" r:id="rId9"/>
    <p:sldId id="2566" r:id="rId10"/>
    <p:sldId id="2567" r:id="rId11"/>
    <p:sldId id="2568" r:id="rId12"/>
    <p:sldId id="2569" r:id="rId13"/>
    <p:sldId id="2570" r:id="rId14"/>
    <p:sldId id="2571" r:id="rId15"/>
    <p:sldId id="2572" r:id="rId16"/>
    <p:sldId id="2573" r:id="rId17"/>
    <p:sldId id="2574" r:id="rId18"/>
    <p:sldId id="2575" r:id="rId19"/>
    <p:sldId id="2576" r:id="rId20"/>
    <p:sldId id="2577" r:id="rId21"/>
    <p:sldId id="2578" r:id="rId22"/>
    <p:sldId id="25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ciples of Early Learning for 18-24 Months: Social-Emotional Growth, Attachment, and Breakthroughs in Brain Development" id="{F7D3492F-68DD-475A-9E9A-7B88D23F8FE4}">
          <p14:sldIdLst>
            <p14:sldId id="2561"/>
            <p14:sldId id="2562"/>
          </p14:sldIdLst>
        </p14:section>
        <p14:section name="Core Principles of Early Learning for 18-24 Month-Olds" id="{5ADF5619-D6BB-43A6-A545-FD208EF4BC84}">
          <p14:sldIdLst>
            <p14:sldId id="2563"/>
            <p14:sldId id="2564"/>
            <p14:sldId id="2565"/>
            <p14:sldId id="2566"/>
          </p14:sldIdLst>
        </p14:section>
        <p14:section name="Social-Emotional and Attachment Development" id="{0E94046D-7B7D-47CF-B439-C175C53B05C0}">
          <p14:sldIdLst>
            <p14:sldId id="2567"/>
            <p14:sldId id="2568"/>
            <p14:sldId id="2569"/>
            <p14:sldId id="2570"/>
          </p14:sldIdLst>
        </p14:section>
        <p14:section name="Milestones and Breakthroughs in Brain Development" id="{05D3CC56-4B6E-4C2B-B2D5-C4596542BFDE}">
          <p14:sldIdLst>
            <p14:sldId id="2571"/>
            <p14:sldId id="2572"/>
            <p14:sldId id="2573"/>
            <p14:sldId id="2574"/>
          </p14:sldIdLst>
        </p14:section>
        <p14:section name="Parent-Centered Strategies and Interactive Effects" id="{88951BB5-63E3-4181-A1EC-7952E4AB8C45}">
          <p14:sldIdLst>
            <p14:sldId id="2575"/>
            <p14:sldId id="2576"/>
            <p14:sldId id="2577"/>
            <p14:sldId id="2578"/>
          </p14:sldIdLst>
        </p14:section>
        <p14:section name="Conclusion" id="{021EEB35-8B73-43F4-BC0C-349A84CBFD15}">
          <p14:sldIdLst>
            <p14:sldId id="2579"/>
          </p14:sldIdLst>
        </p14:section>
      </p14:sectionLst>
    </p:ex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5394" autoAdjust="0"/>
  </p:normalViewPr>
  <p:slideViewPr>
    <p:cSldViewPr snapToGrid="0">
      <p:cViewPr varScale="1">
        <p:scale>
          <a:sx n="89" d="100"/>
          <a:sy n="89" d="100"/>
        </p:scale>
        <p:origin x="374" y="293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0FF1EE-9464-4757-A838-C9424E131C45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91AF8C00-65C4-4A7B-874E-F8ABC809CAC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Active Exploration Benefits</a:t>
          </a:r>
        </a:p>
      </dgm:t>
    </dgm:pt>
    <dgm:pt modelId="{9975DA12-DA49-4182-87F2-5E153CB2449E}" type="parTrans" cxnId="{795D9615-0CA6-4605-8638-3C2CC0537CAF}">
      <dgm:prSet/>
      <dgm:spPr/>
      <dgm:t>
        <a:bodyPr/>
        <a:lstStyle/>
        <a:p>
          <a:endParaRPr lang="zh-CN" altLang="en-US"/>
        </a:p>
      </dgm:t>
    </dgm:pt>
    <dgm:pt modelId="{2A45CF13-0FAD-4167-8B31-6B02A484F6EB}" type="sibTrans" cxnId="{795D9615-0CA6-4605-8638-3C2CC0537CAF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CC9B21C6-F241-4A19-A0DD-56E82B882C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Active exploration enhances toddlers' motor skills and cognitive development through hands-on interaction.</a:t>
          </a:r>
        </a:p>
      </dgm:t>
    </dgm:pt>
    <dgm:pt modelId="{300177FB-6233-4D74-8F69-6FEFFBFAE3D4}" type="parTrans" cxnId="{6401A478-C1CD-495A-9099-E3AB4986AC63}">
      <dgm:prSet/>
      <dgm:spPr/>
      <dgm:t>
        <a:bodyPr/>
        <a:lstStyle/>
        <a:p>
          <a:endParaRPr lang="zh-CN" altLang="en-US"/>
        </a:p>
      </dgm:t>
    </dgm:pt>
    <dgm:pt modelId="{0B8AD21B-B419-4ED4-A1ED-F18E028FB14C}" type="sibTrans" cxnId="{6401A478-C1CD-495A-9099-E3AB4986AC63}">
      <dgm:prSet/>
      <dgm:spPr/>
      <dgm:t>
        <a:bodyPr/>
        <a:lstStyle/>
        <a:p>
          <a:endParaRPr lang="zh-CN" altLang="en-US"/>
        </a:p>
      </dgm:t>
    </dgm:pt>
    <dgm:pt modelId="{7C15B4CC-9E85-4C66-BE25-E0CC3A015A9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Play-Based Learning Impact</a:t>
          </a:r>
        </a:p>
      </dgm:t>
    </dgm:pt>
    <dgm:pt modelId="{ECE9FA50-512B-408F-BEE7-C5CDF34FF21E}" type="parTrans" cxnId="{9668FFC4-7469-49F5-A779-6FB0F2DE18BC}">
      <dgm:prSet/>
      <dgm:spPr/>
      <dgm:t>
        <a:bodyPr/>
        <a:lstStyle/>
        <a:p>
          <a:endParaRPr lang="zh-CN" altLang="en-US"/>
        </a:p>
      </dgm:t>
    </dgm:pt>
    <dgm:pt modelId="{9E97317F-AE6B-42E1-BF8C-33CCD4CB7BE5}" type="sibTrans" cxnId="{9668FFC4-7469-49F5-A779-6FB0F2DE18BC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B1C538D2-B134-4600-BF5A-34B7DE21F7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Play-based learning fosters engagement and meaningful discovery in early childhood education.</a:t>
          </a:r>
        </a:p>
      </dgm:t>
    </dgm:pt>
    <dgm:pt modelId="{A669BA5C-CEC8-424C-BEFB-DA30E2472028}" type="parTrans" cxnId="{BD2CA012-C001-4DB1-82FE-25233FEAAEE3}">
      <dgm:prSet/>
      <dgm:spPr/>
      <dgm:t>
        <a:bodyPr/>
        <a:lstStyle/>
        <a:p>
          <a:endParaRPr lang="zh-CN" altLang="en-US"/>
        </a:p>
      </dgm:t>
    </dgm:pt>
    <dgm:pt modelId="{3D5BF063-7682-480E-8789-D3056A1EC8F0}" type="sibTrans" cxnId="{BD2CA012-C001-4DB1-82FE-25233FEAAEE3}">
      <dgm:prSet/>
      <dgm:spPr/>
      <dgm:t>
        <a:bodyPr/>
        <a:lstStyle/>
        <a:p>
          <a:endParaRPr lang="zh-CN" altLang="en-US"/>
        </a:p>
      </dgm:t>
    </dgm:pt>
    <dgm:pt modelId="{4418C887-8F95-4BC5-BC86-0FE6A7CF00E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Social Understanding Growth</a:t>
          </a:r>
        </a:p>
      </dgm:t>
    </dgm:pt>
    <dgm:pt modelId="{A701C26B-2AD3-4D20-8F9B-7571C58BCE83}" type="parTrans" cxnId="{9B64E6C0-ADEC-4473-8C75-7B57B6495157}">
      <dgm:prSet/>
      <dgm:spPr/>
      <dgm:t>
        <a:bodyPr/>
        <a:lstStyle/>
        <a:p>
          <a:endParaRPr lang="zh-CN" altLang="en-US"/>
        </a:p>
      </dgm:t>
    </dgm:pt>
    <dgm:pt modelId="{750EA5AE-7DD7-4ED3-AEA7-A627F4BE4A1A}" type="sibTrans" cxnId="{9B64E6C0-ADEC-4473-8C75-7B57B6495157}">
      <dgm:prSet/>
      <dgm:spPr/>
      <dgm:t>
        <a:bodyPr/>
        <a:lstStyle/>
        <a:p>
          <a:endParaRPr lang="zh-CN" altLang="en-US"/>
        </a:p>
      </dgm:t>
    </dgm:pt>
    <dgm:pt modelId="{F03EE938-CCC5-4DB4-983D-8CF3B248058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Through play, toddlers develop essential social skills and emotional understanding with peers.</a:t>
          </a:r>
        </a:p>
      </dgm:t>
    </dgm:pt>
    <dgm:pt modelId="{70155B4F-841E-431C-92A6-412284929B6B}" type="parTrans" cxnId="{46312A7A-DDA9-4139-AE52-650CF96C3092}">
      <dgm:prSet/>
      <dgm:spPr/>
      <dgm:t>
        <a:bodyPr/>
        <a:lstStyle/>
        <a:p>
          <a:endParaRPr lang="zh-CN" altLang="en-US"/>
        </a:p>
      </dgm:t>
    </dgm:pt>
    <dgm:pt modelId="{5D3E334C-74C7-4657-81EA-9C417C6DDD9E}" type="sibTrans" cxnId="{46312A7A-DDA9-4139-AE52-650CF96C3092}">
      <dgm:prSet/>
      <dgm:spPr/>
      <dgm:t>
        <a:bodyPr/>
        <a:lstStyle/>
        <a:p>
          <a:endParaRPr lang="zh-CN" altLang="en-US"/>
        </a:p>
      </dgm:t>
    </dgm:pt>
    <dgm:pt modelId="{D122B3CD-BFB8-474B-AA3F-E8E23B6A5DBD}" type="pres">
      <dgm:prSet presAssocID="{B50FF1EE-9464-4757-A838-C9424E131C45}" presName="Root" presStyleCnt="0">
        <dgm:presLayoutVars>
          <dgm:dir/>
          <dgm:resizeHandles val="exact"/>
        </dgm:presLayoutVars>
      </dgm:prSet>
      <dgm:spPr/>
    </dgm:pt>
    <dgm:pt modelId="{956AD636-11D4-4C0B-9035-B4A2A5504E95}" type="pres">
      <dgm:prSet presAssocID="{91AF8C00-65C4-4A7B-874E-F8ABC809CACB}" presName="Composite" presStyleCnt="0"/>
      <dgm:spPr/>
    </dgm:pt>
    <dgm:pt modelId="{5B960360-B748-46B6-BC8B-9BEC4EFEA80A}" type="pres">
      <dgm:prSet presAssocID="{91AF8C00-65C4-4A7B-874E-F8ABC809CACB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r="3872" b="-4"/>
          <a:stretch/>
        </a:blipFill>
      </dgm:spPr>
      <dgm:extLst>
        <a:ext uri="{E40237B7-FDA0-4F09-8148-C483321AD2D9}">
          <dgm14:cNvPr xmlns:dgm14="http://schemas.microsoft.com/office/drawing/2010/diagram" id="0" name="" descr="Young girl peering through a partially opened white interior door"/>
        </a:ext>
      </dgm:extLst>
    </dgm:pt>
    <dgm:pt modelId="{18518539-9DEC-416B-9A79-3AF06CAA4214}" type="pres">
      <dgm:prSet presAssocID="{91AF8C00-65C4-4A7B-874E-F8ABC809CACB}" presName="Subtitle" presStyleLbl="revTx" presStyleIdx="0" presStyleCnt="6">
        <dgm:presLayoutVars>
          <dgm:chMax val="0"/>
          <dgm:bulletEnabled/>
        </dgm:presLayoutVars>
      </dgm:prSet>
      <dgm:spPr/>
    </dgm:pt>
    <dgm:pt modelId="{12F41FFC-F2D5-481E-A4CB-1240DA5A98B0}" type="pres">
      <dgm:prSet presAssocID="{91AF8C00-65C4-4A7B-874E-F8ABC809CACB}" presName="Description" presStyleLbl="revTx" presStyleIdx="1" presStyleCnt="6">
        <dgm:presLayoutVars>
          <dgm:bulletEnabled/>
        </dgm:presLayoutVars>
      </dgm:prSet>
      <dgm:spPr/>
    </dgm:pt>
    <dgm:pt modelId="{D6B98034-D278-4126-9CF0-4D885B18481D}" type="pres">
      <dgm:prSet presAssocID="{2A45CF13-0FAD-4167-8B31-6B02A484F6EB}" presName="sibTrans" presStyleLbl="sibTrans2D1" presStyleIdx="0" presStyleCnt="0"/>
      <dgm:spPr/>
    </dgm:pt>
    <dgm:pt modelId="{B18FBEE8-4AFD-48CA-B14F-3B57AEFBE451}" type="pres">
      <dgm:prSet presAssocID="{7C15B4CC-9E85-4C66-BE25-E0CC3A015A93}" presName="Composite" presStyleCnt="0"/>
      <dgm:spPr/>
    </dgm:pt>
    <dgm:pt modelId="{A1F31CA8-10D2-4211-A22E-039D56A4A08E}" type="pres">
      <dgm:prSet presAssocID="{7C15B4CC-9E85-4C66-BE25-E0CC3A015A93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9" r="8319" b="-4"/>
          <a:stretch/>
        </a:blipFill>
      </dgm:spPr>
      <dgm:extLst>
        <a:ext uri="{E40237B7-FDA0-4F09-8148-C483321AD2D9}">
          <dgm14:cNvPr xmlns:dgm14="http://schemas.microsoft.com/office/drawing/2010/diagram" id="0" name="" descr="Children coloring papers"/>
        </a:ext>
      </dgm:extLst>
    </dgm:pt>
    <dgm:pt modelId="{4F7D867E-D4B1-4351-A74D-E6A35AA9B6FB}" type="pres">
      <dgm:prSet presAssocID="{7C15B4CC-9E85-4C66-BE25-E0CC3A015A93}" presName="Subtitle" presStyleLbl="revTx" presStyleIdx="2" presStyleCnt="6">
        <dgm:presLayoutVars>
          <dgm:chMax val="0"/>
          <dgm:bulletEnabled/>
        </dgm:presLayoutVars>
      </dgm:prSet>
      <dgm:spPr/>
    </dgm:pt>
    <dgm:pt modelId="{E2ED314E-3DE6-4F06-84AD-2AA9486A4B10}" type="pres">
      <dgm:prSet presAssocID="{7C15B4CC-9E85-4C66-BE25-E0CC3A015A93}" presName="Description" presStyleLbl="revTx" presStyleIdx="3" presStyleCnt="6">
        <dgm:presLayoutVars>
          <dgm:bulletEnabled/>
        </dgm:presLayoutVars>
      </dgm:prSet>
      <dgm:spPr/>
    </dgm:pt>
    <dgm:pt modelId="{468F36EB-B2FC-496E-94CF-093862AE74D5}" type="pres">
      <dgm:prSet presAssocID="{9E97317F-AE6B-42E1-BF8C-33CCD4CB7BE5}" presName="sibTrans" presStyleLbl="sibTrans2D1" presStyleIdx="0" presStyleCnt="0"/>
      <dgm:spPr/>
    </dgm:pt>
    <dgm:pt modelId="{7D8788B3-8F49-40C2-8E82-A66C34AD87B5}" type="pres">
      <dgm:prSet presAssocID="{4418C887-8F95-4BC5-BC86-0FE6A7CF00EA}" presName="Composite" presStyleCnt="0"/>
      <dgm:spPr/>
    </dgm:pt>
    <dgm:pt modelId="{8C4BDF48-4563-4262-AE45-543FFBCCBFDC}" type="pres">
      <dgm:prSet presAssocID="{4418C887-8F95-4BC5-BC86-0FE6A7CF00EA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r="26585" b="7"/>
          <a:stretch/>
        </a:blipFill>
      </dgm:spPr>
      <dgm:extLst>
        <a:ext uri="{E40237B7-FDA0-4F09-8148-C483321AD2D9}">
          <dgm14:cNvPr xmlns:dgm14="http://schemas.microsoft.com/office/drawing/2010/diagram" id="0" name="" descr="Brother and sister playing"/>
        </a:ext>
      </dgm:extLst>
    </dgm:pt>
    <dgm:pt modelId="{1FCB346A-476D-43A1-8745-5C63855B6850}" type="pres">
      <dgm:prSet presAssocID="{4418C887-8F95-4BC5-BC86-0FE6A7CF00EA}" presName="Subtitle" presStyleLbl="revTx" presStyleIdx="4" presStyleCnt="6">
        <dgm:presLayoutVars>
          <dgm:chMax val="0"/>
          <dgm:bulletEnabled/>
        </dgm:presLayoutVars>
      </dgm:prSet>
      <dgm:spPr/>
    </dgm:pt>
    <dgm:pt modelId="{E6B94C1A-79F0-4BBB-9798-2ECDB30795CF}" type="pres">
      <dgm:prSet presAssocID="{4418C887-8F95-4BC5-BC86-0FE6A7CF00EA}" presName="Description" presStyleLbl="revTx" presStyleIdx="5" presStyleCnt="6">
        <dgm:presLayoutVars>
          <dgm:bulletEnabled/>
        </dgm:presLayoutVars>
      </dgm:prSet>
      <dgm:spPr/>
    </dgm:pt>
  </dgm:ptLst>
  <dgm:cxnLst>
    <dgm:cxn modelId="{BD2CA012-C001-4DB1-82FE-25233FEAAEE3}" srcId="{7C15B4CC-9E85-4C66-BE25-E0CC3A015A93}" destId="{B1C538D2-B134-4600-BF5A-34B7DE21F7A9}" srcOrd="0" destOrd="0" parTransId="{A669BA5C-CEC8-424C-BEFB-DA30E2472028}" sibTransId="{3D5BF063-7682-480E-8789-D3056A1EC8F0}"/>
    <dgm:cxn modelId="{795D9615-0CA6-4605-8638-3C2CC0537CAF}" srcId="{B50FF1EE-9464-4757-A838-C9424E131C45}" destId="{91AF8C00-65C4-4A7B-874E-F8ABC809CACB}" srcOrd="0" destOrd="0" parTransId="{9975DA12-DA49-4182-87F2-5E153CB2449E}" sibTransId="{2A45CF13-0FAD-4167-8B31-6B02A484F6EB}"/>
    <dgm:cxn modelId="{62D1082A-FF03-423E-8B7E-58CEC0BA8C42}" type="presOf" srcId="{F03EE938-CCC5-4DB4-983D-8CF3B2480587}" destId="{E6B94C1A-79F0-4BBB-9798-2ECDB30795CF}" srcOrd="0" destOrd="0" presId="urn:microsoft.com/office/officeart/2024/3/layout/verticalVisualTextBlock1"/>
    <dgm:cxn modelId="{41FF3954-2B94-4151-B5B1-3C70210F2CEA}" type="presOf" srcId="{9E97317F-AE6B-42E1-BF8C-33CCD4CB7BE5}" destId="{468F36EB-B2FC-496E-94CF-093862AE74D5}" srcOrd="0" destOrd="0" presId="urn:microsoft.com/office/officeart/2024/3/layout/verticalVisualTextBlock1"/>
    <dgm:cxn modelId="{6401A478-C1CD-495A-9099-E3AB4986AC63}" srcId="{91AF8C00-65C4-4A7B-874E-F8ABC809CACB}" destId="{CC9B21C6-F241-4A19-A0DD-56E82B882C67}" srcOrd="0" destOrd="0" parTransId="{300177FB-6233-4D74-8F69-6FEFFBFAE3D4}" sibTransId="{0B8AD21B-B419-4ED4-A1ED-F18E028FB14C}"/>
    <dgm:cxn modelId="{46312A7A-DDA9-4139-AE52-650CF96C3092}" srcId="{4418C887-8F95-4BC5-BC86-0FE6A7CF00EA}" destId="{F03EE938-CCC5-4DB4-983D-8CF3B2480587}" srcOrd="0" destOrd="0" parTransId="{70155B4F-841E-431C-92A6-412284929B6B}" sibTransId="{5D3E334C-74C7-4657-81EA-9C417C6DDD9E}"/>
    <dgm:cxn modelId="{CE5F337B-2605-4E2C-B32F-D0E0DC3C0978}" type="presOf" srcId="{B50FF1EE-9464-4757-A838-C9424E131C45}" destId="{D122B3CD-BFB8-474B-AA3F-E8E23B6A5DBD}" srcOrd="0" destOrd="0" presId="urn:microsoft.com/office/officeart/2024/3/layout/verticalVisualTextBlock1"/>
    <dgm:cxn modelId="{17DDF09D-D803-4A2D-A0A5-34B5FE496241}" type="presOf" srcId="{7C15B4CC-9E85-4C66-BE25-E0CC3A015A93}" destId="{4F7D867E-D4B1-4351-A74D-E6A35AA9B6FB}" srcOrd="0" destOrd="0" presId="urn:microsoft.com/office/officeart/2024/3/layout/verticalVisualTextBlock1"/>
    <dgm:cxn modelId="{54C6179F-3720-46E0-A657-B9D80F5DB627}" type="presOf" srcId="{2A45CF13-0FAD-4167-8B31-6B02A484F6EB}" destId="{D6B98034-D278-4126-9CF0-4D885B18481D}" srcOrd="0" destOrd="0" presId="urn:microsoft.com/office/officeart/2024/3/layout/verticalVisualTextBlock1"/>
    <dgm:cxn modelId="{D2D4E1A1-5935-4BBF-A782-7A76E56DEEB1}" type="presOf" srcId="{CC9B21C6-F241-4A19-A0DD-56E82B882C67}" destId="{12F41FFC-F2D5-481E-A4CB-1240DA5A98B0}" srcOrd="0" destOrd="0" presId="urn:microsoft.com/office/officeart/2024/3/layout/verticalVisualTextBlock1"/>
    <dgm:cxn modelId="{90321AAC-00B3-4F1E-BD0C-07A69F08D329}" type="presOf" srcId="{91AF8C00-65C4-4A7B-874E-F8ABC809CACB}" destId="{18518539-9DEC-416B-9A79-3AF06CAA4214}" srcOrd="0" destOrd="0" presId="urn:microsoft.com/office/officeart/2024/3/layout/verticalVisualTextBlock1"/>
    <dgm:cxn modelId="{F56E6DB9-AD15-4974-831E-92825C2C97CC}" type="presOf" srcId="{4418C887-8F95-4BC5-BC86-0FE6A7CF00EA}" destId="{1FCB346A-476D-43A1-8745-5C63855B6850}" srcOrd="0" destOrd="0" presId="urn:microsoft.com/office/officeart/2024/3/layout/verticalVisualTextBlock1"/>
    <dgm:cxn modelId="{9B64E6C0-ADEC-4473-8C75-7B57B6495157}" srcId="{B50FF1EE-9464-4757-A838-C9424E131C45}" destId="{4418C887-8F95-4BC5-BC86-0FE6A7CF00EA}" srcOrd="2" destOrd="0" parTransId="{A701C26B-2AD3-4D20-8F9B-7571C58BCE83}" sibTransId="{750EA5AE-7DD7-4ED3-AEA7-A627F4BE4A1A}"/>
    <dgm:cxn modelId="{9668FFC4-7469-49F5-A779-6FB0F2DE18BC}" srcId="{B50FF1EE-9464-4757-A838-C9424E131C45}" destId="{7C15B4CC-9E85-4C66-BE25-E0CC3A015A93}" srcOrd="1" destOrd="0" parTransId="{ECE9FA50-512B-408F-BEE7-C5CDF34FF21E}" sibTransId="{9E97317F-AE6B-42E1-BF8C-33CCD4CB7BE5}"/>
    <dgm:cxn modelId="{64ADD9DF-E9B3-498E-9179-100816FE5B33}" type="presOf" srcId="{B1C538D2-B134-4600-BF5A-34B7DE21F7A9}" destId="{E2ED314E-3DE6-4F06-84AD-2AA9486A4B10}" srcOrd="0" destOrd="0" presId="urn:microsoft.com/office/officeart/2024/3/layout/verticalVisualTextBlock1"/>
    <dgm:cxn modelId="{6F03E36E-7745-4E45-843D-99C44E3215A8}" type="presParOf" srcId="{D122B3CD-BFB8-474B-AA3F-E8E23B6A5DBD}" destId="{956AD636-11D4-4C0B-9035-B4A2A5504E95}" srcOrd="0" destOrd="0" presId="urn:microsoft.com/office/officeart/2024/3/layout/verticalVisualTextBlock1"/>
    <dgm:cxn modelId="{4897ABF9-3E4C-44EE-846D-6EB214EB2BD0}" type="presParOf" srcId="{956AD636-11D4-4C0B-9035-B4A2A5504E95}" destId="{5B960360-B748-46B6-BC8B-9BEC4EFEA80A}" srcOrd="0" destOrd="0" presId="urn:microsoft.com/office/officeart/2024/3/layout/verticalVisualTextBlock1"/>
    <dgm:cxn modelId="{D3CD4DE7-6C2A-464E-A464-DB118BF75DEC}" type="presParOf" srcId="{956AD636-11D4-4C0B-9035-B4A2A5504E95}" destId="{18518539-9DEC-416B-9A79-3AF06CAA4214}" srcOrd="1" destOrd="0" presId="urn:microsoft.com/office/officeart/2024/3/layout/verticalVisualTextBlock1"/>
    <dgm:cxn modelId="{CD0753B9-2A5A-4269-A559-5D25E5EB3466}" type="presParOf" srcId="{956AD636-11D4-4C0B-9035-B4A2A5504E95}" destId="{12F41FFC-F2D5-481E-A4CB-1240DA5A98B0}" srcOrd="2" destOrd="0" presId="urn:microsoft.com/office/officeart/2024/3/layout/verticalVisualTextBlock1"/>
    <dgm:cxn modelId="{FDF31E9E-E295-413F-A94D-95D4A2B52610}" type="presParOf" srcId="{D122B3CD-BFB8-474B-AA3F-E8E23B6A5DBD}" destId="{D6B98034-D278-4126-9CF0-4D885B18481D}" srcOrd="1" destOrd="0" presId="urn:microsoft.com/office/officeart/2024/3/layout/verticalVisualTextBlock1"/>
    <dgm:cxn modelId="{0152F9A7-58E9-4D94-B20F-BA155E7F3204}" type="presParOf" srcId="{D122B3CD-BFB8-474B-AA3F-E8E23B6A5DBD}" destId="{B18FBEE8-4AFD-48CA-B14F-3B57AEFBE451}" srcOrd="2" destOrd="0" presId="urn:microsoft.com/office/officeart/2024/3/layout/verticalVisualTextBlock1"/>
    <dgm:cxn modelId="{88B7291B-B2DE-4A07-B235-430FC1B35573}" type="presParOf" srcId="{B18FBEE8-4AFD-48CA-B14F-3B57AEFBE451}" destId="{A1F31CA8-10D2-4211-A22E-039D56A4A08E}" srcOrd="0" destOrd="0" presId="urn:microsoft.com/office/officeart/2024/3/layout/verticalVisualTextBlock1"/>
    <dgm:cxn modelId="{1B573422-C692-4208-82B7-987D5F09E0C4}" type="presParOf" srcId="{B18FBEE8-4AFD-48CA-B14F-3B57AEFBE451}" destId="{4F7D867E-D4B1-4351-A74D-E6A35AA9B6FB}" srcOrd="1" destOrd="0" presId="urn:microsoft.com/office/officeart/2024/3/layout/verticalVisualTextBlock1"/>
    <dgm:cxn modelId="{400BB8D7-2F0D-4ADF-9DEA-8ACDAD311D29}" type="presParOf" srcId="{B18FBEE8-4AFD-48CA-B14F-3B57AEFBE451}" destId="{E2ED314E-3DE6-4F06-84AD-2AA9486A4B10}" srcOrd="2" destOrd="0" presId="urn:microsoft.com/office/officeart/2024/3/layout/verticalVisualTextBlock1"/>
    <dgm:cxn modelId="{D53C76BE-559C-49D1-BA89-2D97D2351F3B}" type="presParOf" srcId="{D122B3CD-BFB8-474B-AA3F-E8E23B6A5DBD}" destId="{468F36EB-B2FC-496E-94CF-093862AE74D5}" srcOrd="3" destOrd="0" presId="urn:microsoft.com/office/officeart/2024/3/layout/verticalVisualTextBlock1"/>
    <dgm:cxn modelId="{16C340A1-D4EC-4D6C-81A8-23E98D8A153F}" type="presParOf" srcId="{D122B3CD-BFB8-474B-AA3F-E8E23B6A5DBD}" destId="{7D8788B3-8F49-40C2-8E82-A66C34AD87B5}" srcOrd="4" destOrd="0" presId="urn:microsoft.com/office/officeart/2024/3/layout/verticalVisualTextBlock1"/>
    <dgm:cxn modelId="{F3596354-5BBB-4871-AA19-A299CBDF7AC1}" type="presParOf" srcId="{7D8788B3-8F49-40C2-8E82-A66C34AD87B5}" destId="{8C4BDF48-4563-4262-AE45-543FFBCCBFDC}" srcOrd="0" destOrd="0" presId="urn:microsoft.com/office/officeart/2024/3/layout/verticalVisualTextBlock1"/>
    <dgm:cxn modelId="{14BE7CC9-8760-446B-BCF9-F7C1AE67D3C0}" type="presParOf" srcId="{7D8788B3-8F49-40C2-8E82-A66C34AD87B5}" destId="{1FCB346A-476D-43A1-8745-5C63855B6850}" srcOrd="1" destOrd="0" presId="urn:microsoft.com/office/officeart/2024/3/layout/verticalVisualTextBlock1"/>
    <dgm:cxn modelId="{423AACD1-0B73-4559-B679-82C1EB141FDB}" type="presParOf" srcId="{7D8788B3-8F49-40C2-8E82-A66C34AD87B5}" destId="{E6B94C1A-79F0-4BBB-9798-2ECDB30795CF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239895-CCE4-476C-9588-9BB96391750B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97E0CCEA-5518-4BA5-B166-F9B722CC1C9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Nurturing Cognitive Flexibility</a:t>
          </a:r>
        </a:p>
      </dgm:t>
    </dgm:pt>
    <dgm:pt modelId="{6F62EC89-55B6-491E-AD04-21327CA75066}" type="parTrans" cxnId="{7BC41846-8087-4DDC-98D8-5A3DC8229742}">
      <dgm:prSet/>
      <dgm:spPr/>
      <dgm:t>
        <a:bodyPr/>
        <a:lstStyle/>
        <a:p>
          <a:endParaRPr lang="zh-CN" altLang="en-US"/>
        </a:p>
      </dgm:t>
    </dgm:pt>
    <dgm:pt modelId="{65C17C8F-A987-4ADF-A6F0-90028388CBCE}" type="sibTrans" cxnId="{7BC41846-8087-4DDC-98D8-5A3DC8229742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2B29503E-FA52-4469-B6BB-E275329507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Encouraging curiosity helps toddlers develop the ability to adapt their thinking to new information and experiences.</a:t>
          </a:r>
        </a:p>
      </dgm:t>
    </dgm:pt>
    <dgm:pt modelId="{1CDAA194-D0C4-4CC1-89A0-5E1B9666A2A6}" type="parTrans" cxnId="{0BAA2E58-67C3-4278-845D-DEC2E14385D7}">
      <dgm:prSet/>
      <dgm:spPr/>
      <dgm:t>
        <a:bodyPr/>
        <a:lstStyle/>
        <a:p>
          <a:endParaRPr lang="zh-CN" altLang="en-US"/>
        </a:p>
      </dgm:t>
    </dgm:pt>
    <dgm:pt modelId="{37955C0B-7FCE-4EFE-951C-D18C7B0DB24D}" type="sibTrans" cxnId="{0BAA2E58-67C3-4278-845D-DEC2E14385D7}">
      <dgm:prSet/>
      <dgm:spPr/>
      <dgm:t>
        <a:bodyPr/>
        <a:lstStyle/>
        <a:p>
          <a:endParaRPr lang="zh-CN" altLang="en-US"/>
        </a:p>
      </dgm:t>
    </dgm:pt>
    <dgm:pt modelId="{DB7EBEDC-832C-478D-BB93-947EDA11DEB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Developing Critical Thinking</a:t>
          </a:r>
        </a:p>
      </dgm:t>
    </dgm:pt>
    <dgm:pt modelId="{D49BA4AC-2C7E-43E7-A703-BD96D3788485}" type="parTrans" cxnId="{D366CDAE-2D24-4FE6-9226-891D32DB6F18}">
      <dgm:prSet/>
      <dgm:spPr/>
      <dgm:t>
        <a:bodyPr/>
        <a:lstStyle/>
        <a:p>
          <a:endParaRPr lang="zh-CN" altLang="en-US"/>
        </a:p>
      </dgm:t>
    </dgm:pt>
    <dgm:pt modelId="{6234BFD6-F55E-4CBD-9B8F-3C2DF7725F73}" type="sibTrans" cxnId="{D366CDAE-2D24-4FE6-9226-891D32DB6F18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776FA0CD-212D-40B0-885A-6F2EF082BA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Problem-solving activities promote critical thinking by allowing toddlers to experiment with cause-and-effect relationships.</a:t>
          </a:r>
        </a:p>
      </dgm:t>
    </dgm:pt>
    <dgm:pt modelId="{BFB4F083-F7CB-46F3-BFAF-B5EA2302242C}" type="parTrans" cxnId="{0AB09D2F-B048-447B-AB7F-CC3F4F675E1D}">
      <dgm:prSet/>
      <dgm:spPr/>
      <dgm:t>
        <a:bodyPr/>
        <a:lstStyle/>
        <a:p>
          <a:endParaRPr lang="zh-CN" altLang="en-US"/>
        </a:p>
      </dgm:t>
    </dgm:pt>
    <dgm:pt modelId="{910835C8-1DD8-4281-9753-5DC5AEAD92D8}" type="sibTrans" cxnId="{0AB09D2F-B048-447B-AB7F-CC3F4F675E1D}">
      <dgm:prSet/>
      <dgm:spPr/>
      <dgm:t>
        <a:bodyPr/>
        <a:lstStyle/>
        <a:p>
          <a:endParaRPr lang="zh-CN" altLang="en-US"/>
        </a:p>
      </dgm:t>
    </dgm:pt>
    <dgm:pt modelId="{48BCE234-B9FA-47D7-88EA-6D722EAD4B7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Guided Exploration</a:t>
          </a:r>
        </a:p>
      </dgm:t>
    </dgm:pt>
    <dgm:pt modelId="{8E0C4E88-168F-4541-82D3-3C54B29D4F58}" type="parTrans" cxnId="{4BC9189C-D83D-461A-A200-BCDCFA28C235}">
      <dgm:prSet/>
      <dgm:spPr/>
      <dgm:t>
        <a:bodyPr/>
        <a:lstStyle/>
        <a:p>
          <a:endParaRPr lang="zh-CN" altLang="en-US"/>
        </a:p>
      </dgm:t>
    </dgm:pt>
    <dgm:pt modelId="{A0E60429-71DB-4886-90F5-A8A50CE2AD03}" type="sibTrans" cxnId="{4BC9189C-D83D-461A-A200-BCDCFA28C235}">
      <dgm:prSet/>
      <dgm:spPr/>
      <dgm:t>
        <a:bodyPr/>
        <a:lstStyle/>
        <a:p>
          <a:endParaRPr lang="zh-CN" altLang="en-US"/>
        </a:p>
      </dgm:t>
    </dgm:pt>
    <dgm:pt modelId="{79F50343-256E-40D7-A93F-E5CE7CA66E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Guided activities support toddlers in exploring new ideas and concepts safely and effectively.</a:t>
          </a:r>
        </a:p>
      </dgm:t>
    </dgm:pt>
    <dgm:pt modelId="{6B65E49E-CBBD-4E10-AB83-EE11153A7B1E}" type="parTrans" cxnId="{20CFEAAB-40C1-4EB5-BEE1-8C73115DC2CE}">
      <dgm:prSet/>
      <dgm:spPr/>
      <dgm:t>
        <a:bodyPr/>
        <a:lstStyle/>
        <a:p>
          <a:endParaRPr lang="zh-CN" altLang="en-US"/>
        </a:p>
      </dgm:t>
    </dgm:pt>
    <dgm:pt modelId="{E3433157-B1C7-42F5-8D7D-6CC9693102D4}" type="sibTrans" cxnId="{20CFEAAB-40C1-4EB5-BEE1-8C73115DC2CE}">
      <dgm:prSet/>
      <dgm:spPr/>
      <dgm:t>
        <a:bodyPr/>
        <a:lstStyle/>
        <a:p>
          <a:endParaRPr lang="zh-CN" altLang="en-US"/>
        </a:p>
      </dgm:t>
    </dgm:pt>
    <dgm:pt modelId="{ADDE951F-6874-4DAD-AAFA-2AF121B91B2F}" type="pres">
      <dgm:prSet presAssocID="{BE239895-CCE4-476C-9588-9BB96391750B}" presName="Root" presStyleCnt="0">
        <dgm:presLayoutVars>
          <dgm:dir/>
          <dgm:resizeHandles val="exact"/>
        </dgm:presLayoutVars>
      </dgm:prSet>
      <dgm:spPr/>
    </dgm:pt>
    <dgm:pt modelId="{D131836E-5A89-4049-9846-C49B1F6A28C2}" type="pres">
      <dgm:prSet presAssocID="{97E0CCEA-5518-4BA5-B166-F9B722CC1C9F}" presName="Composite" presStyleCnt="0"/>
      <dgm:spPr/>
    </dgm:pt>
    <dgm:pt modelId="{DF6A0EB4-F85E-4108-945E-705C4E202E43}" type="pres">
      <dgm:prSet presAssocID="{97E0CCEA-5518-4BA5-B166-F9B722CC1C9F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" r="32122" b="-4"/>
          <a:stretch/>
        </a:blipFill>
      </dgm:spPr>
      <dgm:extLst>
        <a:ext uri="{E40237B7-FDA0-4F09-8148-C483321AD2D9}">
          <dgm14:cNvPr xmlns:dgm14="http://schemas.microsoft.com/office/drawing/2010/diagram" id="0" name="" descr="Child playing with blocks"/>
        </a:ext>
      </dgm:extLst>
    </dgm:pt>
    <dgm:pt modelId="{5A271BCF-77BF-488A-84F0-5B65A82CEEC1}" type="pres">
      <dgm:prSet presAssocID="{97E0CCEA-5518-4BA5-B166-F9B722CC1C9F}" presName="Subtitle" presStyleLbl="revTx" presStyleIdx="0" presStyleCnt="6">
        <dgm:presLayoutVars>
          <dgm:chMax val="0"/>
          <dgm:bulletEnabled/>
        </dgm:presLayoutVars>
      </dgm:prSet>
      <dgm:spPr/>
    </dgm:pt>
    <dgm:pt modelId="{A7AC80C9-C9A9-416B-8F61-062450F55DE6}" type="pres">
      <dgm:prSet presAssocID="{97E0CCEA-5518-4BA5-B166-F9B722CC1C9F}" presName="Description" presStyleLbl="revTx" presStyleIdx="1" presStyleCnt="6">
        <dgm:presLayoutVars>
          <dgm:bulletEnabled/>
        </dgm:presLayoutVars>
      </dgm:prSet>
      <dgm:spPr/>
    </dgm:pt>
    <dgm:pt modelId="{B7870106-FF0B-4A19-8559-227032547A87}" type="pres">
      <dgm:prSet presAssocID="{65C17C8F-A987-4ADF-A6F0-90028388CBCE}" presName="sibTrans" presStyleLbl="sibTrans2D1" presStyleIdx="0" presStyleCnt="0"/>
      <dgm:spPr/>
    </dgm:pt>
    <dgm:pt modelId="{01C8527A-AF66-4B7E-94B0-7C2465532C9F}" type="pres">
      <dgm:prSet presAssocID="{DB7EBEDC-832C-478D-BB93-947EDA11DEBD}" presName="Composite" presStyleCnt="0"/>
      <dgm:spPr/>
    </dgm:pt>
    <dgm:pt modelId="{F1086197-E40F-44B0-AB71-110AACD9D82D}" type="pres">
      <dgm:prSet presAssocID="{DB7EBEDC-832C-478D-BB93-947EDA11DEBD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9" b="-2"/>
          <a:stretch/>
        </a:blipFill>
      </dgm:spPr>
      <dgm:extLst>
        <a:ext uri="{E40237B7-FDA0-4F09-8148-C483321AD2D9}">
          <dgm14:cNvPr xmlns:dgm14="http://schemas.microsoft.com/office/drawing/2010/diagram" id="0" name="" descr="Black puzzle pieces"/>
        </a:ext>
      </dgm:extLst>
    </dgm:pt>
    <dgm:pt modelId="{D5746542-904E-4F91-9638-F2EE6D773139}" type="pres">
      <dgm:prSet presAssocID="{DB7EBEDC-832C-478D-BB93-947EDA11DEBD}" presName="Subtitle" presStyleLbl="revTx" presStyleIdx="2" presStyleCnt="6">
        <dgm:presLayoutVars>
          <dgm:chMax val="0"/>
          <dgm:bulletEnabled/>
        </dgm:presLayoutVars>
      </dgm:prSet>
      <dgm:spPr/>
    </dgm:pt>
    <dgm:pt modelId="{4384F80E-2E25-4844-BD6A-69EABEE5EBD8}" type="pres">
      <dgm:prSet presAssocID="{DB7EBEDC-832C-478D-BB93-947EDA11DEBD}" presName="Description" presStyleLbl="revTx" presStyleIdx="3" presStyleCnt="6">
        <dgm:presLayoutVars>
          <dgm:bulletEnabled/>
        </dgm:presLayoutVars>
      </dgm:prSet>
      <dgm:spPr/>
    </dgm:pt>
    <dgm:pt modelId="{C589E671-466D-4DB1-B231-4D148AE88192}" type="pres">
      <dgm:prSet presAssocID="{6234BFD6-F55E-4CBD-9B8F-3C2DF7725F73}" presName="sibTrans" presStyleLbl="sibTrans2D1" presStyleIdx="0" presStyleCnt="0"/>
      <dgm:spPr/>
    </dgm:pt>
    <dgm:pt modelId="{61ED0C3D-D3FF-427C-809B-16BF7AA83543}" type="pres">
      <dgm:prSet presAssocID="{48BCE234-B9FA-47D7-88EA-6D722EAD4B73}" presName="Composite" presStyleCnt="0"/>
      <dgm:spPr/>
    </dgm:pt>
    <dgm:pt modelId="{8F87A791-5DA8-4297-ACC2-76D22DCF77F4}" type="pres">
      <dgm:prSet presAssocID="{48BCE234-B9FA-47D7-88EA-6D722EAD4B73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1" r="2747" b="-4"/>
          <a:stretch/>
        </a:blipFill>
      </dgm:spPr>
      <dgm:extLst>
        <a:ext uri="{E40237B7-FDA0-4F09-8148-C483321AD2D9}">
          <dgm14:cNvPr xmlns:dgm14="http://schemas.microsoft.com/office/drawing/2010/diagram" id="0" name="" descr="Three years old boy having a play therapy session with the psychotherapist."/>
        </a:ext>
      </dgm:extLst>
    </dgm:pt>
    <dgm:pt modelId="{F4D521BF-DAE8-49A2-B50B-F490A44178CB}" type="pres">
      <dgm:prSet presAssocID="{48BCE234-B9FA-47D7-88EA-6D722EAD4B73}" presName="Subtitle" presStyleLbl="revTx" presStyleIdx="4" presStyleCnt="6">
        <dgm:presLayoutVars>
          <dgm:chMax val="0"/>
          <dgm:bulletEnabled/>
        </dgm:presLayoutVars>
      </dgm:prSet>
      <dgm:spPr/>
    </dgm:pt>
    <dgm:pt modelId="{E60AC6CB-6106-4ED4-B229-389C5983814D}" type="pres">
      <dgm:prSet presAssocID="{48BCE234-B9FA-47D7-88EA-6D722EAD4B73}" presName="Description" presStyleLbl="revTx" presStyleIdx="5" presStyleCnt="6">
        <dgm:presLayoutVars>
          <dgm:bulletEnabled/>
        </dgm:presLayoutVars>
      </dgm:prSet>
      <dgm:spPr/>
    </dgm:pt>
  </dgm:ptLst>
  <dgm:cxnLst>
    <dgm:cxn modelId="{2816E925-7B77-4EB7-9B54-526A3A8649C8}" type="presOf" srcId="{DB7EBEDC-832C-478D-BB93-947EDA11DEBD}" destId="{D5746542-904E-4F91-9638-F2EE6D773139}" srcOrd="0" destOrd="0" presId="urn:microsoft.com/office/officeart/2024/3/layout/verticalVisualTextBlock1"/>
    <dgm:cxn modelId="{0AB09D2F-B048-447B-AB7F-CC3F4F675E1D}" srcId="{DB7EBEDC-832C-478D-BB93-947EDA11DEBD}" destId="{776FA0CD-212D-40B0-885A-6F2EF082BACC}" srcOrd="0" destOrd="0" parTransId="{BFB4F083-F7CB-46F3-BFAF-B5EA2302242C}" sibTransId="{910835C8-1DD8-4281-9753-5DC5AEAD92D8}"/>
    <dgm:cxn modelId="{DC84BF32-2156-49B5-9ED4-77CC80E5AB5B}" type="presOf" srcId="{2B29503E-FA52-4469-B6BB-E275329507E2}" destId="{A7AC80C9-C9A9-416B-8F61-062450F55DE6}" srcOrd="0" destOrd="0" presId="urn:microsoft.com/office/officeart/2024/3/layout/verticalVisualTextBlock1"/>
    <dgm:cxn modelId="{D1D2C234-F073-46BE-A53E-D1E675FC1406}" type="presOf" srcId="{6234BFD6-F55E-4CBD-9B8F-3C2DF7725F73}" destId="{C589E671-466D-4DB1-B231-4D148AE88192}" srcOrd="0" destOrd="0" presId="urn:microsoft.com/office/officeart/2024/3/layout/verticalVisualTextBlock1"/>
    <dgm:cxn modelId="{953E813D-598A-487D-8920-4380FB76DD32}" type="presOf" srcId="{79F50343-256E-40D7-A93F-E5CE7CA66E16}" destId="{E60AC6CB-6106-4ED4-B229-389C5983814D}" srcOrd="0" destOrd="0" presId="urn:microsoft.com/office/officeart/2024/3/layout/verticalVisualTextBlock1"/>
    <dgm:cxn modelId="{7BC41846-8087-4DDC-98D8-5A3DC8229742}" srcId="{BE239895-CCE4-476C-9588-9BB96391750B}" destId="{97E0CCEA-5518-4BA5-B166-F9B722CC1C9F}" srcOrd="0" destOrd="0" parTransId="{6F62EC89-55B6-491E-AD04-21327CA75066}" sibTransId="{65C17C8F-A987-4ADF-A6F0-90028388CBCE}"/>
    <dgm:cxn modelId="{0BAA2E58-67C3-4278-845D-DEC2E14385D7}" srcId="{97E0CCEA-5518-4BA5-B166-F9B722CC1C9F}" destId="{2B29503E-FA52-4469-B6BB-E275329507E2}" srcOrd="0" destOrd="0" parTransId="{1CDAA194-D0C4-4CC1-89A0-5E1B9666A2A6}" sibTransId="{37955C0B-7FCE-4EFE-951C-D18C7B0DB24D}"/>
    <dgm:cxn modelId="{4BC9189C-D83D-461A-A200-BCDCFA28C235}" srcId="{BE239895-CCE4-476C-9588-9BB96391750B}" destId="{48BCE234-B9FA-47D7-88EA-6D722EAD4B73}" srcOrd="2" destOrd="0" parTransId="{8E0C4E88-168F-4541-82D3-3C54B29D4F58}" sibTransId="{A0E60429-71DB-4886-90F5-A8A50CE2AD03}"/>
    <dgm:cxn modelId="{EE33619E-BDB8-43FB-A546-62C849DA6537}" type="presOf" srcId="{97E0CCEA-5518-4BA5-B166-F9B722CC1C9F}" destId="{5A271BCF-77BF-488A-84F0-5B65A82CEEC1}" srcOrd="0" destOrd="0" presId="urn:microsoft.com/office/officeart/2024/3/layout/verticalVisualTextBlock1"/>
    <dgm:cxn modelId="{20CFEAAB-40C1-4EB5-BEE1-8C73115DC2CE}" srcId="{48BCE234-B9FA-47D7-88EA-6D722EAD4B73}" destId="{79F50343-256E-40D7-A93F-E5CE7CA66E16}" srcOrd="0" destOrd="0" parTransId="{6B65E49E-CBBD-4E10-AB83-EE11153A7B1E}" sibTransId="{E3433157-B1C7-42F5-8D7D-6CC9693102D4}"/>
    <dgm:cxn modelId="{D366CDAE-2D24-4FE6-9226-891D32DB6F18}" srcId="{BE239895-CCE4-476C-9588-9BB96391750B}" destId="{DB7EBEDC-832C-478D-BB93-947EDA11DEBD}" srcOrd="1" destOrd="0" parTransId="{D49BA4AC-2C7E-43E7-A703-BD96D3788485}" sibTransId="{6234BFD6-F55E-4CBD-9B8F-3C2DF7725F73}"/>
    <dgm:cxn modelId="{D14201BB-48E7-4BD8-9846-944C430D5995}" type="presOf" srcId="{65C17C8F-A987-4ADF-A6F0-90028388CBCE}" destId="{B7870106-FF0B-4A19-8559-227032547A87}" srcOrd="0" destOrd="0" presId="urn:microsoft.com/office/officeart/2024/3/layout/verticalVisualTextBlock1"/>
    <dgm:cxn modelId="{AF4742C4-27B4-4A0B-BBC4-F0D63E1D7D6C}" type="presOf" srcId="{776FA0CD-212D-40B0-885A-6F2EF082BACC}" destId="{4384F80E-2E25-4844-BD6A-69EABEE5EBD8}" srcOrd="0" destOrd="0" presId="urn:microsoft.com/office/officeart/2024/3/layout/verticalVisualTextBlock1"/>
    <dgm:cxn modelId="{AB4707F0-4986-4C3B-AEEA-7639EFA3DED0}" type="presOf" srcId="{BE239895-CCE4-476C-9588-9BB96391750B}" destId="{ADDE951F-6874-4DAD-AAFA-2AF121B91B2F}" srcOrd="0" destOrd="0" presId="urn:microsoft.com/office/officeart/2024/3/layout/verticalVisualTextBlock1"/>
    <dgm:cxn modelId="{249CD3FC-8713-4FB9-A024-D0E6EAA70CF3}" type="presOf" srcId="{48BCE234-B9FA-47D7-88EA-6D722EAD4B73}" destId="{F4D521BF-DAE8-49A2-B50B-F490A44178CB}" srcOrd="0" destOrd="0" presId="urn:microsoft.com/office/officeart/2024/3/layout/verticalVisualTextBlock1"/>
    <dgm:cxn modelId="{6F682DEC-76AE-4B48-8CC0-D93B92BB05E0}" type="presParOf" srcId="{ADDE951F-6874-4DAD-AAFA-2AF121B91B2F}" destId="{D131836E-5A89-4049-9846-C49B1F6A28C2}" srcOrd="0" destOrd="0" presId="urn:microsoft.com/office/officeart/2024/3/layout/verticalVisualTextBlock1"/>
    <dgm:cxn modelId="{3C7FDBF0-EF3F-43D3-86F5-12A26CA37C74}" type="presParOf" srcId="{D131836E-5A89-4049-9846-C49B1F6A28C2}" destId="{DF6A0EB4-F85E-4108-945E-705C4E202E43}" srcOrd="0" destOrd="0" presId="urn:microsoft.com/office/officeart/2024/3/layout/verticalVisualTextBlock1"/>
    <dgm:cxn modelId="{0FC5778E-1A65-4C51-B058-2F7C82D2E37C}" type="presParOf" srcId="{D131836E-5A89-4049-9846-C49B1F6A28C2}" destId="{5A271BCF-77BF-488A-84F0-5B65A82CEEC1}" srcOrd="1" destOrd="0" presId="urn:microsoft.com/office/officeart/2024/3/layout/verticalVisualTextBlock1"/>
    <dgm:cxn modelId="{B8416F83-0481-4591-A59C-4B75AE77DB7E}" type="presParOf" srcId="{D131836E-5A89-4049-9846-C49B1F6A28C2}" destId="{A7AC80C9-C9A9-416B-8F61-062450F55DE6}" srcOrd="2" destOrd="0" presId="urn:microsoft.com/office/officeart/2024/3/layout/verticalVisualTextBlock1"/>
    <dgm:cxn modelId="{B7EC91A9-D439-4BE0-A8F9-93B48A6BC79B}" type="presParOf" srcId="{ADDE951F-6874-4DAD-AAFA-2AF121B91B2F}" destId="{B7870106-FF0B-4A19-8559-227032547A87}" srcOrd="1" destOrd="0" presId="urn:microsoft.com/office/officeart/2024/3/layout/verticalVisualTextBlock1"/>
    <dgm:cxn modelId="{995BD7E2-8B70-49A9-A57D-706129E3FBDC}" type="presParOf" srcId="{ADDE951F-6874-4DAD-AAFA-2AF121B91B2F}" destId="{01C8527A-AF66-4B7E-94B0-7C2465532C9F}" srcOrd="2" destOrd="0" presId="urn:microsoft.com/office/officeart/2024/3/layout/verticalVisualTextBlock1"/>
    <dgm:cxn modelId="{AF138604-7204-4845-9B7C-32E4893682DC}" type="presParOf" srcId="{01C8527A-AF66-4B7E-94B0-7C2465532C9F}" destId="{F1086197-E40F-44B0-AB71-110AACD9D82D}" srcOrd="0" destOrd="0" presId="urn:microsoft.com/office/officeart/2024/3/layout/verticalVisualTextBlock1"/>
    <dgm:cxn modelId="{56DF23D9-C8BA-4996-8688-B15DCCA91B39}" type="presParOf" srcId="{01C8527A-AF66-4B7E-94B0-7C2465532C9F}" destId="{D5746542-904E-4F91-9638-F2EE6D773139}" srcOrd="1" destOrd="0" presId="urn:microsoft.com/office/officeart/2024/3/layout/verticalVisualTextBlock1"/>
    <dgm:cxn modelId="{776252CF-C8E9-4D7D-B7BC-498C96153A77}" type="presParOf" srcId="{01C8527A-AF66-4B7E-94B0-7C2465532C9F}" destId="{4384F80E-2E25-4844-BD6A-69EABEE5EBD8}" srcOrd="2" destOrd="0" presId="urn:microsoft.com/office/officeart/2024/3/layout/verticalVisualTextBlock1"/>
    <dgm:cxn modelId="{0F14C548-AE9D-4C95-9A38-13AE805F2145}" type="presParOf" srcId="{ADDE951F-6874-4DAD-AAFA-2AF121B91B2F}" destId="{C589E671-466D-4DB1-B231-4D148AE88192}" srcOrd="3" destOrd="0" presId="urn:microsoft.com/office/officeart/2024/3/layout/verticalVisualTextBlock1"/>
    <dgm:cxn modelId="{442FBB45-1B37-401A-A67A-D76CE4315E73}" type="presParOf" srcId="{ADDE951F-6874-4DAD-AAFA-2AF121B91B2F}" destId="{61ED0C3D-D3FF-427C-809B-16BF7AA83543}" srcOrd="4" destOrd="0" presId="urn:microsoft.com/office/officeart/2024/3/layout/verticalVisualTextBlock1"/>
    <dgm:cxn modelId="{382206D4-CE04-47DF-8C24-E8346F1B8960}" type="presParOf" srcId="{61ED0C3D-D3FF-427C-809B-16BF7AA83543}" destId="{8F87A791-5DA8-4297-ACC2-76D22DCF77F4}" srcOrd="0" destOrd="0" presId="urn:microsoft.com/office/officeart/2024/3/layout/verticalVisualTextBlock1"/>
    <dgm:cxn modelId="{B5F98FD6-DB70-4337-881B-2E8A2DFAE966}" type="presParOf" srcId="{61ED0C3D-D3FF-427C-809B-16BF7AA83543}" destId="{F4D521BF-DAE8-49A2-B50B-F490A44178CB}" srcOrd="1" destOrd="0" presId="urn:microsoft.com/office/officeart/2024/3/layout/verticalVisualTextBlock1"/>
    <dgm:cxn modelId="{D39DB012-B6D1-4C74-A3B0-BAE7B0257959}" type="presParOf" srcId="{61ED0C3D-D3FF-427C-809B-16BF7AA83543}" destId="{E60AC6CB-6106-4ED4-B229-389C5983814D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6792DD-B515-431E-88A0-C3F1757256A3}" type="doc">
      <dgm:prSet loTypeId="urn:microsoft.com/office/officeart/2024/3/layout/verticalVisualTextBlock1" loCatId="Picture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zh-CN" altLang="en-US"/>
        </a:p>
      </dgm:t>
    </dgm:pt>
    <dgm:pt modelId="{CB282384-4F40-422C-9887-592495614EC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Toddler Developmental Testing</a:t>
          </a:r>
        </a:p>
      </dgm:t>
    </dgm:pt>
    <dgm:pt modelId="{09931218-4189-40C7-A908-2920A080EB3F}" type="parTrans" cxnId="{5DA0AD10-1BB7-4601-8263-18DB061EC39D}">
      <dgm:prSet/>
      <dgm:spPr/>
      <dgm:t>
        <a:bodyPr/>
        <a:lstStyle/>
        <a:p>
          <a:endParaRPr lang="zh-CN" altLang="en-US"/>
        </a:p>
      </dgm:t>
    </dgm:pt>
    <dgm:pt modelId="{19C8983A-B055-4528-8743-C479C22F4EAC}" type="sibTrans" cxnId="{5DA0AD10-1BB7-4601-8263-18DB061EC39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CC85CD92-6DE4-495D-BDC7-47E4DC056D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Toddlers naturally test limits as a normal and important part of their development process.</a:t>
          </a:r>
        </a:p>
      </dgm:t>
    </dgm:pt>
    <dgm:pt modelId="{8AC97603-A6AD-4B7C-9636-850E18CADCEC}" type="parTrans" cxnId="{22495C74-14DD-4921-AD67-5990DC2B6E81}">
      <dgm:prSet/>
      <dgm:spPr/>
      <dgm:t>
        <a:bodyPr/>
        <a:lstStyle/>
        <a:p>
          <a:endParaRPr lang="zh-CN" altLang="en-US"/>
        </a:p>
      </dgm:t>
    </dgm:pt>
    <dgm:pt modelId="{84BAA958-C6F0-4F2E-9079-0143BE728BCE}" type="sibTrans" cxnId="{22495C74-14DD-4921-AD67-5990DC2B6E81}">
      <dgm:prSet/>
      <dgm:spPr/>
      <dgm:t>
        <a:bodyPr/>
        <a:lstStyle/>
        <a:p>
          <a:endParaRPr lang="zh-CN" altLang="en-US"/>
        </a:p>
      </dgm:t>
    </dgm:pt>
    <dgm:pt modelId="{F8A81CE6-FDB0-48FF-AF2C-7C195DE5D27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Positive Guidance Techniques</a:t>
          </a:r>
        </a:p>
      </dgm:t>
    </dgm:pt>
    <dgm:pt modelId="{BE209385-C8E9-4EE0-ADC4-0F6AE136E999}" type="parTrans" cxnId="{B09C5E9D-ACF3-485C-B31D-421C8D70F96E}">
      <dgm:prSet/>
      <dgm:spPr/>
      <dgm:t>
        <a:bodyPr/>
        <a:lstStyle/>
        <a:p>
          <a:endParaRPr lang="zh-CN" altLang="en-US"/>
        </a:p>
      </dgm:t>
    </dgm:pt>
    <dgm:pt modelId="{73C12004-E476-47EA-A223-DEB309AAC6BB}" type="sibTrans" cxnId="{B09C5E9D-ACF3-485C-B31D-421C8D70F96E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zh-CN" altLang="en-US"/>
        </a:p>
      </dgm:t>
    </dgm:pt>
    <dgm:pt modelId="{C6E60623-BA92-4A39-90F9-32CCEF33EC5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Positive guidance uses patience and consistency to help parents manage challenging behaviors effectively.</a:t>
          </a:r>
        </a:p>
      </dgm:t>
    </dgm:pt>
    <dgm:pt modelId="{EE1A50A6-E006-4F3E-9702-FFCCB48AC7BA}" type="parTrans" cxnId="{20CCEB05-53EB-4D44-B9E5-2B2CF7E88F8F}">
      <dgm:prSet/>
      <dgm:spPr/>
      <dgm:t>
        <a:bodyPr/>
        <a:lstStyle/>
        <a:p>
          <a:endParaRPr lang="zh-CN" altLang="en-US"/>
        </a:p>
      </dgm:t>
    </dgm:pt>
    <dgm:pt modelId="{9E1C2EF8-6C64-4892-A938-DEE117B839CE}" type="sibTrans" cxnId="{20CCEB05-53EB-4D44-B9E5-2B2CF7E88F8F}">
      <dgm:prSet/>
      <dgm:spPr/>
      <dgm:t>
        <a:bodyPr/>
        <a:lstStyle/>
        <a:p>
          <a:endParaRPr lang="zh-CN" altLang="en-US"/>
        </a:p>
      </dgm:t>
    </dgm:pt>
    <dgm:pt modelId="{F845DD39-D2AD-433B-8947-7EE5A1A8A7B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Encouraging Self-Regulation</a:t>
          </a:r>
        </a:p>
      </dgm:t>
    </dgm:pt>
    <dgm:pt modelId="{40962A8F-2ACB-4846-9675-843F329A0414}" type="parTrans" cxnId="{D411F259-6481-435A-97CF-7E0D74407CF9}">
      <dgm:prSet/>
      <dgm:spPr/>
      <dgm:t>
        <a:bodyPr/>
        <a:lstStyle/>
        <a:p>
          <a:endParaRPr lang="zh-CN" altLang="en-US"/>
        </a:p>
      </dgm:t>
    </dgm:pt>
    <dgm:pt modelId="{0CEFA49F-2AD1-4060-B148-E99D7504CD18}" type="sibTrans" cxnId="{D411F259-6481-435A-97CF-7E0D74407CF9}">
      <dgm:prSet/>
      <dgm:spPr/>
      <dgm:t>
        <a:bodyPr/>
        <a:lstStyle/>
        <a:p>
          <a:endParaRPr lang="zh-CN" altLang="en-US"/>
        </a:p>
      </dgm:t>
    </dgm:pt>
    <dgm:pt modelId="{FE71C5E3-688E-4D4E-9B81-5D6D27F3A1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These techniques promote healthy self-regulation skills in toddlers for better emotional control.</a:t>
          </a:r>
        </a:p>
      </dgm:t>
    </dgm:pt>
    <dgm:pt modelId="{9D187DD5-FCB2-41BB-BCDB-7B41295C4569}" type="parTrans" cxnId="{3A2EC968-4A7B-4312-9ABF-27B635997A58}">
      <dgm:prSet/>
      <dgm:spPr/>
      <dgm:t>
        <a:bodyPr/>
        <a:lstStyle/>
        <a:p>
          <a:endParaRPr lang="zh-CN" altLang="en-US"/>
        </a:p>
      </dgm:t>
    </dgm:pt>
    <dgm:pt modelId="{2DA2AB89-D71A-4186-9752-B35AAF693F42}" type="sibTrans" cxnId="{3A2EC968-4A7B-4312-9ABF-27B635997A58}">
      <dgm:prSet/>
      <dgm:spPr/>
      <dgm:t>
        <a:bodyPr/>
        <a:lstStyle/>
        <a:p>
          <a:endParaRPr lang="zh-CN" altLang="en-US"/>
        </a:p>
      </dgm:t>
    </dgm:pt>
    <dgm:pt modelId="{E4C33144-0D68-4F06-A498-B122095B3FF3}" type="pres">
      <dgm:prSet presAssocID="{E96792DD-B515-431E-88A0-C3F1757256A3}" presName="Root" presStyleCnt="0">
        <dgm:presLayoutVars>
          <dgm:dir/>
          <dgm:resizeHandles val="exact"/>
        </dgm:presLayoutVars>
      </dgm:prSet>
      <dgm:spPr/>
    </dgm:pt>
    <dgm:pt modelId="{31C3D3BC-021D-4FEA-A7F6-77F7F3F63CB0}" type="pres">
      <dgm:prSet presAssocID="{CB282384-4F40-422C-9887-592495614EC5}" presName="Composite" presStyleCnt="0"/>
      <dgm:spPr/>
    </dgm:pt>
    <dgm:pt modelId="{781F58E6-6288-4220-A703-414EC0B62295}" type="pres">
      <dgm:prSet presAssocID="{CB282384-4F40-422C-9887-592495614EC5}" presName="Pictur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0" r="-4" b="7748"/>
          <a:stretch/>
        </a:blipFill>
      </dgm:spPr>
      <dgm:extLst>
        <a:ext uri="{E40237B7-FDA0-4F09-8148-C483321AD2D9}">
          <dgm14:cNvPr xmlns:dgm14="http://schemas.microsoft.com/office/drawing/2010/diagram" id="0" name="" descr="Young father an son spendin quality time in public park"/>
        </a:ext>
      </dgm:extLst>
    </dgm:pt>
    <dgm:pt modelId="{7C0A01C0-CA9E-4C3D-A058-F02896061C96}" type="pres">
      <dgm:prSet presAssocID="{CB282384-4F40-422C-9887-592495614EC5}" presName="Subtitle" presStyleLbl="revTx" presStyleIdx="0" presStyleCnt="6">
        <dgm:presLayoutVars>
          <dgm:chMax val="0"/>
          <dgm:bulletEnabled/>
        </dgm:presLayoutVars>
      </dgm:prSet>
      <dgm:spPr/>
    </dgm:pt>
    <dgm:pt modelId="{590A39F2-83A3-4C87-97F8-EF682B25BC30}" type="pres">
      <dgm:prSet presAssocID="{CB282384-4F40-422C-9887-592495614EC5}" presName="Description" presStyleLbl="revTx" presStyleIdx="1" presStyleCnt="6">
        <dgm:presLayoutVars>
          <dgm:bulletEnabled/>
        </dgm:presLayoutVars>
      </dgm:prSet>
      <dgm:spPr/>
    </dgm:pt>
    <dgm:pt modelId="{7E1B48B1-F646-4680-B941-41CFF0EE8F20}" type="pres">
      <dgm:prSet presAssocID="{19C8983A-B055-4528-8743-C479C22F4EAC}" presName="sibTrans" presStyleLbl="sibTrans2D1" presStyleIdx="0" presStyleCnt="0"/>
      <dgm:spPr/>
    </dgm:pt>
    <dgm:pt modelId="{F8B19110-70EC-4706-93E6-48EABCAE5B52}" type="pres">
      <dgm:prSet presAssocID="{F8A81CE6-FDB0-48FF-AF2C-7C195DE5D277}" presName="Composite" presStyleCnt="0"/>
      <dgm:spPr/>
    </dgm:pt>
    <dgm:pt modelId="{E770B996-4DFE-405C-A80D-A40C14578CB3}" type="pres">
      <dgm:prSet presAssocID="{F8A81CE6-FDB0-48FF-AF2C-7C195DE5D277}" presName="Pictur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2" r="-5" b="-4"/>
          <a:stretch/>
        </a:blipFill>
      </dgm:spPr>
      <dgm:extLst>
        <a:ext uri="{E40237B7-FDA0-4F09-8148-C483321AD2D9}">
          <dgm14:cNvPr xmlns:dgm14="http://schemas.microsoft.com/office/drawing/2010/diagram" id="0" name="" descr="Children coming up to father and holding his finger"/>
        </a:ext>
      </dgm:extLst>
    </dgm:pt>
    <dgm:pt modelId="{56A48433-4CD3-4CBE-B3D2-92508EFC9BD8}" type="pres">
      <dgm:prSet presAssocID="{F8A81CE6-FDB0-48FF-AF2C-7C195DE5D277}" presName="Subtitle" presStyleLbl="revTx" presStyleIdx="2" presStyleCnt="6">
        <dgm:presLayoutVars>
          <dgm:chMax val="0"/>
          <dgm:bulletEnabled/>
        </dgm:presLayoutVars>
      </dgm:prSet>
      <dgm:spPr/>
    </dgm:pt>
    <dgm:pt modelId="{D2849BC1-DD16-4682-9C33-B3EEB36984BC}" type="pres">
      <dgm:prSet presAssocID="{F8A81CE6-FDB0-48FF-AF2C-7C195DE5D277}" presName="Description" presStyleLbl="revTx" presStyleIdx="3" presStyleCnt="6">
        <dgm:presLayoutVars>
          <dgm:bulletEnabled/>
        </dgm:presLayoutVars>
      </dgm:prSet>
      <dgm:spPr/>
    </dgm:pt>
    <dgm:pt modelId="{F74E6907-03F5-465F-8D09-1A1D2DF3300D}" type="pres">
      <dgm:prSet presAssocID="{73C12004-E476-47EA-A223-DEB309AAC6BB}" presName="sibTrans" presStyleLbl="sibTrans2D1" presStyleIdx="0" presStyleCnt="0"/>
      <dgm:spPr/>
    </dgm:pt>
    <dgm:pt modelId="{DF4C633F-38AF-47E6-98CB-4138EEF9F4E6}" type="pres">
      <dgm:prSet presAssocID="{F845DD39-D2AD-433B-8947-7EE5A1A8A7B3}" presName="Composite" presStyleCnt="0"/>
      <dgm:spPr/>
    </dgm:pt>
    <dgm:pt modelId="{BB44D38E-C529-47BC-9B34-692657009949}" type="pres">
      <dgm:prSet presAssocID="{F845DD39-D2AD-433B-8947-7EE5A1A8A7B3}" presName="Pictur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r="20496" b="-4"/>
          <a:stretch/>
        </a:blipFill>
      </dgm:spPr>
      <dgm:extLst>
        <a:ext uri="{E40237B7-FDA0-4F09-8148-C483321AD2D9}">
          <dgm14:cNvPr xmlns:dgm14="http://schemas.microsoft.com/office/drawing/2010/diagram" id="0" name="" descr="Happy toddler having fun in the morning at home"/>
        </a:ext>
      </dgm:extLst>
    </dgm:pt>
    <dgm:pt modelId="{EA03DADF-B44A-4219-A603-2FC6A8BDCE6C}" type="pres">
      <dgm:prSet presAssocID="{F845DD39-D2AD-433B-8947-7EE5A1A8A7B3}" presName="Subtitle" presStyleLbl="revTx" presStyleIdx="4" presStyleCnt="6">
        <dgm:presLayoutVars>
          <dgm:chMax val="0"/>
          <dgm:bulletEnabled/>
        </dgm:presLayoutVars>
      </dgm:prSet>
      <dgm:spPr/>
    </dgm:pt>
    <dgm:pt modelId="{E51D3F40-1F1B-454F-8EF9-4F9869A5664B}" type="pres">
      <dgm:prSet presAssocID="{F845DD39-D2AD-433B-8947-7EE5A1A8A7B3}" presName="Description" presStyleLbl="revTx" presStyleIdx="5" presStyleCnt="6">
        <dgm:presLayoutVars>
          <dgm:bulletEnabled/>
        </dgm:presLayoutVars>
      </dgm:prSet>
      <dgm:spPr/>
    </dgm:pt>
  </dgm:ptLst>
  <dgm:cxnLst>
    <dgm:cxn modelId="{20CCEB05-53EB-4D44-B9E5-2B2CF7E88F8F}" srcId="{F8A81CE6-FDB0-48FF-AF2C-7C195DE5D277}" destId="{C6E60623-BA92-4A39-90F9-32CCEF33EC5F}" srcOrd="0" destOrd="0" parTransId="{EE1A50A6-E006-4F3E-9702-FFCCB48AC7BA}" sibTransId="{9E1C2EF8-6C64-4892-A938-DEE117B839CE}"/>
    <dgm:cxn modelId="{201AA60E-1A5D-46E5-9FE4-3228A8070865}" type="presOf" srcId="{73C12004-E476-47EA-A223-DEB309AAC6BB}" destId="{F74E6907-03F5-465F-8D09-1A1D2DF3300D}" srcOrd="0" destOrd="0" presId="urn:microsoft.com/office/officeart/2024/3/layout/verticalVisualTextBlock1"/>
    <dgm:cxn modelId="{5DA0AD10-1BB7-4601-8263-18DB061EC39D}" srcId="{E96792DD-B515-431E-88A0-C3F1757256A3}" destId="{CB282384-4F40-422C-9887-592495614EC5}" srcOrd="0" destOrd="0" parTransId="{09931218-4189-40C7-A908-2920A080EB3F}" sibTransId="{19C8983A-B055-4528-8743-C479C22F4EAC}"/>
    <dgm:cxn modelId="{FABBAA64-3A6C-4EBC-9E77-0E9D492E2A02}" type="presOf" srcId="{CB282384-4F40-422C-9887-592495614EC5}" destId="{7C0A01C0-CA9E-4C3D-A058-F02896061C96}" srcOrd="0" destOrd="0" presId="urn:microsoft.com/office/officeart/2024/3/layout/verticalVisualTextBlock1"/>
    <dgm:cxn modelId="{3A2EC968-4A7B-4312-9ABF-27B635997A58}" srcId="{F845DD39-D2AD-433B-8947-7EE5A1A8A7B3}" destId="{FE71C5E3-688E-4D4E-9B81-5D6D27F3A1EA}" srcOrd="0" destOrd="0" parTransId="{9D187DD5-FCB2-41BB-BCDB-7B41295C4569}" sibTransId="{2DA2AB89-D71A-4186-9752-B35AAF693F42}"/>
    <dgm:cxn modelId="{24522C69-07AC-4F2D-B99A-2A5539B27D61}" type="presOf" srcId="{C6E60623-BA92-4A39-90F9-32CCEF33EC5F}" destId="{D2849BC1-DD16-4682-9C33-B3EEB36984BC}" srcOrd="0" destOrd="0" presId="urn:microsoft.com/office/officeart/2024/3/layout/verticalVisualTextBlock1"/>
    <dgm:cxn modelId="{22495C74-14DD-4921-AD67-5990DC2B6E81}" srcId="{CB282384-4F40-422C-9887-592495614EC5}" destId="{CC85CD92-6DE4-495D-BDC7-47E4DC056DA4}" srcOrd="0" destOrd="0" parTransId="{8AC97603-A6AD-4B7C-9636-850E18CADCEC}" sibTransId="{84BAA958-C6F0-4F2E-9079-0143BE728BCE}"/>
    <dgm:cxn modelId="{FD8EDE79-860F-4278-8419-810929A0D832}" type="presOf" srcId="{F845DD39-D2AD-433B-8947-7EE5A1A8A7B3}" destId="{EA03DADF-B44A-4219-A603-2FC6A8BDCE6C}" srcOrd="0" destOrd="0" presId="urn:microsoft.com/office/officeart/2024/3/layout/verticalVisualTextBlock1"/>
    <dgm:cxn modelId="{D411F259-6481-435A-97CF-7E0D74407CF9}" srcId="{E96792DD-B515-431E-88A0-C3F1757256A3}" destId="{F845DD39-D2AD-433B-8947-7EE5A1A8A7B3}" srcOrd="2" destOrd="0" parTransId="{40962A8F-2ACB-4846-9675-843F329A0414}" sibTransId="{0CEFA49F-2AD1-4060-B148-E99D7504CD18}"/>
    <dgm:cxn modelId="{B83D618A-3B4C-4441-BE99-15F39C39A11B}" type="presOf" srcId="{F8A81CE6-FDB0-48FF-AF2C-7C195DE5D277}" destId="{56A48433-4CD3-4CBE-B3D2-92508EFC9BD8}" srcOrd="0" destOrd="0" presId="urn:microsoft.com/office/officeart/2024/3/layout/verticalVisualTextBlock1"/>
    <dgm:cxn modelId="{8B00589C-2C30-4480-8604-92BB27C8D527}" type="presOf" srcId="{E96792DD-B515-431E-88A0-C3F1757256A3}" destId="{E4C33144-0D68-4F06-A498-B122095B3FF3}" srcOrd="0" destOrd="0" presId="urn:microsoft.com/office/officeart/2024/3/layout/verticalVisualTextBlock1"/>
    <dgm:cxn modelId="{B09C5E9D-ACF3-485C-B31D-421C8D70F96E}" srcId="{E96792DD-B515-431E-88A0-C3F1757256A3}" destId="{F8A81CE6-FDB0-48FF-AF2C-7C195DE5D277}" srcOrd="1" destOrd="0" parTransId="{BE209385-C8E9-4EE0-ADC4-0F6AE136E999}" sibTransId="{73C12004-E476-47EA-A223-DEB309AAC6BB}"/>
    <dgm:cxn modelId="{705DF3B0-A564-44DB-81EE-CEAE3F812BA7}" type="presOf" srcId="{CC85CD92-6DE4-495D-BDC7-47E4DC056DA4}" destId="{590A39F2-83A3-4C87-97F8-EF682B25BC30}" srcOrd="0" destOrd="0" presId="urn:microsoft.com/office/officeart/2024/3/layout/verticalVisualTextBlock1"/>
    <dgm:cxn modelId="{6DC521B7-8B6A-4FBF-945C-89D43ABB8858}" type="presOf" srcId="{19C8983A-B055-4528-8743-C479C22F4EAC}" destId="{7E1B48B1-F646-4680-B941-41CFF0EE8F20}" srcOrd="0" destOrd="0" presId="urn:microsoft.com/office/officeart/2024/3/layout/verticalVisualTextBlock1"/>
    <dgm:cxn modelId="{78EEC3C7-B7EB-43B8-B2E1-CFAD99669591}" type="presOf" srcId="{FE71C5E3-688E-4D4E-9B81-5D6D27F3A1EA}" destId="{E51D3F40-1F1B-454F-8EF9-4F9869A5664B}" srcOrd="0" destOrd="0" presId="urn:microsoft.com/office/officeart/2024/3/layout/verticalVisualTextBlock1"/>
    <dgm:cxn modelId="{627835B7-1D42-4197-8C50-3E8292D0E421}" type="presParOf" srcId="{E4C33144-0D68-4F06-A498-B122095B3FF3}" destId="{31C3D3BC-021D-4FEA-A7F6-77F7F3F63CB0}" srcOrd="0" destOrd="0" presId="urn:microsoft.com/office/officeart/2024/3/layout/verticalVisualTextBlock1"/>
    <dgm:cxn modelId="{4A100C17-9048-47C7-B212-4AFC26C91EB7}" type="presParOf" srcId="{31C3D3BC-021D-4FEA-A7F6-77F7F3F63CB0}" destId="{781F58E6-6288-4220-A703-414EC0B62295}" srcOrd="0" destOrd="0" presId="urn:microsoft.com/office/officeart/2024/3/layout/verticalVisualTextBlock1"/>
    <dgm:cxn modelId="{A9046164-9A5A-4C2B-8D5B-F40872922446}" type="presParOf" srcId="{31C3D3BC-021D-4FEA-A7F6-77F7F3F63CB0}" destId="{7C0A01C0-CA9E-4C3D-A058-F02896061C96}" srcOrd="1" destOrd="0" presId="urn:microsoft.com/office/officeart/2024/3/layout/verticalVisualTextBlock1"/>
    <dgm:cxn modelId="{4E23A825-74C2-4F69-9D66-47BE3EFE6482}" type="presParOf" srcId="{31C3D3BC-021D-4FEA-A7F6-77F7F3F63CB0}" destId="{590A39F2-83A3-4C87-97F8-EF682B25BC30}" srcOrd="2" destOrd="0" presId="urn:microsoft.com/office/officeart/2024/3/layout/verticalVisualTextBlock1"/>
    <dgm:cxn modelId="{87EA4D48-8D68-4E05-978A-BC562F6E1673}" type="presParOf" srcId="{E4C33144-0D68-4F06-A498-B122095B3FF3}" destId="{7E1B48B1-F646-4680-B941-41CFF0EE8F20}" srcOrd="1" destOrd="0" presId="urn:microsoft.com/office/officeart/2024/3/layout/verticalVisualTextBlock1"/>
    <dgm:cxn modelId="{5E1C7413-C19F-4C37-9C83-15F0223C83DD}" type="presParOf" srcId="{E4C33144-0D68-4F06-A498-B122095B3FF3}" destId="{F8B19110-70EC-4706-93E6-48EABCAE5B52}" srcOrd="2" destOrd="0" presId="urn:microsoft.com/office/officeart/2024/3/layout/verticalVisualTextBlock1"/>
    <dgm:cxn modelId="{9C59C185-EF88-470D-9368-47218D187103}" type="presParOf" srcId="{F8B19110-70EC-4706-93E6-48EABCAE5B52}" destId="{E770B996-4DFE-405C-A80D-A40C14578CB3}" srcOrd="0" destOrd="0" presId="urn:microsoft.com/office/officeart/2024/3/layout/verticalVisualTextBlock1"/>
    <dgm:cxn modelId="{D61487F3-3643-4EBE-8657-1E1949647933}" type="presParOf" srcId="{F8B19110-70EC-4706-93E6-48EABCAE5B52}" destId="{56A48433-4CD3-4CBE-B3D2-92508EFC9BD8}" srcOrd="1" destOrd="0" presId="urn:microsoft.com/office/officeart/2024/3/layout/verticalVisualTextBlock1"/>
    <dgm:cxn modelId="{6EF3FEE5-9300-4563-8F38-6FB661279B39}" type="presParOf" srcId="{F8B19110-70EC-4706-93E6-48EABCAE5B52}" destId="{D2849BC1-DD16-4682-9C33-B3EEB36984BC}" srcOrd="2" destOrd="0" presId="urn:microsoft.com/office/officeart/2024/3/layout/verticalVisualTextBlock1"/>
    <dgm:cxn modelId="{58C0D998-1877-4315-A4D4-69F0802179F8}" type="presParOf" srcId="{E4C33144-0D68-4F06-A498-B122095B3FF3}" destId="{F74E6907-03F5-465F-8D09-1A1D2DF3300D}" srcOrd="3" destOrd="0" presId="urn:microsoft.com/office/officeart/2024/3/layout/verticalVisualTextBlock1"/>
    <dgm:cxn modelId="{46E809D0-1F01-41D7-8A46-9322D353F0BE}" type="presParOf" srcId="{E4C33144-0D68-4F06-A498-B122095B3FF3}" destId="{DF4C633F-38AF-47E6-98CB-4138EEF9F4E6}" srcOrd="4" destOrd="0" presId="urn:microsoft.com/office/officeart/2024/3/layout/verticalVisualTextBlock1"/>
    <dgm:cxn modelId="{FA204680-2DD3-40A2-B643-239AEC360C3C}" type="presParOf" srcId="{DF4C633F-38AF-47E6-98CB-4138EEF9F4E6}" destId="{BB44D38E-C529-47BC-9B34-692657009949}" srcOrd="0" destOrd="0" presId="urn:microsoft.com/office/officeart/2024/3/layout/verticalVisualTextBlock1"/>
    <dgm:cxn modelId="{51B39B40-DF46-43F4-A860-E601337DFF4E}" type="presParOf" srcId="{DF4C633F-38AF-47E6-98CB-4138EEF9F4E6}" destId="{EA03DADF-B44A-4219-A603-2FC6A8BDCE6C}" srcOrd="1" destOrd="0" presId="urn:microsoft.com/office/officeart/2024/3/layout/verticalVisualTextBlock1"/>
    <dgm:cxn modelId="{12C209D1-626C-46F0-BF7C-BAB98EDA3EEE}" type="presParOf" srcId="{DF4C633F-38AF-47E6-98CB-4138EEF9F4E6}" destId="{E51D3F40-1F1B-454F-8EF9-4F9869A5664B}" srcOrd="2" destOrd="0" presId="urn:microsoft.com/office/officeart/2024/3/layout/verticalVisualTextBlock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465F54-3F98-4D04-BC10-A685108B532B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85C31F-BF54-4A86-87C4-2252D833C0C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Critical Development Period</a:t>
          </a:r>
        </a:p>
      </dgm:t>
    </dgm:pt>
    <dgm:pt modelId="{10992805-BC67-4F8F-BECF-054355FC34EA}" type="parTrans" cxnId="{F1CBC49F-27D6-4CD3-945D-6DC988128EF0}">
      <dgm:prSet/>
      <dgm:spPr/>
      <dgm:t>
        <a:bodyPr/>
        <a:lstStyle/>
        <a:p>
          <a:endParaRPr lang="en-US"/>
        </a:p>
      </dgm:t>
    </dgm:pt>
    <dgm:pt modelId="{C76E26DB-359F-495F-8F34-71903F557DDA}" type="sibTrans" cxnId="{F1CBC49F-27D6-4CD3-945D-6DC988128EF0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F50523FC-1045-44F4-A36C-0C3D2EC06B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18-24 month age range is vital for toddlers' social, emotional, and brain development.</a:t>
          </a:r>
        </a:p>
      </dgm:t>
    </dgm:pt>
    <dgm:pt modelId="{78BC4760-AD9F-4771-A1AA-815503285B6C}" type="parTrans" cxnId="{C42FC174-D8C6-4AA1-A9E1-825EE3BD3F0C}">
      <dgm:prSet/>
      <dgm:spPr/>
      <dgm:t>
        <a:bodyPr/>
        <a:lstStyle/>
        <a:p>
          <a:endParaRPr lang="en-US"/>
        </a:p>
      </dgm:t>
    </dgm:pt>
    <dgm:pt modelId="{98900623-1597-4361-B869-36A2096BBE8F}" type="sibTrans" cxnId="{C42FC174-D8C6-4AA1-A9E1-825EE3BD3F0C}">
      <dgm:prSet/>
      <dgm:spPr/>
      <dgm:t>
        <a:bodyPr/>
        <a:lstStyle/>
        <a:p>
          <a:endParaRPr lang="en-US"/>
        </a:p>
      </dgm:t>
    </dgm:pt>
    <dgm:pt modelId="{DAF3FFC3-E591-4C44-A6CD-78A68A397D1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Responsive Caregiving</a:t>
          </a:r>
        </a:p>
      </dgm:t>
    </dgm:pt>
    <dgm:pt modelId="{FAC7F72A-8BF0-4067-8A45-32882E5A361D}" type="parTrans" cxnId="{ABCE893E-4B37-49FD-83B2-20CB33118443}">
      <dgm:prSet/>
      <dgm:spPr/>
      <dgm:t>
        <a:bodyPr/>
        <a:lstStyle/>
        <a:p>
          <a:endParaRPr lang="en-US"/>
        </a:p>
      </dgm:t>
    </dgm:pt>
    <dgm:pt modelId="{A40B7858-F201-43D7-B6FF-7CE6033CDD79}" type="sibTrans" cxnId="{ABCE893E-4B37-49FD-83B2-20CB33118443}">
      <dgm:prSet/>
      <dgm:spPr/>
      <dgm:t>
        <a:bodyPr/>
        <a:lstStyle/>
        <a:p>
          <a:endParaRPr lang="en-US"/>
        </a:p>
      </dgm:t>
    </dgm:pt>
    <dgm:pt modelId="{47FAC440-78DD-44E8-835B-5229622F81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Caregivers applying responsive strategies create supportive, nurturing environments for toddlers' growth.</a:t>
          </a:r>
        </a:p>
      </dgm:t>
    </dgm:pt>
    <dgm:pt modelId="{98A36ACD-7868-4D99-8A35-AC5F634044C9}" type="parTrans" cxnId="{AE9F3DBE-01EE-407F-ADC4-94C6679BC45B}">
      <dgm:prSet/>
      <dgm:spPr/>
      <dgm:t>
        <a:bodyPr/>
        <a:lstStyle/>
        <a:p>
          <a:endParaRPr lang="en-US"/>
        </a:p>
      </dgm:t>
    </dgm:pt>
    <dgm:pt modelId="{71FD6195-EE7F-4B3B-922F-2F955651B01F}" type="sibTrans" cxnId="{AE9F3DBE-01EE-407F-ADC4-94C6679BC45B}">
      <dgm:prSet/>
      <dgm:spPr/>
      <dgm:t>
        <a:bodyPr/>
        <a:lstStyle/>
        <a:p>
          <a:endParaRPr lang="en-US"/>
        </a:p>
      </dgm:t>
    </dgm:pt>
    <dgm:pt modelId="{CC45E8E8-C500-45B1-813A-BB571C454F3E}" type="pres">
      <dgm:prSet presAssocID="{1F465F54-3F98-4D04-BC10-A685108B532B}" presName="Name0" presStyleCnt="0">
        <dgm:presLayoutVars>
          <dgm:dir/>
          <dgm:resizeHandles val="exact"/>
        </dgm:presLayoutVars>
      </dgm:prSet>
      <dgm:spPr/>
    </dgm:pt>
    <dgm:pt modelId="{E8170E9E-CAB7-49A4-A776-2C179C397B00}" type="pres">
      <dgm:prSet presAssocID="{D985C31F-BF54-4A86-87C4-2252D833C0C7}" presName="compNode" presStyleCnt="0"/>
      <dgm:spPr/>
    </dgm:pt>
    <dgm:pt modelId="{7B57552A-EB2F-45D6-B9B3-13C4BAB6943A}" type="pres">
      <dgm:prSet presAssocID="{D985C31F-BF54-4A86-87C4-2252D833C0C7}" presName="pictRect" presStyleLbl="revTx" presStyleIdx="0" presStyleCnt="4">
        <dgm:presLayoutVars>
          <dgm:chMax val="0"/>
          <dgm:bulletEnabled/>
        </dgm:presLayoutVars>
      </dgm:prSet>
      <dgm:spPr/>
    </dgm:pt>
    <dgm:pt modelId="{583D7E01-01CD-4EF5-A882-1E76A71E15AB}" type="pres">
      <dgm:prSet presAssocID="{D985C31F-BF54-4A86-87C4-2252D833C0C7}" presName="textRect" presStyleLbl="revTx" presStyleIdx="1" presStyleCnt="4">
        <dgm:presLayoutVars>
          <dgm:bulletEnabled/>
        </dgm:presLayoutVars>
      </dgm:prSet>
      <dgm:spPr/>
    </dgm:pt>
    <dgm:pt modelId="{99D34902-ED30-451B-8F2D-F1BFE1D44B37}" type="pres">
      <dgm:prSet presAssocID="{C76E26DB-359F-495F-8F34-71903F557DDA}" presName="sibTrans" presStyleLbl="sibTrans2D1" presStyleIdx="0" presStyleCnt="0"/>
      <dgm:spPr/>
    </dgm:pt>
    <dgm:pt modelId="{D1614CB2-0E27-4DE7-B656-9CD6E02668D7}" type="pres">
      <dgm:prSet presAssocID="{DAF3FFC3-E591-4C44-A6CD-78A68A397D1A}" presName="compNode" presStyleCnt="0"/>
      <dgm:spPr/>
    </dgm:pt>
    <dgm:pt modelId="{676AB155-CF73-4757-92F7-F168B0A7A232}" type="pres">
      <dgm:prSet presAssocID="{DAF3FFC3-E591-4C44-A6CD-78A68A397D1A}" presName="pictRect" presStyleLbl="revTx" presStyleIdx="2" presStyleCnt="4">
        <dgm:presLayoutVars>
          <dgm:chMax val="0"/>
          <dgm:bulletEnabled/>
        </dgm:presLayoutVars>
      </dgm:prSet>
      <dgm:spPr/>
    </dgm:pt>
    <dgm:pt modelId="{0BDE3D51-E6EF-4A49-9DC8-3BF371D48259}" type="pres">
      <dgm:prSet presAssocID="{DAF3FFC3-E591-4C44-A6CD-78A68A397D1A}" presName="textRect" presStyleLbl="revTx" presStyleIdx="3" presStyleCnt="4">
        <dgm:presLayoutVars>
          <dgm:bulletEnabled/>
        </dgm:presLayoutVars>
      </dgm:prSet>
      <dgm:spPr/>
    </dgm:pt>
  </dgm:ptLst>
  <dgm:cxnLst>
    <dgm:cxn modelId="{1225D60D-A931-4F16-8617-F97D1464C478}" type="presOf" srcId="{47FAC440-78DD-44E8-835B-5229622F81E3}" destId="{0BDE3D51-E6EF-4A49-9DC8-3BF371D48259}" srcOrd="0" destOrd="0" presId="urn:microsoft.com/office/officeart/2024/3/layout/hArchList1"/>
    <dgm:cxn modelId="{ABCE893E-4B37-49FD-83B2-20CB33118443}" srcId="{1F465F54-3F98-4D04-BC10-A685108B532B}" destId="{DAF3FFC3-E591-4C44-A6CD-78A68A397D1A}" srcOrd="1" destOrd="0" parTransId="{FAC7F72A-8BF0-4067-8A45-32882E5A361D}" sibTransId="{A40B7858-F201-43D7-B6FF-7CE6033CDD79}"/>
    <dgm:cxn modelId="{AC8D8C71-26C0-4174-B29B-5931B0729000}" type="presOf" srcId="{C76E26DB-359F-495F-8F34-71903F557DDA}" destId="{99D34902-ED30-451B-8F2D-F1BFE1D44B37}" srcOrd="0" destOrd="0" presId="urn:microsoft.com/office/officeart/2024/3/layout/hArchList1"/>
    <dgm:cxn modelId="{C42FC174-D8C6-4AA1-A9E1-825EE3BD3F0C}" srcId="{D985C31F-BF54-4A86-87C4-2252D833C0C7}" destId="{F50523FC-1045-44F4-A36C-0C3D2EC06B1F}" srcOrd="0" destOrd="0" parTransId="{78BC4760-AD9F-4771-A1AA-815503285B6C}" sibTransId="{98900623-1597-4361-B869-36A2096BBE8F}"/>
    <dgm:cxn modelId="{3AFD3557-E8E0-4BB6-8660-A00B1194C5E7}" type="presOf" srcId="{DAF3FFC3-E591-4C44-A6CD-78A68A397D1A}" destId="{676AB155-CF73-4757-92F7-F168B0A7A232}" srcOrd="0" destOrd="0" presId="urn:microsoft.com/office/officeart/2024/3/layout/hArchList1"/>
    <dgm:cxn modelId="{355B8E7A-D636-44BB-A7F4-A105911026E5}" type="presOf" srcId="{F50523FC-1045-44F4-A36C-0C3D2EC06B1F}" destId="{583D7E01-01CD-4EF5-A882-1E76A71E15AB}" srcOrd="0" destOrd="0" presId="urn:microsoft.com/office/officeart/2024/3/layout/hArchList1"/>
    <dgm:cxn modelId="{F5A7FF7A-EAAB-4C7E-926D-BC6FA4F9CE71}" type="presOf" srcId="{1F465F54-3F98-4D04-BC10-A685108B532B}" destId="{CC45E8E8-C500-45B1-813A-BB571C454F3E}" srcOrd="0" destOrd="0" presId="urn:microsoft.com/office/officeart/2024/3/layout/hArchList1"/>
    <dgm:cxn modelId="{F1CBC49F-27D6-4CD3-945D-6DC988128EF0}" srcId="{1F465F54-3F98-4D04-BC10-A685108B532B}" destId="{D985C31F-BF54-4A86-87C4-2252D833C0C7}" srcOrd="0" destOrd="0" parTransId="{10992805-BC67-4F8F-BECF-054355FC34EA}" sibTransId="{C76E26DB-359F-495F-8F34-71903F557DDA}"/>
    <dgm:cxn modelId="{AE9F3DBE-01EE-407F-ADC4-94C6679BC45B}" srcId="{DAF3FFC3-E591-4C44-A6CD-78A68A397D1A}" destId="{47FAC440-78DD-44E8-835B-5229622F81E3}" srcOrd="0" destOrd="0" parTransId="{98A36ACD-7868-4D99-8A35-AC5F634044C9}" sibTransId="{71FD6195-EE7F-4B3B-922F-2F955651B01F}"/>
    <dgm:cxn modelId="{BD99EDF1-2B11-45C6-952C-470BC5ABDB7B}" type="presOf" srcId="{D985C31F-BF54-4A86-87C4-2252D833C0C7}" destId="{7B57552A-EB2F-45D6-B9B3-13C4BAB6943A}" srcOrd="0" destOrd="0" presId="urn:microsoft.com/office/officeart/2024/3/layout/hArchList1"/>
    <dgm:cxn modelId="{68AB7E49-EFF6-4B38-82AC-48165BC4BF73}" type="presParOf" srcId="{CC45E8E8-C500-45B1-813A-BB571C454F3E}" destId="{E8170E9E-CAB7-49A4-A776-2C179C397B00}" srcOrd="0" destOrd="0" presId="urn:microsoft.com/office/officeart/2024/3/layout/hArchList1"/>
    <dgm:cxn modelId="{38C429C6-A18D-461B-A501-B7E00378DC6E}" type="presParOf" srcId="{E8170E9E-CAB7-49A4-A776-2C179C397B00}" destId="{7B57552A-EB2F-45D6-B9B3-13C4BAB6943A}" srcOrd="0" destOrd="0" presId="urn:microsoft.com/office/officeart/2024/3/layout/hArchList1"/>
    <dgm:cxn modelId="{DA1E4ECA-4948-4C2C-B52A-852842795ED1}" type="presParOf" srcId="{E8170E9E-CAB7-49A4-A776-2C179C397B00}" destId="{583D7E01-01CD-4EF5-A882-1E76A71E15AB}" srcOrd="1" destOrd="0" presId="urn:microsoft.com/office/officeart/2024/3/layout/hArchList1"/>
    <dgm:cxn modelId="{4EB3F0D0-1B15-42C0-92BD-F5C686B6A7AB}" type="presParOf" srcId="{CC45E8E8-C500-45B1-813A-BB571C454F3E}" destId="{99D34902-ED30-451B-8F2D-F1BFE1D44B37}" srcOrd="1" destOrd="0" presId="urn:microsoft.com/office/officeart/2024/3/layout/hArchList1"/>
    <dgm:cxn modelId="{2051633A-01D6-4D8B-BA8C-341F926369EC}" type="presParOf" srcId="{CC45E8E8-C500-45B1-813A-BB571C454F3E}" destId="{D1614CB2-0E27-4DE7-B656-9CD6E02668D7}" srcOrd="2" destOrd="0" presId="urn:microsoft.com/office/officeart/2024/3/layout/hArchList1"/>
    <dgm:cxn modelId="{0FCF4949-53E8-4968-A1E2-58AE7FC853A4}" type="presParOf" srcId="{D1614CB2-0E27-4DE7-B656-9CD6E02668D7}" destId="{676AB155-CF73-4757-92F7-F168B0A7A232}" srcOrd="0" destOrd="0" presId="urn:microsoft.com/office/officeart/2024/3/layout/hArchList1"/>
    <dgm:cxn modelId="{01A994FB-37D3-4D64-A99B-182FF00521B3}" type="presParOf" srcId="{D1614CB2-0E27-4DE7-B656-9CD6E02668D7}" destId="{0BDE3D51-E6EF-4A49-9DC8-3BF371D48259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60360-B748-46B6-BC8B-9BEC4EFEA80A}">
      <dsp:nvSpPr>
        <dsp:cNvPr id="0" name=""/>
        <dsp:cNvSpPr/>
      </dsp:nvSpPr>
      <dsp:spPr>
        <a:xfrm>
          <a:off x="0" y="0"/>
          <a:ext cx="1166831" cy="1166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6" r="3872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518539-9DEC-416B-9A79-3AF06CAA4214}">
      <dsp:nvSpPr>
        <dsp:cNvPr id="0" name=""/>
        <dsp:cNvSpPr/>
      </dsp:nvSpPr>
      <dsp:spPr>
        <a:xfrm>
          <a:off x="1346831" y="0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Active Exploration Benefits</a:t>
          </a:r>
        </a:p>
      </dsp:txBody>
      <dsp:txXfrm>
        <a:off x="1346831" y="0"/>
        <a:ext cx="4846006" cy="344398"/>
      </dsp:txXfrm>
    </dsp:sp>
    <dsp:sp modelId="{12F41FFC-F2D5-481E-A4CB-1240DA5A98B0}">
      <dsp:nvSpPr>
        <dsp:cNvPr id="0" name=""/>
        <dsp:cNvSpPr/>
      </dsp:nvSpPr>
      <dsp:spPr>
        <a:xfrm>
          <a:off x="1346831" y="344398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Active exploration enhances toddlers' motor skills and cognitive development through hands-on interaction.</a:t>
          </a:r>
        </a:p>
      </dsp:txBody>
      <dsp:txXfrm>
        <a:off x="1346831" y="344398"/>
        <a:ext cx="4846006" cy="822433"/>
      </dsp:txXfrm>
    </dsp:sp>
    <dsp:sp modelId="{A1F31CA8-10D2-4211-A22E-039D56A4A08E}">
      <dsp:nvSpPr>
        <dsp:cNvPr id="0" name=""/>
        <dsp:cNvSpPr/>
      </dsp:nvSpPr>
      <dsp:spPr>
        <a:xfrm>
          <a:off x="0" y="1260177"/>
          <a:ext cx="1166831" cy="11668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9" r="8319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D867E-D4B1-4351-A74D-E6A35AA9B6FB}">
      <dsp:nvSpPr>
        <dsp:cNvPr id="0" name=""/>
        <dsp:cNvSpPr/>
      </dsp:nvSpPr>
      <dsp:spPr>
        <a:xfrm>
          <a:off x="1346831" y="1260177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Play-Based Learning Impact</a:t>
          </a:r>
        </a:p>
      </dsp:txBody>
      <dsp:txXfrm>
        <a:off x="1346831" y="1260177"/>
        <a:ext cx="4846006" cy="344398"/>
      </dsp:txXfrm>
    </dsp:sp>
    <dsp:sp modelId="{E2ED314E-3DE6-4F06-84AD-2AA9486A4B10}">
      <dsp:nvSpPr>
        <dsp:cNvPr id="0" name=""/>
        <dsp:cNvSpPr/>
      </dsp:nvSpPr>
      <dsp:spPr>
        <a:xfrm>
          <a:off x="1346831" y="1604575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Play-based learning fosters engagement and meaningful discovery in early childhood education.</a:t>
          </a:r>
        </a:p>
      </dsp:txBody>
      <dsp:txXfrm>
        <a:off x="1346831" y="1604575"/>
        <a:ext cx="4846006" cy="822433"/>
      </dsp:txXfrm>
    </dsp:sp>
    <dsp:sp modelId="{8C4BDF48-4563-4262-AE45-543FFBCCBFDC}">
      <dsp:nvSpPr>
        <dsp:cNvPr id="0" name=""/>
        <dsp:cNvSpPr/>
      </dsp:nvSpPr>
      <dsp:spPr>
        <a:xfrm>
          <a:off x="0" y="2520355"/>
          <a:ext cx="1166831" cy="1166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r="26585" b="7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CB346A-476D-43A1-8745-5C63855B6850}">
      <dsp:nvSpPr>
        <dsp:cNvPr id="0" name=""/>
        <dsp:cNvSpPr/>
      </dsp:nvSpPr>
      <dsp:spPr>
        <a:xfrm>
          <a:off x="1346831" y="2520355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Social Understanding Growth</a:t>
          </a:r>
        </a:p>
      </dsp:txBody>
      <dsp:txXfrm>
        <a:off x="1346831" y="2520355"/>
        <a:ext cx="4846006" cy="344398"/>
      </dsp:txXfrm>
    </dsp:sp>
    <dsp:sp modelId="{E6B94C1A-79F0-4BBB-9798-2ECDB30795CF}">
      <dsp:nvSpPr>
        <dsp:cNvPr id="0" name=""/>
        <dsp:cNvSpPr/>
      </dsp:nvSpPr>
      <dsp:spPr>
        <a:xfrm>
          <a:off x="1346831" y="2864753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Through play, toddlers develop essential social skills and emotional understanding with peers.</a:t>
          </a:r>
        </a:p>
      </dsp:txBody>
      <dsp:txXfrm>
        <a:off x="1346831" y="2864753"/>
        <a:ext cx="4846006" cy="822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6A0EB4-F85E-4108-945E-705C4E202E43}">
      <dsp:nvSpPr>
        <dsp:cNvPr id="0" name=""/>
        <dsp:cNvSpPr/>
      </dsp:nvSpPr>
      <dsp:spPr>
        <a:xfrm>
          <a:off x="0" y="0"/>
          <a:ext cx="1166831" cy="1166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" r="32122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271BCF-77BF-488A-84F0-5B65A82CEEC1}">
      <dsp:nvSpPr>
        <dsp:cNvPr id="0" name=""/>
        <dsp:cNvSpPr/>
      </dsp:nvSpPr>
      <dsp:spPr>
        <a:xfrm>
          <a:off x="1346831" y="0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Nurturing Cognitive Flexibility</a:t>
          </a:r>
        </a:p>
      </dsp:txBody>
      <dsp:txXfrm>
        <a:off x="1346831" y="0"/>
        <a:ext cx="4846006" cy="344398"/>
      </dsp:txXfrm>
    </dsp:sp>
    <dsp:sp modelId="{A7AC80C9-C9A9-416B-8F61-062450F55DE6}">
      <dsp:nvSpPr>
        <dsp:cNvPr id="0" name=""/>
        <dsp:cNvSpPr/>
      </dsp:nvSpPr>
      <dsp:spPr>
        <a:xfrm>
          <a:off x="1346831" y="344398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Encouraging curiosity helps toddlers develop the ability to adapt their thinking to new information and experiences.</a:t>
          </a:r>
        </a:p>
      </dsp:txBody>
      <dsp:txXfrm>
        <a:off x="1346831" y="344398"/>
        <a:ext cx="4846006" cy="822433"/>
      </dsp:txXfrm>
    </dsp:sp>
    <dsp:sp modelId="{F1086197-E40F-44B0-AB71-110AACD9D82D}">
      <dsp:nvSpPr>
        <dsp:cNvPr id="0" name=""/>
        <dsp:cNvSpPr/>
      </dsp:nvSpPr>
      <dsp:spPr>
        <a:xfrm>
          <a:off x="0" y="1260177"/>
          <a:ext cx="1166831" cy="11668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49" b="-2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746542-904E-4F91-9638-F2EE6D773139}">
      <dsp:nvSpPr>
        <dsp:cNvPr id="0" name=""/>
        <dsp:cNvSpPr/>
      </dsp:nvSpPr>
      <dsp:spPr>
        <a:xfrm>
          <a:off x="1346831" y="1260177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Developing Critical Thinking</a:t>
          </a:r>
        </a:p>
      </dsp:txBody>
      <dsp:txXfrm>
        <a:off x="1346831" y="1260177"/>
        <a:ext cx="4846006" cy="344398"/>
      </dsp:txXfrm>
    </dsp:sp>
    <dsp:sp modelId="{4384F80E-2E25-4844-BD6A-69EABEE5EBD8}">
      <dsp:nvSpPr>
        <dsp:cNvPr id="0" name=""/>
        <dsp:cNvSpPr/>
      </dsp:nvSpPr>
      <dsp:spPr>
        <a:xfrm>
          <a:off x="1346831" y="1604575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Problem-solving activities promote critical thinking by allowing toddlers to experiment with cause-and-effect relationships.</a:t>
          </a:r>
        </a:p>
      </dsp:txBody>
      <dsp:txXfrm>
        <a:off x="1346831" y="1604575"/>
        <a:ext cx="4846006" cy="822433"/>
      </dsp:txXfrm>
    </dsp:sp>
    <dsp:sp modelId="{8F87A791-5DA8-4297-ACC2-76D22DCF77F4}">
      <dsp:nvSpPr>
        <dsp:cNvPr id="0" name=""/>
        <dsp:cNvSpPr/>
      </dsp:nvSpPr>
      <dsp:spPr>
        <a:xfrm>
          <a:off x="0" y="2520355"/>
          <a:ext cx="1166831" cy="1166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1" r="2747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D521BF-DAE8-49A2-B50B-F490A44178CB}">
      <dsp:nvSpPr>
        <dsp:cNvPr id="0" name=""/>
        <dsp:cNvSpPr/>
      </dsp:nvSpPr>
      <dsp:spPr>
        <a:xfrm>
          <a:off x="1346831" y="2520355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Guided Exploration</a:t>
          </a:r>
        </a:p>
      </dsp:txBody>
      <dsp:txXfrm>
        <a:off x="1346831" y="2520355"/>
        <a:ext cx="4846006" cy="344398"/>
      </dsp:txXfrm>
    </dsp:sp>
    <dsp:sp modelId="{E60AC6CB-6106-4ED4-B229-389C5983814D}">
      <dsp:nvSpPr>
        <dsp:cNvPr id="0" name=""/>
        <dsp:cNvSpPr/>
      </dsp:nvSpPr>
      <dsp:spPr>
        <a:xfrm>
          <a:off x="1346831" y="2864753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Guided activities support toddlers in exploring new ideas and concepts safely and effectively.</a:t>
          </a:r>
        </a:p>
      </dsp:txBody>
      <dsp:txXfrm>
        <a:off x="1346831" y="2864753"/>
        <a:ext cx="4846006" cy="822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F58E6-6288-4220-A703-414EC0B62295}">
      <dsp:nvSpPr>
        <dsp:cNvPr id="0" name=""/>
        <dsp:cNvSpPr/>
      </dsp:nvSpPr>
      <dsp:spPr>
        <a:xfrm>
          <a:off x="0" y="0"/>
          <a:ext cx="1166831" cy="11668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00" r="-4" b="7748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0A01C0-CA9E-4C3D-A058-F02896061C96}">
      <dsp:nvSpPr>
        <dsp:cNvPr id="0" name=""/>
        <dsp:cNvSpPr/>
      </dsp:nvSpPr>
      <dsp:spPr>
        <a:xfrm>
          <a:off x="1346831" y="0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Toddler Developmental Testing</a:t>
          </a:r>
        </a:p>
      </dsp:txBody>
      <dsp:txXfrm>
        <a:off x="1346831" y="0"/>
        <a:ext cx="4846006" cy="344398"/>
      </dsp:txXfrm>
    </dsp:sp>
    <dsp:sp modelId="{590A39F2-83A3-4C87-97F8-EF682B25BC30}">
      <dsp:nvSpPr>
        <dsp:cNvPr id="0" name=""/>
        <dsp:cNvSpPr/>
      </dsp:nvSpPr>
      <dsp:spPr>
        <a:xfrm>
          <a:off x="1346831" y="344398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Toddlers naturally test limits as a normal and important part of their development process.</a:t>
          </a:r>
        </a:p>
      </dsp:txBody>
      <dsp:txXfrm>
        <a:off x="1346831" y="344398"/>
        <a:ext cx="4846006" cy="822433"/>
      </dsp:txXfrm>
    </dsp:sp>
    <dsp:sp modelId="{E770B996-4DFE-405C-A80D-A40C14578CB3}">
      <dsp:nvSpPr>
        <dsp:cNvPr id="0" name=""/>
        <dsp:cNvSpPr/>
      </dsp:nvSpPr>
      <dsp:spPr>
        <a:xfrm>
          <a:off x="0" y="1260177"/>
          <a:ext cx="1166831" cy="116683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2" r="-5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A48433-4CD3-4CBE-B3D2-92508EFC9BD8}">
      <dsp:nvSpPr>
        <dsp:cNvPr id="0" name=""/>
        <dsp:cNvSpPr/>
      </dsp:nvSpPr>
      <dsp:spPr>
        <a:xfrm>
          <a:off x="1346831" y="1260177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Positive Guidance Techniques</a:t>
          </a:r>
        </a:p>
      </dsp:txBody>
      <dsp:txXfrm>
        <a:off x="1346831" y="1260177"/>
        <a:ext cx="4846006" cy="344398"/>
      </dsp:txXfrm>
    </dsp:sp>
    <dsp:sp modelId="{D2849BC1-DD16-4682-9C33-B3EEB36984BC}">
      <dsp:nvSpPr>
        <dsp:cNvPr id="0" name=""/>
        <dsp:cNvSpPr/>
      </dsp:nvSpPr>
      <dsp:spPr>
        <a:xfrm>
          <a:off x="1346831" y="1604575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Positive guidance uses patience and consistency to help parents manage challenging behaviors effectively.</a:t>
          </a:r>
        </a:p>
      </dsp:txBody>
      <dsp:txXfrm>
        <a:off x="1346831" y="1604575"/>
        <a:ext cx="4846006" cy="822433"/>
      </dsp:txXfrm>
    </dsp:sp>
    <dsp:sp modelId="{BB44D38E-C529-47BC-9B34-692657009949}">
      <dsp:nvSpPr>
        <dsp:cNvPr id="0" name=""/>
        <dsp:cNvSpPr/>
      </dsp:nvSpPr>
      <dsp:spPr>
        <a:xfrm>
          <a:off x="0" y="2520355"/>
          <a:ext cx="1166831" cy="11668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1" r="20496" b="-4"/>
          <a:stretch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03DADF-B44A-4219-A603-2FC6A8BDCE6C}">
      <dsp:nvSpPr>
        <dsp:cNvPr id="0" name=""/>
        <dsp:cNvSpPr/>
      </dsp:nvSpPr>
      <dsp:spPr>
        <a:xfrm>
          <a:off x="1346831" y="2520355"/>
          <a:ext cx="4846006" cy="344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Encouraging Self-Regulation</a:t>
          </a:r>
        </a:p>
      </dsp:txBody>
      <dsp:txXfrm>
        <a:off x="1346831" y="2520355"/>
        <a:ext cx="4846006" cy="344398"/>
      </dsp:txXfrm>
    </dsp:sp>
    <dsp:sp modelId="{E51D3F40-1F1B-454F-8EF9-4F9869A5664B}">
      <dsp:nvSpPr>
        <dsp:cNvPr id="0" name=""/>
        <dsp:cNvSpPr/>
      </dsp:nvSpPr>
      <dsp:spPr>
        <a:xfrm>
          <a:off x="1346831" y="2864753"/>
          <a:ext cx="4846006" cy="822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These techniques promote healthy self-regulation skills in toddlers for better emotional control.</a:t>
          </a:r>
        </a:p>
      </dsp:txBody>
      <dsp:txXfrm>
        <a:off x="1346831" y="2864753"/>
        <a:ext cx="4846006" cy="822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57552A-EB2F-45D6-B9B3-13C4BAB6943A}">
      <dsp:nvSpPr>
        <dsp:cNvPr id="0" name=""/>
        <dsp:cNvSpPr/>
      </dsp:nvSpPr>
      <dsp:spPr>
        <a:xfrm>
          <a:off x="0" y="0"/>
          <a:ext cx="2948250" cy="62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Critical Development Period</a:t>
          </a:r>
        </a:p>
      </dsp:txBody>
      <dsp:txXfrm>
        <a:off x="0" y="0"/>
        <a:ext cx="2948250" cy="622065"/>
      </dsp:txXfrm>
    </dsp:sp>
    <dsp:sp modelId="{583D7E01-01CD-4EF5-A882-1E76A71E15AB}">
      <dsp:nvSpPr>
        <dsp:cNvPr id="0" name=""/>
        <dsp:cNvSpPr/>
      </dsp:nvSpPr>
      <dsp:spPr>
        <a:xfrm>
          <a:off x="0" y="622065"/>
          <a:ext cx="2948250" cy="3065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The 18-24 month age range is vital for toddlers' social, emotional, and brain development.</a:t>
          </a:r>
        </a:p>
      </dsp:txBody>
      <dsp:txXfrm>
        <a:off x="0" y="622065"/>
        <a:ext cx="2948250" cy="3065697"/>
      </dsp:txXfrm>
    </dsp:sp>
    <dsp:sp modelId="{676AB155-CF73-4757-92F7-F168B0A7A232}">
      <dsp:nvSpPr>
        <dsp:cNvPr id="0" name=""/>
        <dsp:cNvSpPr/>
      </dsp:nvSpPr>
      <dsp:spPr>
        <a:xfrm>
          <a:off x="3243075" y="0"/>
          <a:ext cx="2948250" cy="622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800" kern="1200"/>
            <a:t>Responsive Caregiving</a:t>
          </a:r>
        </a:p>
      </dsp:txBody>
      <dsp:txXfrm>
        <a:off x="3243075" y="0"/>
        <a:ext cx="2948250" cy="622065"/>
      </dsp:txXfrm>
    </dsp:sp>
    <dsp:sp modelId="{0BDE3D51-E6EF-4A49-9DC8-3BF371D48259}">
      <dsp:nvSpPr>
        <dsp:cNvPr id="0" name=""/>
        <dsp:cNvSpPr/>
      </dsp:nvSpPr>
      <dsp:spPr>
        <a:xfrm>
          <a:off x="3243075" y="622065"/>
          <a:ext cx="2948250" cy="3065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Caregivers applying responsive strategies create supportive, nurturing environments for toddlers' growth.</a:t>
          </a:r>
        </a:p>
      </dsp:txBody>
      <dsp:txXfrm>
        <a:off x="3243075" y="622065"/>
        <a:ext cx="2948250" cy="30656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24/3/layout/verticalVisualTextBlock1">
  <dgm:title val="Vertical Visual Text Blocks"/>
  <dgm:desc val="Pictures with short bits of text with formatted headers. Use as an easier-to-read alternative to a bulleted list."/>
  <dgm:catLst>
    <dgm:cat type="picture" pri="1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Root">
    <dgm:varLst>
      <dgm:dir/>
      <dgm:resizeHandles val="exact"/>
    </dgm:varLst>
    <dgm:choose name="BasedOnLanguageDirection">
      <dgm:if name="LeftToRight" func="var" arg="dir" op="equ" val="norm">
        <dgm:alg type="lin">
          <dgm:param type="linDir" val="fromT"/>
          <dgm:param type="vertAlign" val="t"/>
          <dgm:param type="horzAlign" val="l"/>
        </dgm:alg>
      </dgm:if>
      <dgm:else name="RightToLeft">
        <dgm:alg type="lin">
          <dgm:param type="linDir" val="fromT"/>
          <dgm:param type="vertAlign" val="t"/>
          <dgm:param type="horzAlign" val="r"/>
        </dgm:alg>
      </dgm:else>
    </dgm:choose>
    <dgm:presOf/>
    <dgm:constrLst>
      <dgm:constr type="primFontSz" for="des" forName="Subtitle" op="equ" val="18"/>
      <dgm:constr type="primFontSz" for="des" forName="Description" refType="primFontSz" refFor="des" refForName="Subtitle" op="equ" fact="0.77"/>
      <dgm:constr type="w" for="ch" forName="Composite" refType="w"/>
      <dgm:constr type="h" for="ch" forName="Composite" refType="h"/>
      <dgm:constr type="h" for="ch" forName="sibTrans" refType="h" refFor="ch" refForName="Composite" fact="0.08"/>
      <dgm:constr type="sp" refType="w" refFor="ch" refForName="Composite" op="equ" fact="0.1"/>
    </dgm:constrLst>
    <dgm:ruleLst/>
    <dgm:forEach name="DirectChildrenOfRoot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Picture" refType="w" fact="0.335"/>
          <dgm:constr type="h" for="ch" forName="Picture" refType="w" refFor="ch" refForName="Picture" op="equ"/>
          <dgm:constr type="h" for="ch" forName="Picture" refType="h" op="lte"/>
          <dgm:constr type="l" for="ch" forName="Subtitle" refType="r" refFor="ch" refForName="Picture"/>
          <dgm:constr type="lOff" for="ch" forName="Subtitle" val="5"/>
          <dgm:constr type="h" for="ch" forName="Subtitle" refType="h" fact="0.1"/>
          <dgm:constr type="t" for="ch" forName="Description" refType="b" refFor="ch" refForName="Subtitle"/>
          <dgm:constr type="l" for="ch" forName="Description" refType="r" refFor="ch" refForName="Picture"/>
          <dgm:constr type="lOff" for="ch" forName="Description" val="5"/>
        </dgm:constrLst>
        <dgm:ruleLst/>
        <dgm:layoutNode name="Picture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ubtitle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SubtitleConstraintsBasedOnLanguageDirection">
            <dgm:if name="SubtitleIsLeftToRight" func="var" arg="dir" op="equ" val="norm">
              <dgm:constrLst>
                <dgm:constr type="h" refType="w" op="lte" fact="0.4"/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SubtitleIsRightToLeft">
              <dgm:constrLst>
                <dgm:constr type="h" refType="w" op="lte" fact="0.4"/>
                <dgm:constr type="rMarg"/>
                <dgm:constr type="lMarg" refType="primFontSz" fact="0.1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Description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DescriptionConstraintsBasedOnLanguageDirection">
            <dgm:if name="DescriptionIsLeftToRight" func="var" arg="dir" op="equ" val="norm">
              <dgm:constrLst>
                <dgm:constr type="lMarg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DescriptionIsRightToLeft">
              <dgm:constrLst>
                <dgm:constr type="lMarg" refType="primFontSz" fact="0.1"/>
                <dgm:constr type="rMarg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10/1/2025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AI-generated content may be incorrect.
---
This presentation explores key principles of early learning for toddlers aged 18 to 24 months, focusing on social-emotional growth, attachment development, and the latest discoveries in brain development during this critical period.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21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Emerging empathy allows toddlers to relate to others’ feelings, while developing self-regulation skills helps them manage impulses and emotional responses in social contexts.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0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Brain development during this period is rapid, laying the groundwork for future learning and behavior. Here, we review key milestones and research insights.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2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The brain forms an abundance of synapses during this stage, enhancing neural connectivity and supporting complex cognitive and emotional functions.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10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Recent studies illuminate how experiences during toddlerhood shape brain architecture, emphasizing the importance of enriched environments and positive interactions.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841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Supportive relationships and stimulating environments promote healthy brain development, while stress and neglect can negatively affect neural pathways.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344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Effective caregiving strategies empower parents to support their toddlers’ learning and emotional growth through responsive and interactive approaches.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4881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Responding sensitively to toddlers’ needs builds secure attachments and fosters trust, providing a foundation for lifelong social and emotional well-being.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78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Engaging in shared play and focusing attention together supports language development, social skills, and cognitive growth during this stage.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283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Toddlers test limits as part of development. Positive guidance techniques help parents navigate challenging behaviors with patience and consistency to encourage healthy self-regulation.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300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The 18-24 month period is crucial for social, emotional, and brain development. By understanding core principles and applying responsive strategies, caregivers can create nurturing environments that support toddlers’ growth and lifelong success.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7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cover core principles of early learning for toddlers, delve into social-emotional and attachment development, review milestones and breakthroughs in brain development, and discuss parent-centered strategies to support optimal growth.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63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Understanding the foundational principles guiding early learning helps caregivers foster development in toddlers during this important stage, emphasizing active exploration, language emergence, and curiosity.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90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Toddlers learn best through active exploration and play, which build motor skills, cognitive abilities, and social understanding. Play-based learning encourages engagement and discovery in a natural and meaningful way.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5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Between 18 and 24 months, children rapidly develop language skills, beginning to combine words, understand simple instructions, and use gestures. Communication growth supports social interaction and cognitive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78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Encouraging curiosity and problem-solving during this stage nurtures cognitive flexibility and critical thinking. Toddlers start experimenting with cause-and-effect and exploring new ideas through guided activities.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0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This section focuses on how toddlers form attachments, recognize and express emotions, and develop empathy and self-regulation skills crucial for healthy social relationships.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6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Secure attachment develops through consistent responsive caregiving, providing toddlers with emotional safety and a foundation for exploring their environment confidently.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55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Toddlers begin to identify and express basic emotions such as joy, anger, and fear, learning to communicate feelings effectively and respond to others' emotional cues.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14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FE27A-9386-6E41-37B8-A8367216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3100" b="1" kern="1200" cap="all" baseline="0">
                <a:latin typeface="+mj-lt"/>
                <a:ea typeface="+mj-ea"/>
                <a:cs typeface="+mj-cs"/>
              </a:rPr>
              <a:t>Principles of Early Learning for 18-24 Months: Social-Emotional Growth, Attachment, and Breakthroughs in Brain Development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055D5-1A95-4BBA-95BE-C265562F7363}"/>
              </a:ext>
            </a:extLst>
          </p:cNvPr>
          <p:cNvSpPr txBox="1"/>
          <p:nvPr/>
        </p:nvSpPr>
        <p:spPr>
          <a:xfrm>
            <a:off x="6109694" y="4068392"/>
            <a:ext cx="5580586" cy="219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zh-CN" sz="2800" kern="1200">
                <a:latin typeface="+mn-lt"/>
                <a:ea typeface="+mn-ea"/>
                <a:cs typeface="+mn-cs"/>
              </a:rPr>
              <a:t>Understanding toddler development during critical early years</a:t>
            </a:r>
          </a:p>
        </p:txBody>
      </p:sp>
    </p:spTree>
    <p:extLst>
      <p:ext uri="{BB962C8B-B14F-4D97-AF65-F5344CB8AC3E}">
        <p14:creationId xmlns:p14="http://schemas.microsoft.com/office/powerpoint/2010/main" val="233188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26D77-C5CD-6D32-391F-CC66E017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Development of Empathy and Self-Regulation</a:t>
            </a:r>
          </a:p>
        </p:txBody>
      </p:sp>
      <p:pic>
        <p:nvPicPr>
          <p:cNvPr id="6" name="Content Placeholder 5" descr="Baby girl">
            <a:extLst>
              <a:ext uri="{FF2B5EF4-FFF2-40B4-BE49-F238E27FC236}">
                <a16:creationId xmlns:a16="http://schemas.microsoft.com/office/drawing/2014/main" id="{C4CF2833-8C12-4AE9-B963-37A3037E2A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r="14517" b="2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A168D-8F40-ACE3-E467-D9ABC7CE4441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Emerging Empathy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Toddlers begin to understand and relate to the feelings of others during early development stages.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Self-Regulation Skills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Toddlers develop the ability to manage impulses and control emotional responses in social situations.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0815B8-1D13-36CA-F45C-73702890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135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DF7E-3893-C9A0-89B9-AADF96A5D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Milestones and Breakthroughs in Brain Development</a:t>
            </a:r>
          </a:p>
        </p:txBody>
      </p:sp>
    </p:spTree>
    <p:extLst>
      <p:ext uri="{BB962C8B-B14F-4D97-AF65-F5344CB8AC3E}">
        <p14:creationId xmlns:p14="http://schemas.microsoft.com/office/powerpoint/2010/main" val="2802231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F5655-3D85-3337-E513-AD68CD895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Rapid Synaptic Growth and Neural Connections</a:t>
            </a:r>
          </a:p>
        </p:txBody>
      </p:sp>
      <p:pic>
        <p:nvPicPr>
          <p:cNvPr id="6" name="Content Placeholder 5" descr="Neuron system in yellow and light blue">
            <a:extLst>
              <a:ext uri="{FF2B5EF4-FFF2-40B4-BE49-F238E27FC236}">
                <a16:creationId xmlns:a16="http://schemas.microsoft.com/office/drawing/2014/main" id="{6504055B-95F3-4AF6-A993-F00C38B98A0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3906" r="5970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DFF6A-B0E2-6DC4-6D5C-7A47A447270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Synapse Formation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brain rapidly creates numerous synapses, increasing communication pathways between neurons.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Enhanced Neural Connectivity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Increased synapses improve neural connectivity, enabling complex brain functions to develop.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Support for Cognitive Functions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These neural connections support advanced cognitive and emotional functions during brain development.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CF7AFD-E989-8ED6-3226-62D24E6A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51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EC0F-DF70-91C1-848A-83402598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Current Research on Early Childhood Brain Development</a:t>
            </a:r>
          </a:p>
        </p:txBody>
      </p:sp>
      <p:pic>
        <p:nvPicPr>
          <p:cNvPr id="6" name="Content Placeholder 5" descr="Portrait of 6-7 years old cute child on white background. He is happy and looking to camera. Colorful light bulb shapes added on computer to his back like his wings.">
            <a:extLst>
              <a:ext uri="{FF2B5EF4-FFF2-40B4-BE49-F238E27FC236}">
                <a16:creationId xmlns:a16="http://schemas.microsoft.com/office/drawing/2014/main" id="{3F511D9C-645C-406A-BB6F-E733FE9108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b="24549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02A1C7-7801-0FF8-C62B-05264485808C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Impact of Early Experiences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Experiences in toddlerhood critically shape the brain's architecture and influence lifelong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Importance of Enriched Environments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Enriched environments promote healthy brain development through sensory, social, and cognitive stimulation.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Role of Positive Interactions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Positive caregiver interactions support emotional and cognitive development in early childhood.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B4343-CF9F-54F5-1B40-EEE32991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73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01F72-2B4F-8CC2-0F0F-2602E29E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Influence of Environment and Relationships on Brain Architecture</a:t>
            </a:r>
          </a:p>
        </p:txBody>
      </p:sp>
      <p:pic>
        <p:nvPicPr>
          <p:cNvPr id="6" name="Content Placeholder 5" descr="Abstract human head and brains 3d shape">
            <a:extLst>
              <a:ext uri="{FF2B5EF4-FFF2-40B4-BE49-F238E27FC236}">
                <a16:creationId xmlns:a16="http://schemas.microsoft.com/office/drawing/2014/main" id="{91A403CA-C8B3-431B-89C5-A8DF9945440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25449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D58E3-7D83-0C36-F39A-8FC48B33477E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Role of Supportive Relationships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Positive social interactions foster healthy neural connections, enhancing brain growth and cognitive functions.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Impact of Stimulating Environment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Enriched environments encourage brain plasticity and development, supporting learning and memory.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Effects of Stress and Neglect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Chronic stress and neglect disrupt brain architecture and impair neural pathways.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E3F44-6B01-CDD6-9C6C-7ED0EED5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44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0BCAD-BCA2-3469-FE23-B029A4CD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Parent-Centered Strategies and Interactive Effects</a:t>
            </a:r>
          </a:p>
        </p:txBody>
      </p:sp>
    </p:spTree>
    <p:extLst>
      <p:ext uri="{BB962C8B-B14F-4D97-AF65-F5344CB8AC3E}">
        <p14:creationId xmlns:p14="http://schemas.microsoft.com/office/powerpoint/2010/main" val="38139527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4CC88-7EF4-2CFC-39B6-3BFF8282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Responsive Caregiving and Relationship-Based Approaches</a:t>
            </a:r>
          </a:p>
        </p:txBody>
      </p:sp>
      <p:pic>
        <p:nvPicPr>
          <p:cNvPr id="6" name="Content Placeholder 5" descr="Grandpa playing with his granddaughter">
            <a:extLst>
              <a:ext uri="{FF2B5EF4-FFF2-40B4-BE49-F238E27FC236}">
                <a16:creationId xmlns:a16="http://schemas.microsoft.com/office/drawing/2014/main" id="{976ABECE-871C-4C3E-9845-3D1A583AE6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r="11534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AA2B4-4999-705C-1778-FD22240AA0F1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Sensitive Response to Needs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Caregivers who respond sensitively to toddlers' cues promote secure attachments and emotional comfort.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Building Secure Attachments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Secure attachments formed during early years foster trust and support social-emotional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Long-Term Well-Being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caregiving lays a foundation for children's lifelong emotional and social well-being.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1B7A6-755D-B79D-5E28-596A4A92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3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96356-5391-8E3A-8070-D16C5E55C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Promoting Interactive Play and Joint Attention</a:t>
            </a:r>
          </a:p>
        </p:txBody>
      </p:sp>
      <p:pic>
        <p:nvPicPr>
          <p:cNvPr id="6" name="Content Placeholder 5" descr="Close up of children hands on yellow desk with chemical molecules in the middle">
            <a:extLst>
              <a:ext uri="{FF2B5EF4-FFF2-40B4-BE49-F238E27FC236}">
                <a16:creationId xmlns:a16="http://schemas.microsoft.com/office/drawing/2014/main" id="{AB2393AB-91B3-4730-B79A-5990985AE4A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5568" r="4" b="4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19C57-0F0C-A36D-8077-577122FB24F2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Shared Play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Shared play encourages language development and enhances social interaction skills among children.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Joint Attention Importance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Focusing attention together helps improve cognitive growth and understanding of social cues.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B9E8B-865B-01BC-7C99-700A8EF0E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70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69D0F-4E6B-0AE4-A9E3-143F9887F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Supporting Challenging Behaviors and Positive Guidance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02DDD0-4826-762D-FDCC-7DACC32368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3144837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550FD-474C-7A42-1B4B-2DC1823E8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5901E9E-0316-47BA-83BA-63072F7F5C4E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85722679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556760" y="2073275"/>
          <a:ext cx="619283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073508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3B8A-0ED6-726A-0E50-BB381613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Conclusion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4F3649DD-83BE-D60D-9B2F-40615F13AAC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911352" y="2058669"/>
          <a:ext cx="619283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1ED7847-AB33-004E-7409-F3F9C78103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95483" y="2058670"/>
            <a:ext cx="3002755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2F7B8-861F-7726-C248-DF03D201D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958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6F551-5782-232D-8077-392F17823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Agenda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1911D-F2DF-F246-2D7F-2C1BE854858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Core Principles of Early Learning for 18-24 Month-Olds</a:t>
            </a:r>
          </a:p>
          <a:p>
            <a:pPr>
              <a:buFont typeface="Arial" panose="020B0604020202020204" pitchFamily="34" charset="0"/>
              <a:buChar char="•"/>
            </a:pPr>
            <a:r>
              <a:t>Social-Emotional and Attachment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t>Milestones and Breakthroughs in Brain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t>Parent-Centered Strategies and Interactive Effects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9B1E0-1147-B8D2-A528-7EB0C379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575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153A-69EA-1300-E2BE-FD6BE4E5E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Core Principles of Early Learning for 18-24 Month-Olds</a:t>
            </a:r>
          </a:p>
        </p:txBody>
      </p:sp>
    </p:spTree>
    <p:extLst>
      <p:ext uri="{BB962C8B-B14F-4D97-AF65-F5344CB8AC3E}">
        <p14:creationId xmlns:p14="http://schemas.microsoft.com/office/powerpoint/2010/main" val="1342988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775E8-7371-D76B-A78A-161D50BA7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Active Exploration and Play-Based Learning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AEFE92B-9618-E34F-2F1C-FD1CC300E6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3144837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76F20-4683-B1A7-E0FD-4FFB76816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2C20E67-C49D-4ADE-B09F-361E1B6E0DCF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78691652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556760" y="2073275"/>
          <a:ext cx="619283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88629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887C6-F265-86B9-2D81-BED80FBA6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Emergence of Language and Communication</a:t>
            </a:r>
          </a:p>
        </p:txBody>
      </p:sp>
      <p:pic>
        <p:nvPicPr>
          <p:cNvPr id="6" name="Content Placeholder 5" descr="Baby playing with toy fruits">
            <a:extLst>
              <a:ext uri="{FF2B5EF4-FFF2-40B4-BE49-F238E27FC236}">
                <a16:creationId xmlns:a16="http://schemas.microsoft.com/office/drawing/2014/main" id="{7B77AC36-9681-4E3B-AF95-284EEFF35A2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2643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99099-D451-6FC7-698B-61DFEC8CF273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Rapid Language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Children begin combining words and understanding simple instructions between 18 and 24 months.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Use of Gestures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Gestures become an important part of communication, helping children express themselves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Social and Cognitive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Language growth supports social interaction and enhances cognitive development in young children.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85416-92A9-9A91-8657-85A57C903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94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D27E-BE8C-5D60-DB78-AB0A206B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Fostering Curiosity and Problem-Solving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12EE5C-88B6-3D7A-1880-C20E1F7C8CC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3144837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5CC9E-579A-8B0E-A8B2-8ED51F86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1705C6AD-0EDD-4498-B5B4-21DA1331643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80295817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VisualTitledTextBox"/>
                  </p202:designTagLst>
                </p202:designPr>
              </p:ext>
            </p:extLst>
          </p:nvPr>
        </p:nvGraphicFramePr>
        <p:xfrm>
          <a:off x="4556760" y="2073275"/>
          <a:ext cx="619283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0318585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E09B8-5F88-F571-03CF-9C3030027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Social-Emotional and Attachment Development</a:t>
            </a:r>
          </a:p>
        </p:txBody>
      </p:sp>
    </p:spTree>
    <p:extLst>
      <p:ext uri="{BB962C8B-B14F-4D97-AF65-F5344CB8AC3E}">
        <p14:creationId xmlns:p14="http://schemas.microsoft.com/office/powerpoint/2010/main" val="915073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DDE77-D485-03C3-6460-CF402596B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Attachment Formation and Security</a:t>
            </a:r>
          </a:p>
        </p:txBody>
      </p:sp>
      <p:pic>
        <p:nvPicPr>
          <p:cNvPr id="6" name="Content Placeholder 5" descr="Close up of a grandma's hand holding a very small baby's hand">
            <a:extLst>
              <a:ext uri="{FF2B5EF4-FFF2-40B4-BE49-F238E27FC236}">
                <a16:creationId xmlns:a16="http://schemas.microsoft.com/office/drawing/2014/main" id="{D54180B5-C172-4D1C-AA86-6579A01CBDD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2815" r="8719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81BC7-447C-8173-373F-DB2D29A670BC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Secure Attachment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Secure attachment forms when caregivers consistently respond to toddlers’ needs with sensitivity and care.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Emotional Safety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Responsive caregiving provides toddlers emotional safety essential for healthy psychological growth.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Confidence for Exploration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Secure attachment gives toddlers a foundation to explore their surroundings confidently and independently.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9C6C0-9E6C-2403-7885-BC6FAD8A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295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00A5C-6837-185D-22A0-D35FDD2F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Recognition and Expression of Emotions</a:t>
            </a:r>
          </a:p>
        </p:txBody>
      </p:sp>
      <p:pic>
        <p:nvPicPr>
          <p:cNvPr id="6" name="Content Placeholder 5" descr="Studio shot of a baby girl looking upwards">
            <a:extLst>
              <a:ext uri="{FF2B5EF4-FFF2-40B4-BE49-F238E27FC236}">
                <a16:creationId xmlns:a16="http://schemas.microsoft.com/office/drawing/2014/main" id="{97C94DF4-88F9-42A1-8368-3D446DA92E5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15774" b="8774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BCED5-3903-7B88-53BB-11DD9EBBAF09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Identifying Basic Emotions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Toddlers start recognizing core emotions such as joy, anger, and fear in themselves and others.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Expressing Emotions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Young children learn to express their feelings effectively through gestures, sounds, and facial expressions.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Responding to Emotional Cues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Toddlers develop the ability to respond appropriately to others’ emotional signals and cues.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92F045-A577-DB4C-F407-9FA77721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839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{58B814C1-95CF-4AE8-BC25-2117A3E3A2CA}TFb05bf529-a1dc-42d5-b9d6-8a1e9569dd9caf6e7d0f_win32-c3c9796a48f5</Template>
  <TotalTime>12</TotalTime>
  <Words>5089</Words>
  <Application>Microsoft Office PowerPoint</Application>
  <PresentationFormat>Widescreen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Next LT Pro Light</vt:lpstr>
      <vt:lpstr>Calibri</vt:lpstr>
      <vt:lpstr>Posterama</vt:lpstr>
      <vt:lpstr>Custom</vt:lpstr>
      <vt:lpstr>Principles of Early Learning for 18-24 Months: Social-Emotional Growth, Attachment, and Breakthroughs in Brain Development</vt:lpstr>
      <vt:lpstr>Agenda Overview</vt:lpstr>
      <vt:lpstr>Core Principles of Early Learning for 18-24 Month-Olds</vt:lpstr>
      <vt:lpstr>Active Exploration and Play-Based Learning</vt:lpstr>
      <vt:lpstr>Emergence of Language and Communication</vt:lpstr>
      <vt:lpstr>Fostering Curiosity and Problem-Solving</vt:lpstr>
      <vt:lpstr>Social-Emotional and Attachment Development</vt:lpstr>
      <vt:lpstr>Attachment Formation and Security</vt:lpstr>
      <vt:lpstr>Recognition and Expression of Emotions</vt:lpstr>
      <vt:lpstr>Development of Empathy and Self-Regulation</vt:lpstr>
      <vt:lpstr>Milestones and Breakthroughs in Brain Development</vt:lpstr>
      <vt:lpstr>Rapid Synaptic Growth and Neural Connections</vt:lpstr>
      <vt:lpstr>Current Research on Early Childhood Brain Development</vt:lpstr>
      <vt:lpstr>Influence of Environment and Relationships on Brain Architecture</vt:lpstr>
      <vt:lpstr>Parent-Centered Strategies and Interactive Effects</vt:lpstr>
      <vt:lpstr>Responsive Caregiving and Relationship-Based Approaches</vt:lpstr>
      <vt:lpstr>Promoting Interactive Play and Joint Attention</vt:lpstr>
      <vt:lpstr>Supporting Challenging Behaviors and Positive Guidance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xiaomin riddle</dc:creator>
  <cp:lastModifiedBy>xiaomin riddle</cp:lastModifiedBy>
  <cp:revision>1</cp:revision>
  <dcterms:created xsi:type="dcterms:W3CDTF">2025-10-01T19:11:36Z</dcterms:created>
  <dcterms:modified xsi:type="dcterms:W3CDTF">2025-10-01T19:24:33Z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