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les of Early Learning for 18–24 Months: Peer Interaction, Brain Milestones, and Parent-Centered Approaches" id="{797BD6D7-CD5A-4C30-9304-FA8F7F3023FF}">
          <p14:sldIdLst>
            <p14:sldId id="2561"/>
            <p14:sldId id="2562"/>
          </p14:sldIdLst>
        </p14:section>
        <p14:section name="Foundational Principles of Early Learning for 18–24 Months" id="{87894631-FA0E-431A-9D91-29C9B83BA35F}">
          <p14:sldIdLst>
            <p14:sldId id="2563"/>
            <p14:sldId id="2564"/>
            <p14:sldId id="2565"/>
            <p14:sldId id="2566"/>
          </p14:sldIdLst>
        </p14:section>
        <p14:section name="Learning With Peers: Social and Cognitive Development" id="{C272B4CE-7383-4673-BEB0-8D0742271E61}">
          <p14:sldIdLst>
            <p14:sldId id="2567"/>
            <p14:sldId id="2568"/>
            <p14:sldId id="2569"/>
            <p14:sldId id="2570"/>
          </p14:sldIdLst>
        </p14:section>
        <p14:section name="Current Research Milestones and Brain Development Breakthroughs" id="{3255C02F-C337-4A7B-8FFE-BFDB354FCC82}">
          <p14:sldIdLst>
            <p14:sldId id="2571"/>
            <p14:sldId id="2572"/>
            <p14:sldId id="2573"/>
            <p14:sldId id="2574"/>
          </p14:sldIdLst>
        </p14:section>
        <p14:section name="Parent-Centered and Interactive Effects on Early Learning" id="{B2A79131-0D8B-451F-9AE6-00754D0EF486}">
          <p14:sldIdLst>
            <p14:sldId id="2575"/>
            <p14:sldId id="2576"/>
            <p14:sldId id="2577"/>
            <p14:sldId id="2578"/>
          </p14:sldIdLst>
        </p14:section>
        <p14:section name="Conclusion: Supporting Holistic Early Learning in Toddlers" id="{B51F5AE2-21E6-4AEB-BC4A-DD7801523FDB}">
          <p14:sldIdLst>
            <p14:sldId id="2579"/>
          </p14:sldIdLst>
        </p14:section>
      </p14:sectionLst>
    </p:ex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97" d="100"/>
          <a:sy n="97" d="100"/>
        </p:scale>
        <p:origin x="216" y="306"/>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ata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6B642-D2CC-4D3E-A97C-02F77F2B5A7E}" type="doc">
      <dgm:prSet loTypeId="urn:microsoft.com/office/officeart/2024/3/layout/verticalVisualTextBlock1" loCatId="Picture" qsTypeId="urn:microsoft.com/office/officeart/2005/8/quickstyle/simple4" qsCatId="simple" csTypeId="urn:microsoft.com/office/officeart/2005/8/colors/accent3_2" csCatId="accent3" phldr="1"/>
      <dgm:spPr/>
      <dgm:t>
        <a:bodyPr/>
        <a:lstStyle/>
        <a:p>
          <a:endParaRPr lang="en-US"/>
        </a:p>
      </dgm:t>
    </dgm:pt>
    <dgm:pt modelId="{6C92450D-53FF-46DF-9AB4-8BC79FFAA521}">
      <dgm:prSet/>
      <dgm:spPr/>
      <dgm:t>
        <a:bodyPr/>
        <a:lstStyle/>
        <a:p>
          <a:pPr>
            <a:defRPr b="1"/>
          </a:pPr>
          <a:r>
            <a:rPr lang="en-US"/>
            <a:t>Social Context in Development</a:t>
          </a:r>
        </a:p>
      </dgm:t>
    </dgm:pt>
    <dgm:pt modelId="{AB98D325-D178-4C1D-9AB4-17BED2F1AD30}" type="parTrans" cxnId="{2B2B8C11-32A6-4A7C-AA4C-C5BB6D149F7C}">
      <dgm:prSet/>
      <dgm:spPr/>
      <dgm:t>
        <a:bodyPr/>
        <a:lstStyle/>
        <a:p>
          <a:endParaRPr lang="en-US"/>
        </a:p>
      </dgm:t>
    </dgm:pt>
    <dgm:pt modelId="{11AFD4A4-B7A9-488E-82C2-5B31A6C4CBCE}" type="sibTrans" cxnId="{2B2B8C11-32A6-4A7C-AA4C-C5BB6D149F7C}">
      <dgm:prSet/>
      <dgm:spPr/>
      <dgm:t>
        <a:bodyPr/>
        <a:lstStyle/>
        <a:p>
          <a:pPr>
            <a:defRPr b="1"/>
          </a:pPr>
          <a:endParaRPr lang="en-US"/>
        </a:p>
      </dgm:t>
    </dgm:pt>
    <dgm:pt modelId="{CD069AE5-24AF-46FA-AB6A-51104B8502E1}">
      <dgm:prSet/>
      <dgm:spPr/>
      <dgm:t>
        <a:bodyPr/>
        <a:lstStyle/>
        <a:p>
          <a:r>
            <a:rPr lang="en-US"/>
            <a:t>Vygotsky's theory highlights how social interactions shape toddlers' cognitive growth and learning abilities.</a:t>
          </a:r>
        </a:p>
      </dgm:t>
    </dgm:pt>
    <dgm:pt modelId="{9C8C7186-0722-4A3D-B2DB-8774F90C0412}" type="parTrans" cxnId="{4091C158-B469-4C29-B9C1-3132360C2E44}">
      <dgm:prSet/>
      <dgm:spPr/>
      <dgm:t>
        <a:bodyPr/>
        <a:lstStyle/>
        <a:p>
          <a:endParaRPr lang="en-US"/>
        </a:p>
      </dgm:t>
    </dgm:pt>
    <dgm:pt modelId="{4945AA59-2497-4F0D-BC79-C1576DBCD3F2}" type="sibTrans" cxnId="{4091C158-B469-4C29-B9C1-3132360C2E44}">
      <dgm:prSet/>
      <dgm:spPr/>
      <dgm:t>
        <a:bodyPr/>
        <a:lstStyle/>
        <a:p>
          <a:endParaRPr lang="en-US"/>
        </a:p>
      </dgm:t>
    </dgm:pt>
    <dgm:pt modelId="{F7413F5E-DF5E-43BF-AA7E-42E608BD6103}">
      <dgm:prSet/>
      <dgm:spPr/>
      <dgm:t>
        <a:bodyPr/>
        <a:lstStyle/>
        <a:p>
          <a:pPr>
            <a:defRPr b="1"/>
          </a:pPr>
          <a:r>
            <a:rPr lang="en-US"/>
            <a:t>Guided Interaction</a:t>
          </a:r>
        </a:p>
      </dgm:t>
    </dgm:pt>
    <dgm:pt modelId="{AF988D8F-9EE2-4050-8436-66E40563C537}" type="parTrans" cxnId="{2ACC1DAF-34B8-4EEF-B73E-CE01A2583286}">
      <dgm:prSet/>
      <dgm:spPr/>
      <dgm:t>
        <a:bodyPr/>
        <a:lstStyle/>
        <a:p>
          <a:endParaRPr lang="en-US"/>
        </a:p>
      </dgm:t>
    </dgm:pt>
    <dgm:pt modelId="{9E78B3F3-2E41-4678-93D2-0736A9DD94DE}" type="sibTrans" cxnId="{2ACC1DAF-34B8-4EEF-B73E-CE01A2583286}">
      <dgm:prSet/>
      <dgm:spPr/>
      <dgm:t>
        <a:bodyPr/>
        <a:lstStyle/>
        <a:p>
          <a:pPr>
            <a:defRPr b="1"/>
          </a:pPr>
          <a:endParaRPr lang="en-US"/>
        </a:p>
      </dgm:t>
    </dgm:pt>
    <dgm:pt modelId="{12B0DDE4-0B96-4FB8-9634-87A870E2E635}">
      <dgm:prSet/>
      <dgm:spPr/>
      <dgm:t>
        <a:bodyPr/>
        <a:lstStyle/>
        <a:p>
          <a:r>
            <a:rPr lang="en-US"/>
            <a:t>Guided participation with adults or peers supports cognitive development and scaffolds learning in toddlers.</a:t>
          </a:r>
        </a:p>
      </dgm:t>
    </dgm:pt>
    <dgm:pt modelId="{7C0E130E-B94C-41BE-B9A5-1F949790EEA0}" type="parTrans" cxnId="{C6E8F2FC-0D62-488F-BE06-4A4DB45989DE}">
      <dgm:prSet/>
      <dgm:spPr/>
      <dgm:t>
        <a:bodyPr/>
        <a:lstStyle/>
        <a:p>
          <a:endParaRPr lang="en-US"/>
        </a:p>
      </dgm:t>
    </dgm:pt>
    <dgm:pt modelId="{7DFA2691-0EC8-45F3-88F9-03BA73B92EE0}" type="sibTrans" cxnId="{C6E8F2FC-0D62-488F-BE06-4A4DB45989DE}">
      <dgm:prSet/>
      <dgm:spPr/>
      <dgm:t>
        <a:bodyPr/>
        <a:lstStyle/>
        <a:p>
          <a:endParaRPr lang="en-US"/>
        </a:p>
      </dgm:t>
    </dgm:pt>
    <dgm:pt modelId="{2960C78D-772E-46AE-A5AF-83F3ED8DA0A8}">
      <dgm:prSet/>
      <dgm:spPr/>
      <dgm:t>
        <a:bodyPr/>
        <a:lstStyle/>
        <a:p>
          <a:pPr>
            <a:defRPr b="1"/>
          </a:pPr>
          <a:r>
            <a:rPr lang="en-US"/>
            <a:t>Collaborative Learning Benefits</a:t>
          </a:r>
        </a:p>
      </dgm:t>
    </dgm:pt>
    <dgm:pt modelId="{E34607DF-8E72-42B9-BE9A-14286B34B54B}" type="parTrans" cxnId="{9B57EF03-1A98-4EA6-9A22-76EBD95B1A1C}">
      <dgm:prSet/>
      <dgm:spPr/>
      <dgm:t>
        <a:bodyPr/>
        <a:lstStyle/>
        <a:p>
          <a:endParaRPr lang="en-US"/>
        </a:p>
      </dgm:t>
    </dgm:pt>
    <dgm:pt modelId="{E846BE2A-D94E-4A14-8BF8-D8B9A670D2FD}" type="sibTrans" cxnId="{9B57EF03-1A98-4EA6-9A22-76EBD95B1A1C}">
      <dgm:prSet/>
      <dgm:spPr/>
      <dgm:t>
        <a:bodyPr/>
        <a:lstStyle/>
        <a:p>
          <a:endParaRPr lang="en-US"/>
        </a:p>
      </dgm:t>
    </dgm:pt>
    <dgm:pt modelId="{F45AEB0C-6232-4823-8531-5C77EECA0A20}">
      <dgm:prSet/>
      <dgm:spPr/>
      <dgm:t>
        <a:bodyPr/>
        <a:lstStyle/>
        <a:p>
          <a:r>
            <a:rPr lang="en-US"/>
            <a:t>Collaborative experiences promote language development, problem-solving, and social skills among young children.</a:t>
          </a:r>
        </a:p>
      </dgm:t>
    </dgm:pt>
    <dgm:pt modelId="{9543A47E-EC10-41CB-BC19-6412C06659C4}" type="parTrans" cxnId="{96F3B740-CF4D-4F15-9430-93D3F7BBA304}">
      <dgm:prSet/>
      <dgm:spPr/>
      <dgm:t>
        <a:bodyPr/>
        <a:lstStyle/>
        <a:p>
          <a:endParaRPr lang="en-US"/>
        </a:p>
      </dgm:t>
    </dgm:pt>
    <dgm:pt modelId="{52BAC63C-E9BA-4241-8F55-CD685DD6554F}" type="sibTrans" cxnId="{96F3B740-CF4D-4F15-9430-93D3F7BBA304}">
      <dgm:prSet/>
      <dgm:spPr/>
      <dgm:t>
        <a:bodyPr/>
        <a:lstStyle/>
        <a:p>
          <a:endParaRPr lang="en-US"/>
        </a:p>
      </dgm:t>
    </dgm:pt>
    <dgm:pt modelId="{D51F5E36-52CB-4A7F-A5D7-814912C28BA2}" type="pres">
      <dgm:prSet presAssocID="{0376B642-D2CC-4D3E-A97C-02F77F2B5A7E}" presName="Root" presStyleCnt="0">
        <dgm:presLayoutVars>
          <dgm:dir/>
          <dgm:resizeHandles val="exact"/>
        </dgm:presLayoutVars>
      </dgm:prSet>
      <dgm:spPr/>
    </dgm:pt>
    <dgm:pt modelId="{6E89BF48-906E-4FF6-8241-7A94CD1F35DB}" type="pres">
      <dgm:prSet presAssocID="{6C92450D-53FF-46DF-9AB4-8BC79FFAA521}" presName="Composite" presStyleCnt="0"/>
      <dgm:spPr/>
    </dgm:pt>
    <dgm:pt modelId="{FA273357-3219-43D3-A842-EC37D0BDC44A}" type="pres">
      <dgm:prSet presAssocID="{6C92450D-53FF-46DF-9AB4-8BC79FFAA521}"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4816" r="18432" b="-4"/>
          <a:stretch>
            <a:fillRect l="-25000" r="-25000"/>
          </a:stretch>
        </a:blipFill>
      </dgm:spPr>
      <dgm:extLst>
        <a:ext uri="{E40237B7-FDA0-4F09-8148-C483321AD2D9}">
          <dgm14:cNvPr xmlns:dgm14="http://schemas.microsoft.com/office/drawing/2010/diagram" id="0" name="" descr="Child sitting on rug at school"/>
        </a:ext>
      </dgm:extLst>
    </dgm:pt>
    <dgm:pt modelId="{4B89390F-0B96-4636-B90D-B771BBD984BB}" type="pres">
      <dgm:prSet presAssocID="{6C92450D-53FF-46DF-9AB4-8BC79FFAA521}" presName="Subtitle" presStyleLbl="revTx" presStyleIdx="0" presStyleCnt="6">
        <dgm:presLayoutVars>
          <dgm:chMax val="0"/>
          <dgm:bulletEnabled/>
        </dgm:presLayoutVars>
      </dgm:prSet>
      <dgm:spPr/>
    </dgm:pt>
    <dgm:pt modelId="{C0178AF6-983B-4763-86BD-D237F54FC934}" type="pres">
      <dgm:prSet presAssocID="{6C92450D-53FF-46DF-9AB4-8BC79FFAA521}" presName="Description" presStyleLbl="revTx" presStyleIdx="1" presStyleCnt="6">
        <dgm:presLayoutVars>
          <dgm:bulletEnabled/>
        </dgm:presLayoutVars>
      </dgm:prSet>
      <dgm:spPr/>
    </dgm:pt>
    <dgm:pt modelId="{A452E7A4-B3C8-4819-8F8A-01BF65BB56FD}" type="pres">
      <dgm:prSet presAssocID="{11AFD4A4-B7A9-488E-82C2-5B31A6C4CBCE}" presName="sibTrans" presStyleLbl="sibTrans2D1" presStyleIdx="0" presStyleCnt="0"/>
      <dgm:spPr/>
    </dgm:pt>
    <dgm:pt modelId="{7208F5E4-5024-4D57-9405-992B6756D320}" type="pres">
      <dgm:prSet presAssocID="{F7413F5E-DF5E-43BF-AA7E-42E608BD6103}" presName="Composite" presStyleCnt="0"/>
      <dgm:spPr/>
    </dgm:pt>
    <dgm:pt modelId="{F31CA81E-00B2-44DE-B587-4198F3B5916A}" type="pres">
      <dgm:prSet presAssocID="{F7413F5E-DF5E-43BF-AA7E-42E608BD6103}"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8636" r="14611" b="-4"/>
          <a:stretch>
            <a:fillRect l="-25000" r="-25000"/>
          </a:stretch>
        </a:blipFill>
      </dgm:spPr>
      <dgm:extLst>
        <a:ext uri="{E40237B7-FDA0-4F09-8148-C483321AD2D9}">
          <dgm14:cNvPr xmlns:dgm14="http://schemas.microsoft.com/office/drawing/2010/diagram" id="0" name="" descr="Grandma and granddaughter use a smartphone"/>
        </a:ext>
      </dgm:extLst>
    </dgm:pt>
    <dgm:pt modelId="{08BF7918-9EB0-45F4-BECC-346B636EC358}" type="pres">
      <dgm:prSet presAssocID="{F7413F5E-DF5E-43BF-AA7E-42E608BD6103}" presName="Subtitle" presStyleLbl="revTx" presStyleIdx="2" presStyleCnt="6">
        <dgm:presLayoutVars>
          <dgm:chMax val="0"/>
          <dgm:bulletEnabled/>
        </dgm:presLayoutVars>
      </dgm:prSet>
      <dgm:spPr/>
    </dgm:pt>
    <dgm:pt modelId="{68D0200D-FE91-49BD-879A-2CC9B1CD7B1E}" type="pres">
      <dgm:prSet presAssocID="{F7413F5E-DF5E-43BF-AA7E-42E608BD6103}" presName="Description" presStyleLbl="revTx" presStyleIdx="3" presStyleCnt="6">
        <dgm:presLayoutVars>
          <dgm:bulletEnabled/>
        </dgm:presLayoutVars>
      </dgm:prSet>
      <dgm:spPr/>
    </dgm:pt>
    <dgm:pt modelId="{7B5EE8F9-639C-4C55-8A6D-4D89D94E4CCD}" type="pres">
      <dgm:prSet presAssocID="{9E78B3F3-2E41-4678-93D2-0736A9DD94DE}" presName="sibTrans" presStyleLbl="sibTrans2D1" presStyleIdx="0" presStyleCnt="0"/>
      <dgm:spPr/>
    </dgm:pt>
    <dgm:pt modelId="{0E82B122-C9EF-4CAB-81DB-0822C6586427}" type="pres">
      <dgm:prSet presAssocID="{2960C78D-772E-46AE-A5AF-83F3ED8DA0A8}" presName="Composite" presStyleCnt="0"/>
      <dgm:spPr/>
    </dgm:pt>
    <dgm:pt modelId="{6D9687E4-881C-44C2-B493-6A34D9D84D32}" type="pres">
      <dgm:prSet presAssocID="{2960C78D-772E-46AE-A5AF-83F3ED8DA0A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920" r="26585" b="7"/>
          <a:stretch>
            <a:fillRect l="-21000" r="-21000"/>
          </a:stretch>
        </a:blipFill>
      </dgm:spPr>
      <dgm:extLst>
        <a:ext uri="{E40237B7-FDA0-4F09-8148-C483321AD2D9}">
          <dgm14:cNvPr xmlns:dgm14="http://schemas.microsoft.com/office/drawing/2010/diagram" id="0" name="" descr="Brother and sister playing"/>
        </a:ext>
      </dgm:extLst>
    </dgm:pt>
    <dgm:pt modelId="{A9D8A58D-9016-441C-8EE0-5BADFBCF9551}" type="pres">
      <dgm:prSet presAssocID="{2960C78D-772E-46AE-A5AF-83F3ED8DA0A8}" presName="Subtitle" presStyleLbl="revTx" presStyleIdx="4" presStyleCnt="6">
        <dgm:presLayoutVars>
          <dgm:chMax val="0"/>
          <dgm:bulletEnabled/>
        </dgm:presLayoutVars>
      </dgm:prSet>
      <dgm:spPr/>
    </dgm:pt>
    <dgm:pt modelId="{BCBA5876-14B3-4CB8-9CD9-E353B46350F5}" type="pres">
      <dgm:prSet presAssocID="{2960C78D-772E-46AE-A5AF-83F3ED8DA0A8}" presName="Description" presStyleLbl="revTx" presStyleIdx="5" presStyleCnt="6">
        <dgm:presLayoutVars>
          <dgm:bulletEnabled/>
        </dgm:presLayoutVars>
      </dgm:prSet>
      <dgm:spPr/>
    </dgm:pt>
  </dgm:ptLst>
  <dgm:cxnLst>
    <dgm:cxn modelId="{9B57EF03-1A98-4EA6-9A22-76EBD95B1A1C}" srcId="{0376B642-D2CC-4D3E-A97C-02F77F2B5A7E}" destId="{2960C78D-772E-46AE-A5AF-83F3ED8DA0A8}" srcOrd="2" destOrd="0" parTransId="{E34607DF-8E72-42B9-BE9A-14286B34B54B}" sibTransId="{E846BE2A-D94E-4A14-8BF8-D8B9A670D2FD}"/>
    <dgm:cxn modelId="{2B2B8C11-32A6-4A7C-AA4C-C5BB6D149F7C}" srcId="{0376B642-D2CC-4D3E-A97C-02F77F2B5A7E}" destId="{6C92450D-53FF-46DF-9AB4-8BC79FFAA521}" srcOrd="0" destOrd="0" parTransId="{AB98D325-D178-4C1D-9AB4-17BED2F1AD30}" sibTransId="{11AFD4A4-B7A9-488E-82C2-5B31A6C4CBCE}"/>
    <dgm:cxn modelId="{96F3B740-CF4D-4F15-9430-93D3F7BBA304}" srcId="{2960C78D-772E-46AE-A5AF-83F3ED8DA0A8}" destId="{F45AEB0C-6232-4823-8531-5C77EECA0A20}" srcOrd="0" destOrd="0" parTransId="{9543A47E-EC10-41CB-BC19-6412C06659C4}" sibTransId="{52BAC63C-E9BA-4241-8F55-CD685DD6554F}"/>
    <dgm:cxn modelId="{42D8F543-B015-47D4-B1B0-D9C9382C8D50}" type="presOf" srcId="{12B0DDE4-0B96-4FB8-9634-87A870E2E635}" destId="{68D0200D-FE91-49BD-879A-2CC9B1CD7B1E}" srcOrd="0" destOrd="0" presId="urn:microsoft.com/office/officeart/2024/3/layout/verticalVisualTextBlock1"/>
    <dgm:cxn modelId="{BEB4BB46-084C-4047-9B5D-27FD5C7DD425}" type="presOf" srcId="{6C92450D-53FF-46DF-9AB4-8BC79FFAA521}" destId="{4B89390F-0B96-4636-B90D-B771BBD984BB}" srcOrd="0" destOrd="0" presId="urn:microsoft.com/office/officeart/2024/3/layout/verticalVisualTextBlock1"/>
    <dgm:cxn modelId="{F7A82852-77EA-4B9D-A62B-16B898AA7908}" type="presOf" srcId="{11AFD4A4-B7A9-488E-82C2-5B31A6C4CBCE}" destId="{A452E7A4-B3C8-4819-8F8A-01BF65BB56FD}" srcOrd="0" destOrd="0" presId="urn:microsoft.com/office/officeart/2024/3/layout/verticalVisualTextBlock1"/>
    <dgm:cxn modelId="{4091C158-B469-4C29-B9C1-3132360C2E44}" srcId="{6C92450D-53FF-46DF-9AB4-8BC79FFAA521}" destId="{CD069AE5-24AF-46FA-AB6A-51104B8502E1}" srcOrd="0" destOrd="0" parTransId="{9C8C7186-0722-4A3D-B2DB-8774F90C0412}" sibTransId="{4945AA59-2497-4F0D-BC79-C1576DBCD3F2}"/>
    <dgm:cxn modelId="{7DF0DF89-0E2A-41CA-8D34-358808FC557A}" type="presOf" srcId="{0376B642-D2CC-4D3E-A97C-02F77F2B5A7E}" destId="{D51F5E36-52CB-4A7F-A5D7-814912C28BA2}" srcOrd="0" destOrd="0" presId="urn:microsoft.com/office/officeart/2024/3/layout/verticalVisualTextBlock1"/>
    <dgm:cxn modelId="{ADE91698-1F89-44A5-AD22-C5823E6EC698}" type="presOf" srcId="{F45AEB0C-6232-4823-8531-5C77EECA0A20}" destId="{BCBA5876-14B3-4CB8-9CD9-E353B46350F5}" srcOrd="0" destOrd="0" presId="urn:microsoft.com/office/officeart/2024/3/layout/verticalVisualTextBlock1"/>
    <dgm:cxn modelId="{D6ABDB9D-A571-45F1-8E11-93082A1C1205}" type="presOf" srcId="{F7413F5E-DF5E-43BF-AA7E-42E608BD6103}" destId="{08BF7918-9EB0-45F4-BECC-346B636EC358}" srcOrd="0" destOrd="0" presId="urn:microsoft.com/office/officeart/2024/3/layout/verticalVisualTextBlock1"/>
    <dgm:cxn modelId="{2ACC1DAF-34B8-4EEF-B73E-CE01A2583286}" srcId="{0376B642-D2CC-4D3E-A97C-02F77F2B5A7E}" destId="{F7413F5E-DF5E-43BF-AA7E-42E608BD6103}" srcOrd="1" destOrd="0" parTransId="{AF988D8F-9EE2-4050-8436-66E40563C537}" sibTransId="{9E78B3F3-2E41-4678-93D2-0736A9DD94DE}"/>
    <dgm:cxn modelId="{8592A2E3-0282-49E1-88D1-7ADCAF0C92D5}" type="presOf" srcId="{9E78B3F3-2E41-4678-93D2-0736A9DD94DE}" destId="{7B5EE8F9-639C-4C55-8A6D-4D89D94E4CCD}" srcOrd="0" destOrd="0" presId="urn:microsoft.com/office/officeart/2024/3/layout/verticalVisualTextBlock1"/>
    <dgm:cxn modelId="{393392F2-717A-432C-8E0E-BDE3B001B771}" type="presOf" srcId="{CD069AE5-24AF-46FA-AB6A-51104B8502E1}" destId="{C0178AF6-983B-4763-86BD-D237F54FC934}" srcOrd="0" destOrd="0" presId="urn:microsoft.com/office/officeart/2024/3/layout/verticalVisualTextBlock1"/>
    <dgm:cxn modelId="{A6E8F7F2-09DF-4C2F-AD76-DDC0BF9E0277}" type="presOf" srcId="{2960C78D-772E-46AE-A5AF-83F3ED8DA0A8}" destId="{A9D8A58D-9016-441C-8EE0-5BADFBCF9551}" srcOrd="0" destOrd="0" presId="urn:microsoft.com/office/officeart/2024/3/layout/verticalVisualTextBlock1"/>
    <dgm:cxn modelId="{C6E8F2FC-0D62-488F-BE06-4A4DB45989DE}" srcId="{F7413F5E-DF5E-43BF-AA7E-42E608BD6103}" destId="{12B0DDE4-0B96-4FB8-9634-87A870E2E635}" srcOrd="0" destOrd="0" parTransId="{7C0E130E-B94C-41BE-B9A5-1F949790EEA0}" sibTransId="{7DFA2691-0EC8-45F3-88F9-03BA73B92EE0}"/>
    <dgm:cxn modelId="{C527A57B-A8B6-4D7C-AD39-E5C63A96551C}" type="presParOf" srcId="{D51F5E36-52CB-4A7F-A5D7-814912C28BA2}" destId="{6E89BF48-906E-4FF6-8241-7A94CD1F35DB}" srcOrd="0" destOrd="0" presId="urn:microsoft.com/office/officeart/2024/3/layout/verticalVisualTextBlock1"/>
    <dgm:cxn modelId="{EDB717F1-9DD4-4B18-A7EF-3538ECCCD793}" type="presParOf" srcId="{6E89BF48-906E-4FF6-8241-7A94CD1F35DB}" destId="{FA273357-3219-43D3-A842-EC37D0BDC44A}" srcOrd="0" destOrd="0" presId="urn:microsoft.com/office/officeart/2024/3/layout/verticalVisualTextBlock1"/>
    <dgm:cxn modelId="{7DFB205C-E877-4E76-9F98-7642FB1DA695}" type="presParOf" srcId="{6E89BF48-906E-4FF6-8241-7A94CD1F35DB}" destId="{4B89390F-0B96-4636-B90D-B771BBD984BB}" srcOrd="1" destOrd="0" presId="urn:microsoft.com/office/officeart/2024/3/layout/verticalVisualTextBlock1"/>
    <dgm:cxn modelId="{F79BBFB3-3175-4981-9B9B-18D7CED37717}" type="presParOf" srcId="{6E89BF48-906E-4FF6-8241-7A94CD1F35DB}" destId="{C0178AF6-983B-4763-86BD-D237F54FC934}" srcOrd="2" destOrd="0" presId="urn:microsoft.com/office/officeart/2024/3/layout/verticalVisualTextBlock1"/>
    <dgm:cxn modelId="{71BFCF38-F9E3-48E5-B78F-70B51267B3CE}" type="presParOf" srcId="{D51F5E36-52CB-4A7F-A5D7-814912C28BA2}" destId="{A452E7A4-B3C8-4819-8F8A-01BF65BB56FD}" srcOrd="1" destOrd="0" presId="urn:microsoft.com/office/officeart/2024/3/layout/verticalVisualTextBlock1"/>
    <dgm:cxn modelId="{A9FA0589-BF31-4597-883D-84F098A4550B}" type="presParOf" srcId="{D51F5E36-52CB-4A7F-A5D7-814912C28BA2}" destId="{7208F5E4-5024-4D57-9405-992B6756D320}" srcOrd="2" destOrd="0" presId="urn:microsoft.com/office/officeart/2024/3/layout/verticalVisualTextBlock1"/>
    <dgm:cxn modelId="{C94F6A09-5C1F-4519-A907-D8559687AAA3}" type="presParOf" srcId="{7208F5E4-5024-4D57-9405-992B6756D320}" destId="{F31CA81E-00B2-44DE-B587-4198F3B5916A}" srcOrd="0" destOrd="0" presId="urn:microsoft.com/office/officeart/2024/3/layout/verticalVisualTextBlock1"/>
    <dgm:cxn modelId="{8290A75A-224E-4BE6-9F0E-3B230578912D}" type="presParOf" srcId="{7208F5E4-5024-4D57-9405-992B6756D320}" destId="{08BF7918-9EB0-45F4-BECC-346B636EC358}" srcOrd="1" destOrd="0" presId="urn:microsoft.com/office/officeart/2024/3/layout/verticalVisualTextBlock1"/>
    <dgm:cxn modelId="{8E0F2BE6-E6E9-4C7E-9868-FE3B9B4F344A}" type="presParOf" srcId="{7208F5E4-5024-4D57-9405-992B6756D320}" destId="{68D0200D-FE91-49BD-879A-2CC9B1CD7B1E}" srcOrd="2" destOrd="0" presId="urn:microsoft.com/office/officeart/2024/3/layout/verticalVisualTextBlock1"/>
    <dgm:cxn modelId="{89AF7D4E-A8FD-4695-B774-69281FF56D5C}" type="presParOf" srcId="{D51F5E36-52CB-4A7F-A5D7-814912C28BA2}" destId="{7B5EE8F9-639C-4C55-8A6D-4D89D94E4CCD}" srcOrd="3" destOrd="0" presId="urn:microsoft.com/office/officeart/2024/3/layout/verticalVisualTextBlock1"/>
    <dgm:cxn modelId="{DF7F6072-6434-46A1-AE33-E31533CB3A9D}" type="presParOf" srcId="{D51F5E36-52CB-4A7F-A5D7-814912C28BA2}" destId="{0E82B122-C9EF-4CAB-81DB-0822C6586427}" srcOrd="4" destOrd="0" presId="urn:microsoft.com/office/officeart/2024/3/layout/verticalVisualTextBlock1"/>
    <dgm:cxn modelId="{A6D6DC9C-7A20-45DF-8962-B1C7EA21DF7F}" type="presParOf" srcId="{0E82B122-C9EF-4CAB-81DB-0822C6586427}" destId="{6D9687E4-881C-44C2-B493-6A34D9D84D32}" srcOrd="0" destOrd="0" presId="urn:microsoft.com/office/officeart/2024/3/layout/verticalVisualTextBlock1"/>
    <dgm:cxn modelId="{4F1C5B62-16AE-426F-B4E6-66B4ED114D4B}" type="presParOf" srcId="{0E82B122-C9EF-4CAB-81DB-0822C6586427}" destId="{A9D8A58D-9016-441C-8EE0-5BADFBCF9551}" srcOrd="1" destOrd="0" presId="urn:microsoft.com/office/officeart/2024/3/layout/verticalVisualTextBlock1"/>
    <dgm:cxn modelId="{741B944A-0A7E-4EE0-91B1-07E31AF68C44}" type="presParOf" srcId="{0E82B122-C9EF-4CAB-81DB-0822C6586427}" destId="{BCBA5876-14B3-4CB8-9CD9-E353B46350F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6C7B8-F789-40B1-A8E1-BE5EBCB667B1}" type="doc">
      <dgm:prSet loTypeId="urn:microsoft.com/office/officeart/2024/3/layout/verticalVisualTextBlock1" loCatId="Picture" qsTypeId="urn:microsoft.com/office/officeart/2005/8/quickstyle/simple4" qsCatId="simple" csTypeId="urn:microsoft.com/office/officeart/2005/8/colors/accent3_2" csCatId="accent3" phldr="1"/>
      <dgm:spPr/>
      <dgm:t>
        <a:bodyPr/>
        <a:lstStyle/>
        <a:p>
          <a:endParaRPr lang="en-US"/>
        </a:p>
      </dgm:t>
    </dgm:pt>
    <dgm:pt modelId="{8E24D56E-ABD6-4323-B6F7-25F10138BC37}">
      <dgm:prSet/>
      <dgm:spPr/>
      <dgm:t>
        <a:bodyPr/>
        <a:lstStyle/>
        <a:p>
          <a:pPr>
            <a:defRPr b="1"/>
          </a:pPr>
          <a:r>
            <a:rPr lang="en-US"/>
            <a:t>Sensitive Caregiving</a:t>
          </a:r>
        </a:p>
      </dgm:t>
    </dgm:pt>
    <dgm:pt modelId="{CC64C081-02D7-46C4-9136-919895C406D4}" type="parTrans" cxnId="{5B33E5CF-658D-4E12-898D-2CFA8A9C6170}">
      <dgm:prSet/>
      <dgm:spPr/>
      <dgm:t>
        <a:bodyPr/>
        <a:lstStyle/>
        <a:p>
          <a:endParaRPr lang="en-US"/>
        </a:p>
      </dgm:t>
    </dgm:pt>
    <dgm:pt modelId="{447C30B2-2CDD-48B2-8167-9B9EBB3CDB85}" type="sibTrans" cxnId="{5B33E5CF-658D-4E12-898D-2CFA8A9C6170}">
      <dgm:prSet/>
      <dgm:spPr/>
      <dgm:t>
        <a:bodyPr/>
        <a:lstStyle/>
        <a:p>
          <a:pPr>
            <a:defRPr b="1"/>
          </a:pPr>
          <a:endParaRPr lang="en-US"/>
        </a:p>
      </dgm:t>
    </dgm:pt>
    <dgm:pt modelId="{F0D5E3DF-D864-46C1-9339-8C91E2BF0839}">
      <dgm:prSet/>
      <dgm:spPr/>
      <dgm:t>
        <a:bodyPr/>
        <a:lstStyle/>
        <a:p>
          <a:r>
            <a:rPr lang="en-US"/>
            <a:t>Attuned caregiving supports toddlers’ emotional security and promotes positive development.</a:t>
          </a:r>
        </a:p>
      </dgm:t>
    </dgm:pt>
    <dgm:pt modelId="{206AD776-B254-49DE-88F1-E391CB4A88A7}" type="parTrans" cxnId="{95565A6E-D6AA-46CF-8812-5200CDA64F47}">
      <dgm:prSet/>
      <dgm:spPr/>
      <dgm:t>
        <a:bodyPr/>
        <a:lstStyle/>
        <a:p>
          <a:endParaRPr lang="en-US"/>
        </a:p>
      </dgm:t>
    </dgm:pt>
    <dgm:pt modelId="{1A480765-5BC1-4D9E-9066-85B352D43301}" type="sibTrans" cxnId="{95565A6E-D6AA-46CF-8812-5200CDA64F47}">
      <dgm:prSet/>
      <dgm:spPr/>
      <dgm:t>
        <a:bodyPr/>
        <a:lstStyle/>
        <a:p>
          <a:endParaRPr lang="en-US"/>
        </a:p>
      </dgm:t>
    </dgm:pt>
    <dgm:pt modelId="{60F5EFB3-43AC-4908-8852-A4F6FA55918D}">
      <dgm:prSet/>
      <dgm:spPr/>
      <dgm:t>
        <a:bodyPr/>
        <a:lstStyle/>
        <a:p>
          <a:pPr>
            <a:defRPr b="1"/>
          </a:pPr>
          <a:r>
            <a:rPr lang="en-US"/>
            <a:t>Secure Attachments</a:t>
          </a:r>
        </a:p>
      </dgm:t>
    </dgm:pt>
    <dgm:pt modelId="{06D87577-4D53-43A5-9661-E732FDD5BB34}" type="parTrans" cxnId="{DBCD52D3-D435-4BB4-BD62-3B31F2DE725A}">
      <dgm:prSet/>
      <dgm:spPr/>
      <dgm:t>
        <a:bodyPr/>
        <a:lstStyle/>
        <a:p>
          <a:endParaRPr lang="en-US"/>
        </a:p>
      </dgm:t>
    </dgm:pt>
    <dgm:pt modelId="{7FF25B82-D5C6-4B0E-B53B-7024CBACA2BB}" type="sibTrans" cxnId="{DBCD52D3-D435-4BB4-BD62-3B31F2DE725A}">
      <dgm:prSet/>
      <dgm:spPr/>
      <dgm:t>
        <a:bodyPr/>
        <a:lstStyle/>
        <a:p>
          <a:pPr>
            <a:defRPr b="1"/>
          </a:pPr>
          <a:endParaRPr lang="en-US"/>
        </a:p>
      </dgm:t>
    </dgm:pt>
    <dgm:pt modelId="{09EDC9B1-B8D8-4C41-B338-F522EC71FC9B}">
      <dgm:prSet/>
      <dgm:spPr/>
      <dgm:t>
        <a:bodyPr/>
        <a:lstStyle/>
        <a:p>
          <a:r>
            <a:rPr lang="en-US"/>
            <a:t>Secure attachments encourage toddlers to feel safe to explore their environment confidently.</a:t>
          </a:r>
        </a:p>
      </dgm:t>
    </dgm:pt>
    <dgm:pt modelId="{700EA8E0-57F1-4350-AFEC-E67C9FDA1023}" type="parTrans" cxnId="{8397886D-08F0-480D-8F3D-43CF3915CFCA}">
      <dgm:prSet/>
      <dgm:spPr/>
      <dgm:t>
        <a:bodyPr/>
        <a:lstStyle/>
        <a:p>
          <a:endParaRPr lang="en-US"/>
        </a:p>
      </dgm:t>
    </dgm:pt>
    <dgm:pt modelId="{90E6D51B-1B7F-4F96-AA15-8AF5D1744673}" type="sibTrans" cxnId="{8397886D-08F0-480D-8F3D-43CF3915CFCA}">
      <dgm:prSet/>
      <dgm:spPr/>
      <dgm:t>
        <a:bodyPr/>
        <a:lstStyle/>
        <a:p>
          <a:endParaRPr lang="en-US"/>
        </a:p>
      </dgm:t>
    </dgm:pt>
    <dgm:pt modelId="{FD6DDA2C-D62F-4DDA-BD07-4E8B5A7D65F1}">
      <dgm:prSet/>
      <dgm:spPr/>
      <dgm:t>
        <a:bodyPr/>
        <a:lstStyle/>
        <a:p>
          <a:pPr>
            <a:defRPr b="1"/>
          </a:pPr>
          <a:r>
            <a:rPr lang="en-US"/>
            <a:t>Relationship-Based Learning</a:t>
          </a:r>
        </a:p>
      </dgm:t>
    </dgm:pt>
    <dgm:pt modelId="{D8945F49-709D-43EA-8892-72FB77707641}" type="parTrans" cxnId="{583AA0D8-DCD0-4CEA-ADEB-B6F07A10093D}">
      <dgm:prSet/>
      <dgm:spPr/>
      <dgm:t>
        <a:bodyPr/>
        <a:lstStyle/>
        <a:p>
          <a:endParaRPr lang="en-US"/>
        </a:p>
      </dgm:t>
    </dgm:pt>
    <dgm:pt modelId="{7B46D173-3CEC-4CFD-8EBF-AE677BFBBD6D}" type="sibTrans" cxnId="{583AA0D8-DCD0-4CEA-ADEB-B6F07A10093D}">
      <dgm:prSet/>
      <dgm:spPr/>
      <dgm:t>
        <a:bodyPr/>
        <a:lstStyle/>
        <a:p>
          <a:endParaRPr lang="en-US"/>
        </a:p>
      </dgm:t>
    </dgm:pt>
    <dgm:pt modelId="{F16556C6-2B38-49C1-B539-7357B1F28004}">
      <dgm:prSet/>
      <dgm:spPr/>
      <dgm:t>
        <a:bodyPr/>
        <a:lstStyle/>
        <a:p>
          <a:r>
            <a:rPr lang="en-US"/>
            <a:t>Learning grounded in strong adult-child relationships fosters curiosity and cognitive growth.</a:t>
          </a:r>
        </a:p>
      </dgm:t>
    </dgm:pt>
    <dgm:pt modelId="{BDD2E6CC-ADEA-4348-93DD-6CE723FB3163}" type="parTrans" cxnId="{671FC07D-CD4D-433E-897D-25080F663BE4}">
      <dgm:prSet/>
      <dgm:spPr/>
      <dgm:t>
        <a:bodyPr/>
        <a:lstStyle/>
        <a:p>
          <a:endParaRPr lang="en-US"/>
        </a:p>
      </dgm:t>
    </dgm:pt>
    <dgm:pt modelId="{03D776DA-EFD5-4602-8292-E7CBDAF1C02A}" type="sibTrans" cxnId="{671FC07D-CD4D-433E-897D-25080F663BE4}">
      <dgm:prSet/>
      <dgm:spPr/>
      <dgm:t>
        <a:bodyPr/>
        <a:lstStyle/>
        <a:p>
          <a:endParaRPr lang="en-US"/>
        </a:p>
      </dgm:t>
    </dgm:pt>
    <dgm:pt modelId="{C3E30142-B8A0-4F3F-B901-E289DB5654A6}" type="pres">
      <dgm:prSet presAssocID="{0506C7B8-F789-40B1-A8E1-BE5EBCB667B1}" presName="Root" presStyleCnt="0">
        <dgm:presLayoutVars>
          <dgm:dir/>
          <dgm:resizeHandles val="exact"/>
        </dgm:presLayoutVars>
      </dgm:prSet>
      <dgm:spPr/>
    </dgm:pt>
    <dgm:pt modelId="{60A660DB-F30B-421C-9734-41BED19DE3EB}" type="pres">
      <dgm:prSet presAssocID="{8E24D56E-ABD6-4323-B6F7-25F10138BC37}" presName="Composite" presStyleCnt="0"/>
      <dgm:spPr/>
    </dgm:pt>
    <dgm:pt modelId="{64325A4A-3031-4F20-9A75-EFE0CCD82B4B}" type="pres">
      <dgm:prSet presAssocID="{8E24D56E-ABD6-4323-B6F7-25F10138BC3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3202" r="2538" b="-12"/>
          <a:stretch>
            <a:fillRect l="-9000" r="-9000"/>
          </a:stretch>
        </a:blipFill>
      </dgm:spPr>
      <dgm:extLst>
        <a:ext uri="{E40237B7-FDA0-4F09-8148-C483321AD2D9}">
          <dgm14:cNvPr xmlns:dgm14="http://schemas.microsoft.com/office/drawing/2010/diagram" id="0" name="" descr="Elderly couple holding hands"/>
        </a:ext>
      </dgm:extLst>
    </dgm:pt>
    <dgm:pt modelId="{C39C40EF-C278-42BD-B18C-637F3839A181}" type="pres">
      <dgm:prSet presAssocID="{8E24D56E-ABD6-4323-B6F7-25F10138BC37}" presName="Subtitle" presStyleLbl="revTx" presStyleIdx="0" presStyleCnt="6">
        <dgm:presLayoutVars>
          <dgm:chMax val="0"/>
          <dgm:bulletEnabled/>
        </dgm:presLayoutVars>
      </dgm:prSet>
      <dgm:spPr/>
    </dgm:pt>
    <dgm:pt modelId="{70306D04-F00A-4C27-81E6-5E5DFB389504}" type="pres">
      <dgm:prSet presAssocID="{8E24D56E-ABD6-4323-B6F7-25F10138BC37}" presName="Description" presStyleLbl="revTx" presStyleIdx="1" presStyleCnt="6">
        <dgm:presLayoutVars>
          <dgm:bulletEnabled/>
        </dgm:presLayoutVars>
      </dgm:prSet>
      <dgm:spPr/>
    </dgm:pt>
    <dgm:pt modelId="{BA8C8C17-C646-421C-AA6C-524FF7105C17}" type="pres">
      <dgm:prSet presAssocID="{447C30B2-2CDD-48B2-8167-9B9EBB3CDB85}" presName="sibTrans" presStyleLbl="sibTrans2D1" presStyleIdx="0" presStyleCnt="0"/>
      <dgm:spPr/>
    </dgm:pt>
    <dgm:pt modelId="{E34DA290-1327-4710-A9EB-EB596A840D27}" type="pres">
      <dgm:prSet presAssocID="{60F5EFB3-43AC-4908-8852-A4F6FA55918D}" presName="Composite" presStyleCnt="0"/>
      <dgm:spPr/>
    </dgm:pt>
    <dgm:pt modelId="{55D3055D-EC58-4BC0-B523-39E059D1A300}" type="pres">
      <dgm:prSet presAssocID="{60F5EFB3-43AC-4908-8852-A4F6FA55918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10796" r="-11" b="14195"/>
          <a:stretch>
            <a:fillRect t="-17000" b="-17000"/>
          </a:stretch>
        </a:blipFill>
      </dgm:spPr>
      <dgm:extLst>
        <a:ext uri="{E40237B7-FDA0-4F09-8148-C483321AD2D9}">
          <dgm14:cNvPr xmlns:dgm14="http://schemas.microsoft.com/office/drawing/2010/diagram" id="0" name="" descr="Little baby girl in rear view is walking with her granparents"/>
        </a:ext>
      </dgm:extLst>
    </dgm:pt>
    <dgm:pt modelId="{F50A1BA4-DCAD-410D-AB82-B99924D7E9A1}" type="pres">
      <dgm:prSet presAssocID="{60F5EFB3-43AC-4908-8852-A4F6FA55918D}" presName="Subtitle" presStyleLbl="revTx" presStyleIdx="2" presStyleCnt="6">
        <dgm:presLayoutVars>
          <dgm:chMax val="0"/>
          <dgm:bulletEnabled/>
        </dgm:presLayoutVars>
      </dgm:prSet>
      <dgm:spPr/>
    </dgm:pt>
    <dgm:pt modelId="{A667CD6B-382C-4F1D-982F-D0C4CFE7472D}" type="pres">
      <dgm:prSet presAssocID="{60F5EFB3-43AC-4908-8852-A4F6FA55918D}" presName="Description" presStyleLbl="revTx" presStyleIdx="3" presStyleCnt="6">
        <dgm:presLayoutVars>
          <dgm:bulletEnabled/>
        </dgm:presLayoutVars>
      </dgm:prSet>
      <dgm:spPr/>
    </dgm:pt>
    <dgm:pt modelId="{21875398-1EA3-4362-8D68-48D843204E68}" type="pres">
      <dgm:prSet presAssocID="{7FF25B82-D5C6-4B0E-B53B-7024CBACA2BB}" presName="sibTrans" presStyleLbl="sibTrans2D1" presStyleIdx="0" presStyleCnt="0"/>
      <dgm:spPr/>
    </dgm:pt>
    <dgm:pt modelId="{C0F6FCA4-0AFB-4675-A872-C1D1BFFE768C}" type="pres">
      <dgm:prSet presAssocID="{FD6DDA2C-D62F-4DDA-BD07-4E8B5A7D65F1}" presName="Composite" presStyleCnt="0"/>
      <dgm:spPr/>
    </dgm:pt>
    <dgm:pt modelId="{BB4D2555-AC44-4063-8683-4B5078A28ECB}" type="pres">
      <dgm:prSet presAssocID="{FD6DDA2C-D62F-4DDA-BD07-4E8B5A7D65F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751" r="17497" b="-4"/>
          <a:stretch>
            <a:fillRect l="-25000" r="-25000"/>
          </a:stretch>
        </a:blipFill>
      </dgm:spPr>
      <dgm:extLst>
        <a:ext uri="{E40237B7-FDA0-4F09-8148-C483321AD2D9}">
          <dgm14:cNvPr xmlns:dgm14="http://schemas.microsoft.com/office/drawing/2010/diagram" id="0" name="" descr="Closeup of baby and mom playing with toy,"/>
        </a:ext>
      </dgm:extLst>
    </dgm:pt>
    <dgm:pt modelId="{91B53759-50A7-4ED0-9641-9375EC2F442F}" type="pres">
      <dgm:prSet presAssocID="{FD6DDA2C-D62F-4DDA-BD07-4E8B5A7D65F1}" presName="Subtitle" presStyleLbl="revTx" presStyleIdx="4" presStyleCnt="6">
        <dgm:presLayoutVars>
          <dgm:chMax val="0"/>
          <dgm:bulletEnabled/>
        </dgm:presLayoutVars>
      </dgm:prSet>
      <dgm:spPr/>
    </dgm:pt>
    <dgm:pt modelId="{0E14FDE5-4971-4922-A4A4-FF5167D19C76}" type="pres">
      <dgm:prSet presAssocID="{FD6DDA2C-D62F-4DDA-BD07-4E8B5A7D65F1}" presName="Description" presStyleLbl="revTx" presStyleIdx="5" presStyleCnt="6">
        <dgm:presLayoutVars>
          <dgm:bulletEnabled/>
        </dgm:presLayoutVars>
      </dgm:prSet>
      <dgm:spPr/>
    </dgm:pt>
  </dgm:ptLst>
  <dgm:cxnLst>
    <dgm:cxn modelId="{8307ED07-CD65-44CE-9AD2-B64AFB6D2E2C}" type="presOf" srcId="{8E24D56E-ABD6-4323-B6F7-25F10138BC37}" destId="{C39C40EF-C278-42BD-B18C-637F3839A181}" srcOrd="0" destOrd="0" presId="urn:microsoft.com/office/officeart/2024/3/layout/verticalVisualTextBlock1"/>
    <dgm:cxn modelId="{D5902E26-FB21-4CD1-B567-11D7571680C0}" type="presOf" srcId="{F16556C6-2B38-49C1-B539-7357B1F28004}" destId="{0E14FDE5-4971-4922-A4A4-FF5167D19C76}" srcOrd="0" destOrd="0" presId="urn:microsoft.com/office/officeart/2024/3/layout/verticalVisualTextBlock1"/>
    <dgm:cxn modelId="{3821BE2A-FC8C-4BE8-A8B3-AD7563ABB3E5}" type="presOf" srcId="{60F5EFB3-43AC-4908-8852-A4F6FA55918D}" destId="{F50A1BA4-DCAD-410D-AB82-B99924D7E9A1}" srcOrd="0" destOrd="0" presId="urn:microsoft.com/office/officeart/2024/3/layout/verticalVisualTextBlock1"/>
    <dgm:cxn modelId="{1ACC132E-D218-4B37-835D-8CBBCA4D6264}" type="presOf" srcId="{0506C7B8-F789-40B1-A8E1-BE5EBCB667B1}" destId="{C3E30142-B8A0-4F3F-B901-E289DB5654A6}" srcOrd="0" destOrd="0" presId="urn:microsoft.com/office/officeart/2024/3/layout/verticalVisualTextBlock1"/>
    <dgm:cxn modelId="{C73B4C33-B6C4-475B-8EEA-5C7A67C57037}" type="presOf" srcId="{FD6DDA2C-D62F-4DDA-BD07-4E8B5A7D65F1}" destId="{91B53759-50A7-4ED0-9641-9375EC2F442F}" srcOrd="0" destOrd="0" presId="urn:microsoft.com/office/officeart/2024/3/layout/verticalVisualTextBlock1"/>
    <dgm:cxn modelId="{EE8D6E5D-D0DC-4AD1-9475-70EC0893B8F8}" type="presOf" srcId="{447C30B2-2CDD-48B2-8167-9B9EBB3CDB85}" destId="{BA8C8C17-C646-421C-AA6C-524FF7105C17}" srcOrd="0" destOrd="0" presId="urn:microsoft.com/office/officeart/2024/3/layout/verticalVisualTextBlock1"/>
    <dgm:cxn modelId="{8397886D-08F0-480D-8F3D-43CF3915CFCA}" srcId="{60F5EFB3-43AC-4908-8852-A4F6FA55918D}" destId="{09EDC9B1-B8D8-4C41-B338-F522EC71FC9B}" srcOrd="0" destOrd="0" parTransId="{700EA8E0-57F1-4350-AFEC-E67C9FDA1023}" sibTransId="{90E6D51B-1B7F-4F96-AA15-8AF5D1744673}"/>
    <dgm:cxn modelId="{95565A6E-D6AA-46CF-8812-5200CDA64F47}" srcId="{8E24D56E-ABD6-4323-B6F7-25F10138BC37}" destId="{F0D5E3DF-D864-46C1-9339-8C91E2BF0839}" srcOrd="0" destOrd="0" parTransId="{206AD776-B254-49DE-88F1-E391CB4A88A7}" sibTransId="{1A480765-5BC1-4D9E-9066-85B352D43301}"/>
    <dgm:cxn modelId="{D442A97C-B502-413F-A3E5-E21FFC6D18B4}" type="presOf" srcId="{F0D5E3DF-D864-46C1-9339-8C91E2BF0839}" destId="{70306D04-F00A-4C27-81E6-5E5DFB389504}" srcOrd="0" destOrd="0" presId="urn:microsoft.com/office/officeart/2024/3/layout/verticalVisualTextBlock1"/>
    <dgm:cxn modelId="{671FC07D-CD4D-433E-897D-25080F663BE4}" srcId="{FD6DDA2C-D62F-4DDA-BD07-4E8B5A7D65F1}" destId="{F16556C6-2B38-49C1-B539-7357B1F28004}" srcOrd="0" destOrd="0" parTransId="{BDD2E6CC-ADEA-4348-93DD-6CE723FB3163}" sibTransId="{03D776DA-EFD5-4602-8292-E7CBDAF1C02A}"/>
    <dgm:cxn modelId="{5B33E5CF-658D-4E12-898D-2CFA8A9C6170}" srcId="{0506C7B8-F789-40B1-A8E1-BE5EBCB667B1}" destId="{8E24D56E-ABD6-4323-B6F7-25F10138BC37}" srcOrd="0" destOrd="0" parTransId="{CC64C081-02D7-46C4-9136-919895C406D4}" sibTransId="{447C30B2-2CDD-48B2-8167-9B9EBB3CDB85}"/>
    <dgm:cxn modelId="{DBCD52D3-D435-4BB4-BD62-3B31F2DE725A}" srcId="{0506C7B8-F789-40B1-A8E1-BE5EBCB667B1}" destId="{60F5EFB3-43AC-4908-8852-A4F6FA55918D}" srcOrd="1" destOrd="0" parTransId="{06D87577-4D53-43A5-9661-E732FDD5BB34}" sibTransId="{7FF25B82-D5C6-4B0E-B53B-7024CBACA2BB}"/>
    <dgm:cxn modelId="{49CD55D6-F4BA-437D-9714-20335D9E7EFE}" type="presOf" srcId="{09EDC9B1-B8D8-4C41-B338-F522EC71FC9B}" destId="{A667CD6B-382C-4F1D-982F-D0C4CFE7472D}" srcOrd="0" destOrd="0" presId="urn:microsoft.com/office/officeart/2024/3/layout/verticalVisualTextBlock1"/>
    <dgm:cxn modelId="{24D602D7-EFE4-4FAA-B1C5-E090BFF418AB}" type="presOf" srcId="{7FF25B82-D5C6-4B0E-B53B-7024CBACA2BB}" destId="{21875398-1EA3-4362-8D68-48D843204E68}" srcOrd="0" destOrd="0" presId="urn:microsoft.com/office/officeart/2024/3/layout/verticalVisualTextBlock1"/>
    <dgm:cxn modelId="{583AA0D8-DCD0-4CEA-ADEB-B6F07A10093D}" srcId="{0506C7B8-F789-40B1-A8E1-BE5EBCB667B1}" destId="{FD6DDA2C-D62F-4DDA-BD07-4E8B5A7D65F1}" srcOrd="2" destOrd="0" parTransId="{D8945F49-709D-43EA-8892-72FB77707641}" sibTransId="{7B46D173-3CEC-4CFD-8EBF-AE677BFBBD6D}"/>
    <dgm:cxn modelId="{AA10C45C-7ECD-4798-BD2F-DCC03C17BD83}" type="presParOf" srcId="{C3E30142-B8A0-4F3F-B901-E289DB5654A6}" destId="{60A660DB-F30B-421C-9734-41BED19DE3EB}" srcOrd="0" destOrd="0" presId="urn:microsoft.com/office/officeart/2024/3/layout/verticalVisualTextBlock1"/>
    <dgm:cxn modelId="{13D8C96B-7504-48D0-BBE9-193D7958E8E6}" type="presParOf" srcId="{60A660DB-F30B-421C-9734-41BED19DE3EB}" destId="{64325A4A-3031-4F20-9A75-EFE0CCD82B4B}" srcOrd="0" destOrd="0" presId="urn:microsoft.com/office/officeart/2024/3/layout/verticalVisualTextBlock1"/>
    <dgm:cxn modelId="{556B05E6-6D28-4C2A-9D10-6376883B488C}" type="presParOf" srcId="{60A660DB-F30B-421C-9734-41BED19DE3EB}" destId="{C39C40EF-C278-42BD-B18C-637F3839A181}" srcOrd="1" destOrd="0" presId="urn:microsoft.com/office/officeart/2024/3/layout/verticalVisualTextBlock1"/>
    <dgm:cxn modelId="{FE489DC8-7E6B-4A67-8ED4-0041EC2AFC09}" type="presParOf" srcId="{60A660DB-F30B-421C-9734-41BED19DE3EB}" destId="{70306D04-F00A-4C27-81E6-5E5DFB389504}" srcOrd="2" destOrd="0" presId="urn:microsoft.com/office/officeart/2024/3/layout/verticalVisualTextBlock1"/>
    <dgm:cxn modelId="{538845E9-7B2F-4351-8421-3626994125C8}" type="presParOf" srcId="{C3E30142-B8A0-4F3F-B901-E289DB5654A6}" destId="{BA8C8C17-C646-421C-AA6C-524FF7105C17}" srcOrd="1" destOrd="0" presId="urn:microsoft.com/office/officeart/2024/3/layout/verticalVisualTextBlock1"/>
    <dgm:cxn modelId="{2CE6FEF4-6A4E-445F-AD4C-D780F5D320DC}" type="presParOf" srcId="{C3E30142-B8A0-4F3F-B901-E289DB5654A6}" destId="{E34DA290-1327-4710-A9EB-EB596A840D27}" srcOrd="2" destOrd="0" presId="urn:microsoft.com/office/officeart/2024/3/layout/verticalVisualTextBlock1"/>
    <dgm:cxn modelId="{E98D2556-60CD-4740-94ED-DEFA74568B8E}" type="presParOf" srcId="{E34DA290-1327-4710-A9EB-EB596A840D27}" destId="{55D3055D-EC58-4BC0-B523-39E059D1A300}" srcOrd="0" destOrd="0" presId="urn:microsoft.com/office/officeart/2024/3/layout/verticalVisualTextBlock1"/>
    <dgm:cxn modelId="{4BC09172-9DE6-401F-B331-A76B0069D6A0}" type="presParOf" srcId="{E34DA290-1327-4710-A9EB-EB596A840D27}" destId="{F50A1BA4-DCAD-410D-AB82-B99924D7E9A1}" srcOrd="1" destOrd="0" presId="urn:microsoft.com/office/officeart/2024/3/layout/verticalVisualTextBlock1"/>
    <dgm:cxn modelId="{7AEB3048-419E-427B-85EA-8D523E9040D4}" type="presParOf" srcId="{E34DA290-1327-4710-A9EB-EB596A840D27}" destId="{A667CD6B-382C-4F1D-982F-D0C4CFE7472D}" srcOrd="2" destOrd="0" presId="urn:microsoft.com/office/officeart/2024/3/layout/verticalVisualTextBlock1"/>
    <dgm:cxn modelId="{E751D0CD-EA53-4F48-BF08-277707071EFE}" type="presParOf" srcId="{C3E30142-B8A0-4F3F-B901-E289DB5654A6}" destId="{21875398-1EA3-4362-8D68-48D843204E68}" srcOrd="3" destOrd="0" presId="urn:microsoft.com/office/officeart/2024/3/layout/verticalVisualTextBlock1"/>
    <dgm:cxn modelId="{1DB1EA06-29CB-4CB3-AE30-D6C59E297A00}" type="presParOf" srcId="{C3E30142-B8A0-4F3F-B901-E289DB5654A6}" destId="{C0F6FCA4-0AFB-4675-A872-C1D1BFFE768C}" srcOrd="4" destOrd="0" presId="urn:microsoft.com/office/officeart/2024/3/layout/verticalVisualTextBlock1"/>
    <dgm:cxn modelId="{49296008-9B0F-4EA9-BFEC-8C78963B31B1}" type="presParOf" srcId="{C0F6FCA4-0AFB-4675-A872-C1D1BFFE768C}" destId="{BB4D2555-AC44-4063-8683-4B5078A28ECB}" srcOrd="0" destOrd="0" presId="urn:microsoft.com/office/officeart/2024/3/layout/verticalVisualTextBlock1"/>
    <dgm:cxn modelId="{68D5875E-1981-47EE-8A57-D31CB1E17AFC}" type="presParOf" srcId="{C0F6FCA4-0AFB-4675-A872-C1D1BFFE768C}" destId="{91B53759-50A7-4ED0-9641-9375EC2F442F}" srcOrd="1" destOrd="0" presId="urn:microsoft.com/office/officeart/2024/3/layout/verticalVisualTextBlock1"/>
    <dgm:cxn modelId="{4747B8B3-A042-476D-AFD5-1BF983A7F2AC}" type="presParOf" srcId="{C0F6FCA4-0AFB-4675-A872-C1D1BFFE768C}" destId="{0E14FDE5-4971-4922-A4A4-FF5167D19C7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7C028A-0D38-4D42-89FD-8CA0F2BBCC3F}" type="doc">
      <dgm:prSet loTypeId="urn:microsoft.com/office/officeart/2024/3/layout/verticalVisualTextBlock1" loCatId="Picture" qsTypeId="urn:microsoft.com/office/officeart/2005/8/quickstyle/simple4" qsCatId="simple" csTypeId="urn:microsoft.com/office/officeart/2005/8/colors/accent1_2" csCatId="accent1" phldr="1"/>
      <dgm:spPr/>
      <dgm:t>
        <a:bodyPr/>
        <a:lstStyle/>
        <a:p>
          <a:endParaRPr lang="en-US"/>
        </a:p>
      </dgm:t>
    </dgm:pt>
    <dgm:pt modelId="{B4752B63-1DF6-490B-AEB9-74AB1D8F10C2}">
      <dgm:prSet/>
      <dgm:spPr/>
      <dgm:t>
        <a:bodyPr/>
        <a:lstStyle/>
        <a:p>
          <a:pPr>
            <a:defRPr b="1"/>
          </a:pPr>
          <a:r>
            <a:rPr lang="en-US"/>
            <a:t>Stimulating Environments</a:t>
          </a:r>
        </a:p>
      </dgm:t>
    </dgm:pt>
    <dgm:pt modelId="{3740C124-B4B9-4FA8-A1E0-7BEA05ED20C0}" type="parTrans" cxnId="{4EF6DD3E-AFC9-4ABF-A57D-810055CF50DA}">
      <dgm:prSet/>
      <dgm:spPr/>
      <dgm:t>
        <a:bodyPr/>
        <a:lstStyle/>
        <a:p>
          <a:endParaRPr lang="en-US"/>
        </a:p>
      </dgm:t>
    </dgm:pt>
    <dgm:pt modelId="{B61AEECD-A6F2-48BC-9E46-FF75BFFAEFFE}" type="sibTrans" cxnId="{4EF6DD3E-AFC9-4ABF-A57D-810055CF50DA}">
      <dgm:prSet/>
      <dgm:spPr/>
      <dgm:t>
        <a:bodyPr/>
        <a:lstStyle/>
        <a:p>
          <a:pPr>
            <a:defRPr b="1"/>
          </a:pPr>
          <a:endParaRPr lang="en-US"/>
        </a:p>
      </dgm:t>
    </dgm:pt>
    <dgm:pt modelId="{60CB4816-61D1-41FF-A90A-E6C28AD33676}">
      <dgm:prSet/>
      <dgm:spPr/>
      <dgm:t>
        <a:bodyPr/>
        <a:lstStyle/>
        <a:p>
          <a:r>
            <a:rPr lang="en-US"/>
            <a:t>Creating environments rich with learning materials helps children develop cognitive and sensory skills effectively.</a:t>
          </a:r>
        </a:p>
      </dgm:t>
    </dgm:pt>
    <dgm:pt modelId="{617538B8-8D61-4C12-85E1-6047AF613E57}" type="parTrans" cxnId="{A6296973-46C1-4A8B-A005-441B63D69587}">
      <dgm:prSet/>
      <dgm:spPr/>
      <dgm:t>
        <a:bodyPr/>
        <a:lstStyle/>
        <a:p>
          <a:endParaRPr lang="en-US"/>
        </a:p>
      </dgm:t>
    </dgm:pt>
    <dgm:pt modelId="{2AB3CDEC-81AC-4F95-841B-4E3C07E4E212}" type="sibTrans" cxnId="{A6296973-46C1-4A8B-A005-441B63D69587}">
      <dgm:prSet/>
      <dgm:spPr/>
      <dgm:t>
        <a:bodyPr/>
        <a:lstStyle/>
        <a:p>
          <a:endParaRPr lang="en-US"/>
        </a:p>
      </dgm:t>
    </dgm:pt>
    <dgm:pt modelId="{6E92CC13-9212-4E58-AC1D-C4680D70D288}">
      <dgm:prSet/>
      <dgm:spPr/>
      <dgm:t>
        <a:bodyPr/>
        <a:lstStyle/>
        <a:p>
          <a:pPr>
            <a:defRPr b="1"/>
          </a:pPr>
          <a:r>
            <a:rPr lang="en-US"/>
            <a:t>Modeling Behaviors</a:t>
          </a:r>
        </a:p>
      </dgm:t>
    </dgm:pt>
    <dgm:pt modelId="{7AAFD3D1-595A-41AB-B6E6-67491D55F9B6}" type="parTrans" cxnId="{A42DA901-1344-4266-8E59-4CCA2199A56E}">
      <dgm:prSet/>
      <dgm:spPr/>
      <dgm:t>
        <a:bodyPr/>
        <a:lstStyle/>
        <a:p>
          <a:endParaRPr lang="en-US"/>
        </a:p>
      </dgm:t>
    </dgm:pt>
    <dgm:pt modelId="{859FE8D6-6514-4B75-ADE6-00F558779D1F}" type="sibTrans" cxnId="{A42DA901-1344-4266-8E59-4CCA2199A56E}">
      <dgm:prSet/>
      <dgm:spPr/>
      <dgm:t>
        <a:bodyPr/>
        <a:lstStyle/>
        <a:p>
          <a:pPr>
            <a:defRPr b="1"/>
          </a:pPr>
          <a:endParaRPr lang="en-US"/>
        </a:p>
      </dgm:t>
    </dgm:pt>
    <dgm:pt modelId="{DF280E1E-BEFF-46F8-A2BB-E7BE593B6F01}">
      <dgm:prSet/>
      <dgm:spPr/>
      <dgm:t>
        <a:bodyPr/>
        <a:lstStyle/>
        <a:p>
          <a:r>
            <a:rPr lang="en-US"/>
            <a:t>Parents demonstrate positive behaviors which children learn and imitate, fostering social and emotional development.</a:t>
          </a:r>
        </a:p>
      </dgm:t>
    </dgm:pt>
    <dgm:pt modelId="{C5F4723F-97C1-4B57-93FA-8DE6F9ACE1EE}" type="parTrans" cxnId="{70DABBF2-0D0F-4E43-8DA6-6783177DA53E}">
      <dgm:prSet/>
      <dgm:spPr/>
      <dgm:t>
        <a:bodyPr/>
        <a:lstStyle/>
        <a:p>
          <a:endParaRPr lang="en-US"/>
        </a:p>
      </dgm:t>
    </dgm:pt>
    <dgm:pt modelId="{1F9BEB9B-3A15-4059-8884-2437CC75B3D9}" type="sibTrans" cxnId="{70DABBF2-0D0F-4E43-8DA6-6783177DA53E}">
      <dgm:prSet/>
      <dgm:spPr/>
      <dgm:t>
        <a:bodyPr/>
        <a:lstStyle/>
        <a:p>
          <a:endParaRPr lang="en-US"/>
        </a:p>
      </dgm:t>
    </dgm:pt>
    <dgm:pt modelId="{2329FD47-3372-4AC7-AE5B-35FC71538FF8}">
      <dgm:prSet/>
      <dgm:spPr/>
      <dgm:t>
        <a:bodyPr/>
        <a:lstStyle/>
        <a:p>
          <a:pPr>
            <a:defRPr b="1"/>
          </a:pPr>
          <a:r>
            <a:rPr lang="en-US"/>
            <a:t>Encouraging Safe Exploration</a:t>
          </a:r>
        </a:p>
      </dgm:t>
    </dgm:pt>
    <dgm:pt modelId="{23EB2A3E-0F92-447A-B869-5913170C0425}" type="parTrans" cxnId="{5BAFBD8D-BEBE-4C75-ADC8-28B86896DE12}">
      <dgm:prSet/>
      <dgm:spPr/>
      <dgm:t>
        <a:bodyPr/>
        <a:lstStyle/>
        <a:p>
          <a:endParaRPr lang="en-US"/>
        </a:p>
      </dgm:t>
    </dgm:pt>
    <dgm:pt modelId="{11B923E8-0BF0-4B97-9C0A-50EDAA1D6EE2}" type="sibTrans" cxnId="{5BAFBD8D-BEBE-4C75-ADC8-28B86896DE12}">
      <dgm:prSet/>
      <dgm:spPr/>
      <dgm:t>
        <a:bodyPr/>
        <a:lstStyle/>
        <a:p>
          <a:endParaRPr lang="en-US"/>
        </a:p>
      </dgm:t>
    </dgm:pt>
    <dgm:pt modelId="{D3D40BCE-A5E0-4781-B71E-9802B6B6D614}">
      <dgm:prSet/>
      <dgm:spPr/>
      <dgm:t>
        <a:bodyPr/>
        <a:lstStyle/>
        <a:p>
          <a:r>
            <a:rPr lang="en-US"/>
            <a:t>Allowing children to explore within safe boundaries promotes independence and problem-solving skills.</a:t>
          </a:r>
        </a:p>
      </dgm:t>
    </dgm:pt>
    <dgm:pt modelId="{3974A0D2-D7CB-4082-A169-453261194CC1}" type="parTrans" cxnId="{76EE107A-602C-446E-87C0-743C71F7F6EE}">
      <dgm:prSet/>
      <dgm:spPr/>
      <dgm:t>
        <a:bodyPr/>
        <a:lstStyle/>
        <a:p>
          <a:endParaRPr lang="en-US"/>
        </a:p>
      </dgm:t>
    </dgm:pt>
    <dgm:pt modelId="{043153B1-BAFA-45CC-B4C5-DB6310756425}" type="sibTrans" cxnId="{76EE107A-602C-446E-87C0-743C71F7F6EE}">
      <dgm:prSet/>
      <dgm:spPr/>
      <dgm:t>
        <a:bodyPr/>
        <a:lstStyle/>
        <a:p>
          <a:endParaRPr lang="en-US"/>
        </a:p>
      </dgm:t>
    </dgm:pt>
    <dgm:pt modelId="{3ECEB24E-81B5-4BE8-AF55-8CCFCC91C971}" type="pres">
      <dgm:prSet presAssocID="{A07C028A-0D38-4D42-89FD-8CA0F2BBCC3F}" presName="Root" presStyleCnt="0">
        <dgm:presLayoutVars>
          <dgm:dir/>
          <dgm:resizeHandles val="exact"/>
        </dgm:presLayoutVars>
      </dgm:prSet>
      <dgm:spPr/>
    </dgm:pt>
    <dgm:pt modelId="{950715D7-A630-45A5-9685-4B8E97EF9E46}" type="pres">
      <dgm:prSet presAssocID="{B4752B63-1DF6-490B-AEB9-74AB1D8F10C2}" presName="Composite" presStyleCnt="0"/>
      <dgm:spPr/>
    </dgm:pt>
    <dgm:pt modelId="{26A2B1E8-5D4B-4341-870E-03ABD5990F31}" type="pres">
      <dgm:prSet presAssocID="{B4752B63-1DF6-490B-AEB9-74AB1D8F10C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3397" r="19851" b="-4"/>
          <a:stretch>
            <a:fillRect l="-25000" r="-25000"/>
          </a:stretch>
        </a:blipFill>
      </dgm:spPr>
      <dgm:extLst>
        <a:ext uri="{E40237B7-FDA0-4F09-8148-C483321AD2D9}">
          <dgm14:cNvPr xmlns:dgm14="http://schemas.microsoft.com/office/drawing/2010/diagram" id="0" name="" descr="A portrait of a colourful nursery/ playroom."/>
        </a:ext>
      </dgm:extLst>
    </dgm:pt>
    <dgm:pt modelId="{6E03312A-FFEE-4819-AF94-11F4F3A87A23}" type="pres">
      <dgm:prSet presAssocID="{B4752B63-1DF6-490B-AEB9-74AB1D8F10C2}" presName="Subtitle" presStyleLbl="revTx" presStyleIdx="0" presStyleCnt="6">
        <dgm:presLayoutVars>
          <dgm:chMax val="0"/>
          <dgm:bulletEnabled/>
        </dgm:presLayoutVars>
      </dgm:prSet>
      <dgm:spPr/>
    </dgm:pt>
    <dgm:pt modelId="{03B2A5B9-01DC-4D69-B09E-685175F816A5}" type="pres">
      <dgm:prSet presAssocID="{B4752B63-1DF6-490B-AEB9-74AB1D8F10C2}" presName="Description" presStyleLbl="revTx" presStyleIdx="1" presStyleCnt="6">
        <dgm:presLayoutVars>
          <dgm:bulletEnabled/>
        </dgm:presLayoutVars>
      </dgm:prSet>
      <dgm:spPr/>
    </dgm:pt>
    <dgm:pt modelId="{C21615F5-53DA-40BE-B322-582C3E351243}" type="pres">
      <dgm:prSet presAssocID="{B61AEECD-A6F2-48BC-9E46-FF75BFFAEFFE}" presName="sibTrans" presStyleLbl="sibTrans2D1" presStyleIdx="0" presStyleCnt="0"/>
      <dgm:spPr/>
    </dgm:pt>
    <dgm:pt modelId="{45156A5F-DD12-4758-8FB4-3A866140E254}" type="pres">
      <dgm:prSet presAssocID="{6E92CC13-9212-4E58-AC1D-C4680D70D288}" presName="Composite" presStyleCnt="0"/>
      <dgm:spPr/>
    </dgm:pt>
    <dgm:pt modelId="{3E77D2F7-F838-4C92-A3BD-B53DE4D17888}" type="pres">
      <dgm:prSet presAssocID="{6E92CC13-9212-4E58-AC1D-C4680D70D28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14421" r="7" b="12834"/>
          <a:stretch>
            <a:fillRect t="-19000" b="-19000"/>
          </a:stretch>
        </a:blipFill>
      </dgm:spPr>
      <dgm:extLst>
        <a:ext uri="{E40237B7-FDA0-4F09-8148-C483321AD2D9}">
          <dgm14:cNvPr xmlns:dgm14="http://schemas.microsoft.com/office/drawing/2010/diagram" id="0" name="" descr="Small girl standing on father feet while dancing on white"/>
        </a:ext>
      </dgm:extLst>
    </dgm:pt>
    <dgm:pt modelId="{A18EAEF7-F94F-4487-BAB7-CA81A3D1752B}" type="pres">
      <dgm:prSet presAssocID="{6E92CC13-9212-4E58-AC1D-C4680D70D288}" presName="Subtitle" presStyleLbl="revTx" presStyleIdx="2" presStyleCnt="6">
        <dgm:presLayoutVars>
          <dgm:chMax val="0"/>
          <dgm:bulletEnabled/>
        </dgm:presLayoutVars>
      </dgm:prSet>
      <dgm:spPr/>
    </dgm:pt>
    <dgm:pt modelId="{CE1BFED9-72D2-44B4-82D8-1C6DB3D6B427}" type="pres">
      <dgm:prSet presAssocID="{6E92CC13-9212-4E58-AC1D-C4680D70D288}" presName="Description" presStyleLbl="revTx" presStyleIdx="3" presStyleCnt="6">
        <dgm:presLayoutVars>
          <dgm:bulletEnabled/>
        </dgm:presLayoutVars>
      </dgm:prSet>
      <dgm:spPr/>
    </dgm:pt>
    <dgm:pt modelId="{084B91FC-407D-462E-B79C-E6FD8647F748}" type="pres">
      <dgm:prSet presAssocID="{859FE8D6-6514-4B75-ADE6-00F558779D1F}" presName="sibTrans" presStyleLbl="sibTrans2D1" presStyleIdx="0" presStyleCnt="0"/>
      <dgm:spPr/>
    </dgm:pt>
    <dgm:pt modelId="{4F86EFC2-0B9A-4C8F-9529-4FFD29300DB3}" type="pres">
      <dgm:prSet presAssocID="{2329FD47-3372-4AC7-AE5B-35FC71538FF8}" presName="Composite" presStyleCnt="0"/>
      <dgm:spPr/>
    </dgm:pt>
    <dgm:pt modelId="{EF22B9B1-8BA7-4BBE-B74E-28598277CE88}" type="pres">
      <dgm:prSet presAssocID="{2329FD47-3372-4AC7-AE5B-35FC71538FF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1600" r="21647" b="-4"/>
          <a:stretch>
            <a:fillRect l="-25000" r="-25000"/>
          </a:stretch>
        </a:blipFill>
      </dgm:spPr>
      <dgm:extLst>
        <a:ext uri="{E40237B7-FDA0-4F09-8148-C483321AD2D9}">
          <dgm14:cNvPr xmlns:dgm14="http://schemas.microsoft.com/office/drawing/2010/diagram" id="0" name="" descr="Close up of Dad and daughter playing in park"/>
        </a:ext>
      </dgm:extLst>
    </dgm:pt>
    <dgm:pt modelId="{DC64674F-F3A7-4B70-BFF9-734B6FC1D98C}" type="pres">
      <dgm:prSet presAssocID="{2329FD47-3372-4AC7-AE5B-35FC71538FF8}" presName="Subtitle" presStyleLbl="revTx" presStyleIdx="4" presStyleCnt="6">
        <dgm:presLayoutVars>
          <dgm:chMax val="0"/>
          <dgm:bulletEnabled/>
        </dgm:presLayoutVars>
      </dgm:prSet>
      <dgm:spPr/>
    </dgm:pt>
    <dgm:pt modelId="{12DC6C9D-4A39-4F63-91E1-64A4E8A22E84}" type="pres">
      <dgm:prSet presAssocID="{2329FD47-3372-4AC7-AE5B-35FC71538FF8}" presName="Description" presStyleLbl="revTx" presStyleIdx="5" presStyleCnt="6">
        <dgm:presLayoutVars>
          <dgm:bulletEnabled/>
        </dgm:presLayoutVars>
      </dgm:prSet>
      <dgm:spPr/>
    </dgm:pt>
  </dgm:ptLst>
  <dgm:cxnLst>
    <dgm:cxn modelId="{A42DA901-1344-4266-8E59-4CCA2199A56E}" srcId="{A07C028A-0D38-4D42-89FD-8CA0F2BBCC3F}" destId="{6E92CC13-9212-4E58-AC1D-C4680D70D288}" srcOrd="1" destOrd="0" parTransId="{7AAFD3D1-595A-41AB-B6E6-67491D55F9B6}" sibTransId="{859FE8D6-6514-4B75-ADE6-00F558779D1F}"/>
    <dgm:cxn modelId="{BBF93C2C-29EA-4D0C-BD5B-3CB54A99EE06}" type="presOf" srcId="{6E92CC13-9212-4E58-AC1D-C4680D70D288}" destId="{A18EAEF7-F94F-4487-BAB7-CA81A3D1752B}" srcOrd="0" destOrd="0" presId="urn:microsoft.com/office/officeart/2024/3/layout/verticalVisualTextBlock1"/>
    <dgm:cxn modelId="{4EF6DD3E-AFC9-4ABF-A57D-810055CF50DA}" srcId="{A07C028A-0D38-4D42-89FD-8CA0F2BBCC3F}" destId="{B4752B63-1DF6-490B-AEB9-74AB1D8F10C2}" srcOrd="0" destOrd="0" parTransId="{3740C124-B4B9-4FA8-A1E0-7BEA05ED20C0}" sibTransId="{B61AEECD-A6F2-48BC-9E46-FF75BFFAEFFE}"/>
    <dgm:cxn modelId="{F5BADD42-9F54-492A-976F-667978FEEE27}" type="presOf" srcId="{B61AEECD-A6F2-48BC-9E46-FF75BFFAEFFE}" destId="{C21615F5-53DA-40BE-B322-582C3E351243}" srcOrd="0" destOrd="0" presId="urn:microsoft.com/office/officeart/2024/3/layout/verticalVisualTextBlock1"/>
    <dgm:cxn modelId="{77858B66-B5F9-469A-A228-9A7F61CF7722}" type="presOf" srcId="{DF280E1E-BEFF-46F8-A2BB-E7BE593B6F01}" destId="{CE1BFED9-72D2-44B4-82D8-1C6DB3D6B427}" srcOrd="0" destOrd="0" presId="urn:microsoft.com/office/officeart/2024/3/layout/verticalVisualTextBlock1"/>
    <dgm:cxn modelId="{A6296973-46C1-4A8B-A005-441B63D69587}" srcId="{B4752B63-1DF6-490B-AEB9-74AB1D8F10C2}" destId="{60CB4816-61D1-41FF-A90A-E6C28AD33676}" srcOrd="0" destOrd="0" parTransId="{617538B8-8D61-4C12-85E1-6047AF613E57}" sibTransId="{2AB3CDEC-81AC-4F95-841B-4E3C07E4E212}"/>
    <dgm:cxn modelId="{76EE107A-602C-446E-87C0-743C71F7F6EE}" srcId="{2329FD47-3372-4AC7-AE5B-35FC71538FF8}" destId="{D3D40BCE-A5E0-4781-B71E-9802B6B6D614}" srcOrd="0" destOrd="0" parTransId="{3974A0D2-D7CB-4082-A169-453261194CC1}" sibTransId="{043153B1-BAFA-45CC-B4C5-DB6310756425}"/>
    <dgm:cxn modelId="{5BAFBD8D-BEBE-4C75-ADC8-28B86896DE12}" srcId="{A07C028A-0D38-4D42-89FD-8CA0F2BBCC3F}" destId="{2329FD47-3372-4AC7-AE5B-35FC71538FF8}" srcOrd="2" destOrd="0" parTransId="{23EB2A3E-0F92-447A-B869-5913170C0425}" sibTransId="{11B923E8-0BF0-4B97-9C0A-50EDAA1D6EE2}"/>
    <dgm:cxn modelId="{76EE31C8-EDAC-4F6F-90B9-F6205ECCA18C}" type="presOf" srcId="{D3D40BCE-A5E0-4781-B71E-9802B6B6D614}" destId="{12DC6C9D-4A39-4F63-91E1-64A4E8A22E84}" srcOrd="0" destOrd="0" presId="urn:microsoft.com/office/officeart/2024/3/layout/verticalVisualTextBlock1"/>
    <dgm:cxn modelId="{C8C759CB-5278-4B07-9C1E-B8B450FC5E5D}" type="presOf" srcId="{2329FD47-3372-4AC7-AE5B-35FC71538FF8}" destId="{DC64674F-F3A7-4B70-BFF9-734B6FC1D98C}" srcOrd="0" destOrd="0" presId="urn:microsoft.com/office/officeart/2024/3/layout/verticalVisualTextBlock1"/>
    <dgm:cxn modelId="{925395EA-F6A8-4813-A400-5408D235448A}" type="presOf" srcId="{A07C028A-0D38-4D42-89FD-8CA0F2BBCC3F}" destId="{3ECEB24E-81B5-4BE8-AF55-8CCFCC91C971}" srcOrd="0" destOrd="0" presId="urn:microsoft.com/office/officeart/2024/3/layout/verticalVisualTextBlock1"/>
    <dgm:cxn modelId="{3178C4EF-5981-4C1D-8361-72A1C2C69212}" type="presOf" srcId="{B4752B63-1DF6-490B-AEB9-74AB1D8F10C2}" destId="{6E03312A-FFEE-4819-AF94-11F4F3A87A23}" srcOrd="0" destOrd="0" presId="urn:microsoft.com/office/officeart/2024/3/layout/verticalVisualTextBlock1"/>
    <dgm:cxn modelId="{70DABBF2-0D0F-4E43-8DA6-6783177DA53E}" srcId="{6E92CC13-9212-4E58-AC1D-C4680D70D288}" destId="{DF280E1E-BEFF-46F8-A2BB-E7BE593B6F01}" srcOrd="0" destOrd="0" parTransId="{C5F4723F-97C1-4B57-93FA-8DE6F9ACE1EE}" sibTransId="{1F9BEB9B-3A15-4059-8884-2437CC75B3D9}"/>
    <dgm:cxn modelId="{84F8DDF8-032A-49E5-B7CB-91B8BE5D5AAA}" type="presOf" srcId="{60CB4816-61D1-41FF-A90A-E6C28AD33676}" destId="{03B2A5B9-01DC-4D69-B09E-685175F816A5}" srcOrd="0" destOrd="0" presId="urn:microsoft.com/office/officeart/2024/3/layout/verticalVisualTextBlock1"/>
    <dgm:cxn modelId="{B0F674FB-7B9F-4F11-BE0A-2F06288D26E2}" type="presOf" srcId="{859FE8D6-6514-4B75-ADE6-00F558779D1F}" destId="{084B91FC-407D-462E-B79C-E6FD8647F748}" srcOrd="0" destOrd="0" presId="urn:microsoft.com/office/officeart/2024/3/layout/verticalVisualTextBlock1"/>
    <dgm:cxn modelId="{51CA3EA2-0365-4187-A6CB-447567D5F841}" type="presParOf" srcId="{3ECEB24E-81B5-4BE8-AF55-8CCFCC91C971}" destId="{950715D7-A630-45A5-9685-4B8E97EF9E46}" srcOrd="0" destOrd="0" presId="urn:microsoft.com/office/officeart/2024/3/layout/verticalVisualTextBlock1"/>
    <dgm:cxn modelId="{B52C6A29-2CE6-4D7F-835E-426A1AB4D2F4}" type="presParOf" srcId="{950715D7-A630-45A5-9685-4B8E97EF9E46}" destId="{26A2B1E8-5D4B-4341-870E-03ABD5990F31}" srcOrd="0" destOrd="0" presId="urn:microsoft.com/office/officeart/2024/3/layout/verticalVisualTextBlock1"/>
    <dgm:cxn modelId="{03136EA2-FF02-4129-8A84-6058CEEA3A31}" type="presParOf" srcId="{950715D7-A630-45A5-9685-4B8E97EF9E46}" destId="{6E03312A-FFEE-4819-AF94-11F4F3A87A23}" srcOrd="1" destOrd="0" presId="urn:microsoft.com/office/officeart/2024/3/layout/verticalVisualTextBlock1"/>
    <dgm:cxn modelId="{D53F402C-11F9-4EDD-9DBB-4BB3C0F5D42A}" type="presParOf" srcId="{950715D7-A630-45A5-9685-4B8E97EF9E46}" destId="{03B2A5B9-01DC-4D69-B09E-685175F816A5}" srcOrd="2" destOrd="0" presId="urn:microsoft.com/office/officeart/2024/3/layout/verticalVisualTextBlock1"/>
    <dgm:cxn modelId="{6B9FF703-7088-462E-8121-555044C047F6}" type="presParOf" srcId="{3ECEB24E-81B5-4BE8-AF55-8CCFCC91C971}" destId="{C21615F5-53DA-40BE-B322-582C3E351243}" srcOrd="1" destOrd="0" presId="urn:microsoft.com/office/officeart/2024/3/layout/verticalVisualTextBlock1"/>
    <dgm:cxn modelId="{4AEB17FA-3605-4370-A9CD-3CFDA5EA35CF}" type="presParOf" srcId="{3ECEB24E-81B5-4BE8-AF55-8CCFCC91C971}" destId="{45156A5F-DD12-4758-8FB4-3A866140E254}" srcOrd="2" destOrd="0" presId="urn:microsoft.com/office/officeart/2024/3/layout/verticalVisualTextBlock1"/>
    <dgm:cxn modelId="{AAB9C598-413A-45FB-940D-7C30D26FC2AA}" type="presParOf" srcId="{45156A5F-DD12-4758-8FB4-3A866140E254}" destId="{3E77D2F7-F838-4C92-A3BD-B53DE4D17888}" srcOrd="0" destOrd="0" presId="urn:microsoft.com/office/officeart/2024/3/layout/verticalVisualTextBlock1"/>
    <dgm:cxn modelId="{3E59AB6E-3236-4BC3-B245-860A08DC39B8}" type="presParOf" srcId="{45156A5F-DD12-4758-8FB4-3A866140E254}" destId="{A18EAEF7-F94F-4487-BAB7-CA81A3D1752B}" srcOrd="1" destOrd="0" presId="urn:microsoft.com/office/officeart/2024/3/layout/verticalVisualTextBlock1"/>
    <dgm:cxn modelId="{304E7957-1B8C-4AE4-A23E-03E785A96B38}" type="presParOf" srcId="{45156A5F-DD12-4758-8FB4-3A866140E254}" destId="{CE1BFED9-72D2-44B4-82D8-1C6DB3D6B427}" srcOrd="2" destOrd="0" presId="urn:microsoft.com/office/officeart/2024/3/layout/verticalVisualTextBlock1"/>
    <dgm:cxn modelId="{16AA0064-8771-40C2-92AB-64EE4527C560}" type="presParOf" srcId="{3ECEB24E-81B5-4BE8-AF55-8CCFCC91C971}" destId="{084B91FC-407D-462E-B79C-E6FD8647F748}" srcOrd="3" destOrd="0" presId="urn:microsoft.com/office/officeart/2024/3/layout/verticalVisualTextBlock1"/>
    <dgm:cxn modelId="{64DA60CE-D8A5-44EA-BDFF-F88053E68298}" type="presParOf" srcId="{3ECEB24E-81B5-4BE8-AF55-8CCFCC91C971}" destId="{4F86EFC2-0B9A-4C8F-9529-4FFD29300DB3}" srcOrd="4" destOrd="0" presId="urn:microsoft.com/office/officeart/2024/3/layout/verticalVisualTextBlock1"/>
    <dgm:cxn modelId="{E66CFFF4-2DB2-40E3-992C-A1D4973784E1}" type="presParOf" srcId="{4F86EFC2-0B9A-4C8F-9529-4FFD29300DB3}" destId="{EF22B9B1-8BA7-4BBE-B74E-28598277CE88}" srcOrd="0" destOrd="0" presId="urn:microsoft.com/office/officeart/2024/3/layout/verticalVisualTextBlock1"/>
    <dgm:cxn modelId="{51D94EDA-F18E-4410-958B-28661C886412}" type="presParOf" srcId="{4F86EFC2-0B9A-4C8F-9529-4FFD29300DB3}" destId="{DC64674F-F3A7-4B70-BFF9-734B6FC1D98C}" srcOrd="1" destOrd="0" presId="urn:microsoft.com/office/officeart/2024/3/layout/verticalVisualTextBlock1"/>
    <dgm:cxn modelId="{5FBC611B-3BA3-40CC-8A7E-24CCEB5C2339}" type="presParOf" srcId="{4F86EFC2-0B9A-4C8F-9529-4FFD29300DB3}" destId="{12DC6C9D-4A39-4F63-91E1-64A4E8A22E8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11E42E-3C15-4699-9316-ACF0EAC03240}" type="doc">
      <dgm:prSet loTypeId="urn:microsoft.com/office/officeart/2024/3/layout/hArchList1" loCatId="List" qsTypeId="urn:microsoft.com/office/officeart/2005/8/quickstyle/simple2" qsCatId="simple" csTypeId="urn:microsoft.com/office/officeart/2005/8/colors/accent2_2" csCatId="accent2" phldr="1"/>
      <dgm:spPr/>
      <dgm:t>
        <a:bodyPr/>
        <a:lstStyle/>
        <a:p>
          <a:endParaRPr lang="en-US"/>
        </a:p>
      </dgm:t>
    </dgm:pt>
    <dgm:pt modelId="{A517D42E-D26E-43F0-B64C-B9F1BB6CCB5C}">
      <dgm:prSet/>
      <dgm:spPr/>
      <dgm:t>
        <a:bodyPr/>
        <a:lstStyle/>
        <a:p>
          <a:pPr>
            <a:lnSpc>
              <a:spcPct val="100000"/>
            </a:lnSpc>
            <a:defRPr b="1"/>
          </a:pPr>
          <a:r>
            <a:rPr lang="en-US"/>
            <a:t>Developmental Stages</a:t>
          </a:r>
        </a:p>
      </dgm:t>
    </dgm:pt>
    <dgm:pt modelId="{3B1D811F-369E-4BAB-A5E8-C62B19F950B3}" type="parTrans" cxnId="{0DEB7F92-6FFB-432B-8559-5B8B98AA0145}">
      <dgm:prSet/>
      <dgm:spPr/>
      <dgm:t>
        <a:bodyPr/>
        <a:lstStyle/>
        <a:p>
          <a:endParaRPr lang="en-US"/>
        </a:p>
      </dgm:t>
    </dgm:pt>
    <dgm:pt modelId="{9F755D7F-BDEC-4D54-B9BC-057061BDDA5C}" type="sibTrans" cxnId="{0DEB7F92-6FFB-432B-8559-5B8B98AA0145}">
      <dgm:prSet/>
      <dgm:spPr/>
      <dgm:t>
        <a:bodyPr/>
        <a:lstStyle/>
        <a:p>
          <a:pPr>
            <a:lnSpc>
              <a:spcPct val="100000"/>
            </a:lnSpc>
            <a:defRPr b="1"/>
          </a:pPr>
          <a:endParaRPr lang="en-US"/>
        </a:p>
      </dgm:t>
    </dgm:pt>
    <dgm:pt modelId="{747DD3DA-FB25-46CF-A4BB-C00FD158957E}">
      <dgm:prSet/>
      <dgm:spPr/>
      <dgm:t>
        <a:bodyPr/>
        <a:lstStyle/>
        <a:p>
          <a:pPr>
            <a:lnSpc>
              <a:spcPct val="100000"/>
            </a:lnSpc>
          </a:pPr>
          <a:r>
            <a:rPr lang="en-US"/>
            <a:t>Understanding toddlers’ developmental stages guides effective learning support tailored to their needs.</a:t>
          </a:r>
        </a:p>
      </dgm:t>
    </dgm:pt>
    <dgm:pt modelId="{F14C3538-8D2E-4CE7-8705-0F75C949D800}" type="parTrans" cxnId="{DC558260-FDDA-4480-86CA-366B32FB3A38}">
      <dgm:prSet/>
      <dgm:spPr/>
      <dgm:t>
        <a:bodyPr/>
        <a:lstStyle/>
        <a:p>
          <a:endParaRPr lang="en-US"/>
        </a:p>
      </dgm:t>
    </dgm:pt>
    <dgm:pt modelId="{977826C0-EB53-4F87-83DD-1538350842A0}" type="sibTrans" cxnId="{DC558260-FDDA-4480-86CA-366B32FB3A38}">
      <dgm:prSet/>
      <dgm:spPr/>
      <dgm:t>
        <a:bodyPr/>
        <a:lstStyle/>
        <a:p>
          <a:endParaRPr lang="en-US"/>
        </a:p>
      </dgm:t>
    </dgm:pt>
    <dgm:pt modelId="{CFBD4298-A1BB-4624-BA6A-83E4FB597285}">
      <dgm:prSet/>
      <dgm:spPr/>
      <dgm:t>
        <a:bodyPr/>
        <a:lstStyle/>
        <a:p>
          <a:pPr>
            <a:lnSpc>
              <a:spcPct val="100000"/>
            </a:lnSpc>
            <a:defRPr b="1"/>
          </a:pPr>
          <a:r>
            <a:rPr lang="en-US"/>
            <a:t>Peer Learning Benefits</a:t>
          </a:r>
        </a:p>
      </dgm:t>
    </dgm:pt>
    <dgm:pt modelId="{4156316F-ABE4-44E4-8C14-545D5C3EFE5D}" type="parTrans" cxnId="{6BBD74B2-F4BB-43DD-8913-2D619BCCC7A8}">
      <dgm:prSet/>
      <dgm:spPr/>
      <dgm:t>
        <a:bodyPr/>
        <a:lstStyle/>
        <a:p>
          <a:endParaRPr lang="en-US"/>
        </a:p>
      </dgm:t>
    </dgm:pt>
    <dgm:pt modelId="{EF957C9B-7D34-44F7-9A85-EF9F60C546CF}" type="sibTrans" cxnId="{6BBD74B2-F4BB-43DD-8913-2D619BCCC7A8}">
      <dgm:prSet/>
      <dgm:spPr/>
      <dgm:t>
        <a:bodyPr/>
        <a:lstStyle/>
        <a:p>
          <a:pPr>
            <a:lnSpc>
              <a:spcPct val="100000"/>
            </a:lnSpc>
            <a:defRPr b="1"/>
          </a:pPr>
          <a:endParaRPr lang="en-US"/>
        </a:p>
      </dgm:t>
    </dgm:pt>
    <dgm:pt modelId="{1B68343F-BF05-49CE-B700-23F1EF70381E}">
      <dgm:prSet/>
      <dgm:spPr/>
      <dgm:t>
        <a:bodyPr/>
        <a:lstStyle/>
        <a:p>
          <a:pPr>
            <a:lnSpc>
              <a:spcPct val="100000"/>
            </a:lnSpc>
          </a:pPr>
          <a:r>
            <a:rPr lang="en-US"/>
            <a:t>Toddlers gain social and cognitive skills through interactions and learning with peers.</a:t>
          </a:r>
        </a:p>
      </dgm:t>
    </dgm:pt>
    <dgm:pt modelId="{FF099B13-4EA0-427A-BF0B-27611B0C8176}" type="parTrans" cxnId="{3D30AAE8-90F2-40AA-B86B-071BD2391289}">
      <dgm:prSet/>
      <dgm:spPr/>
      <dgm:t>
        <a:bodyPr/>
        <a:lstStyle/>
        <a:p>
          <a:endParaRPr lang="en-US"/>
        </a:p>
      </dgm:t>
    </dgm:pt>
    <dgm:pt modelId="{83C1F61D-6DD3-48E8-B815-2C81338419AC}" type="sibTrans" cxnId="{3D30AAE8-90F2-40AA-B86B-071BD2391289}">
      <dgm:prSet/>
      <dgm:spPr/>
      <dgm:t>
        <a:bodyPr/>
        <a:lstStyle/>
        <a:p>
          <a:endParaRPr lang="en-US"/>
        </a:p>
      </dgm:t>
    </dgm:pt>
    <dgm:pt modelId="{7AF0E2E5-A7DB-4138-ADDE-D3C4736EB11C}">
      <dgm:prSet/>
      <dgm:spPr/>
      <dgm:t>
        <a:bodyPr/>
        <a:lstStyle/>
        <a:p>
          <a:pPr>
            <a:lnSpc>
              <a:spcPct val="100000"/>
            </a:lnSpc>
            <a:defRPr b="1"/>
          </a:pPr>
          <a:r>
            <a:rPr lang="en-US"/>
            <a:t>Brain Research Insights</a:t>
          </a:r>
        </a:p>
      </dgm:t>
    </dgm:pt>
    <dgm:pt modelId="{DA1135A3-D2E5-452C-A3AE-286AA0181FBF}" type="parTrans" cxnId="{C100E10D-DE4A-4B8B-A95A-A71198546D13}">
      <dgm:prSet/>
      <dgm:spPr/>
      <dgm:t>
        <a:bodyPr/>
        <a:lstStyle/>
        <a:p>
          <a:endParaRPr lang="en-US"/>
        </a:p>
      </dgm:t>
    </dgm:pt>
    <dgm:pt modelId="{2D4E1020-9D94-4D13-BA68-2BC0B4FFB13E}" type="sibTrans" cxnId="{C100E10D-DE4A-4B8B-A95A-A71198546D13}">
      <dgm:prSet/>
      <dgm:spPr/>
      <dgm:t>
        <a:bodyPr/>
        <a:lstStyle/>
        <a:p>
          <a:pPr>
            <a:lnSpc>
              <a:spcPct val="100000"/>
            </a:lnSpc>
            <a:defRPr b="1"/>
          </a:pPr>
          <a:endParaRPr lang="en-US"/>
        </a:p>
      </dgm:t>
    </dgm:pt>
    <dgm:pt modelId="{9AFFA1E4-28A0-44D0-BD95-FB008794A1BE}">
      <dgm:prSet/>
      <dgm:spPr/>
      <dgm:t>
        <a:bodyPr/>
        <a:lstStyle/>
        <a:p>
          <a:pPr>
            <a:lnSpc>
              <a:spcPct val="100000"/>
            </a:lnSpc>
          </a:pPr>
          <a:r>
            <a:rPr lang="en-US"/>
            <a:t>Brain research informs strategies that stimulate toddlers’ cognitive and emotional growth.</a:t>
          </a:r>
        </a:p>
      </dgm:t>
    </dgm:pt>
    <dgm:pt modelId="{E03A3CB4-F933-4300-9C88-0D4C314B03F5}" type="parTrans" cxnId="{C30324F5-2F94-4EC8-A935-425D6DFB4E6A}">
      <dgm:prSet/>
      <dgm:spPr/>
      <dgm:t>
        <a:bodyPr/>
        <a:lstStyle/>
        <a:p>
          <a:endParaRPr lang="en-US"/>
        </a:p>
      </dgm:t>
    </dgm:pt>
    <dgm:pt modelId="{8EF2C744-288B-4EF5-AA2F-09A2217AA97B}" type="sibTrans" cxnId="{C30324F5-2F94-4EC8-A935-425D6DFB4E6A}">
      <dgm:prSet/>
      <dgm:spPr/>
      <dgm:t>
        <a:bodyPr/>
        <a:lstStyle/>
        <a:p>
          <a:endParaRPr lang="en-US"/>
        </a:p>
      </dgm:t>
    </dgm:pt>
    <dgm:pt modelId="{EC68829A-CF20-4992-AF62-5D8B8584AA3D}">
      <dgm:prSet/>
      <dgm:spPr/>
      <dgm:t>
        <a:bodyPr/>
        <a:lstStyle/>
        <a:p>
          <a:pPr>
            <a:lnSpc>
              <a:spcPct val="100000"/>
            </a:lnSpc>
            <a:defRPr b="1"/>
          </a:pPr>
          <a:r>
            <a:rPr lang="en-US"/>
            <a:t>Parent-Centered Approach</a:t>
          </a:r>
        </a:p>
      </dgm:t>
    </dgm:pt>
    <dgm:pt modelId="{8BCE02E3-C313-4859-A11D-3AC01E3D27B8}" type="parTrans" cxnId="{5FC35437-8697-4B53-9CE5-A3AAA02778EF}">
      <dgm:prSet/>
      <dgm:spPr/>
      <dgm:t>
        <a:bodyPr/>
        <a:lstStyle/>
        <a:p>
          <a:endParaRPr lang="en-US"/>
        </a:p>
      </dgm:t>
    </dgm:pt>
    <dgm:pt modelId="{7472FBAF-745D-4E8D-B97A-1F2E27EE0681}" type="sibTrans" cxnId="{5FC35437-8697-4B53-9CE5-A3AAA02778EF}">
      <dgm:prSet/>
      <dgm:spPr/>
      <dgm:t>
        <a:bodyPr/>
        <a:lstStyle/>
        <a:p>
          <a:endParaRPr lang="en-US"/>
        </a:p>
      </dgm:t>
    </dgm:pt>
    <dgm:pt modelId="{36A96F31-A1B0-4F24-B5A7-54DF2AA3E1E6}">
      <dgm:prSet/>
      <dgm:spPr/>
      <dgm:t>
        <a:bodyPr/>
        <a:lstStyle/>
        <a:p>
          <a:pPr>
            <a:lnSpc>
              <a:spcPct val="100000"/>
            </a:lnSpc>
          </a:pPr>
          <a:r>
            <a:rPr lang="en-US"/>
            <a:t>Engaging parents in learning fosters a supportive environment for toddlers’ holistic growth.</a:t>
          </a:r>
        </a:p>
      </dgm:t>
    </dgm:pt>
    <dgm:pt modelId="{A8EF10D2-1932-4104-B92B-066C109DA96F}" type="parTrans" cxnId="{1F69FDAD-5E66-4066-A2D5-436591F6B524}">
      <dgm:prSet/>
      <dgm:spPr/>
      <dgm:t>
        <a:bodyPr/>
        <a:lstStyle/>
        <a:p>
          <a:endParaRPr lang="en-US"/>
        </a:p>
      </dgm:t>
    </dgm:pt>
    <dgm:pt modelId="{BEA522B4-D823-41D7-BC47-2723729F0CD7}" type="sibTrans" cxnId="{1F69FDAD-5E66-4066-A2D5-436591F6B524}">
      <dgm:prSet/>
      <dgm:spPr/>
      <dgm:t>
        <a:bodyPr/>
        <a:lstStyle/>
        <a:p>
          <a:endParaRPr lang="en-US"/>
        </a:p>
      </dgm:t>
    </dgm:pt>
    <dgm:pt modelId="{BE4F25BB-DFC5-4D90-BD37-7D7C1DA51F72}" type="pres">
      <dgm:prSet presAssocID="{5211E42E-3C15-4699-9316-ACF0EAC03240}" presName="Name0" presStyleCnt="0">
        <dgm:presLayoutVars>
          <dgm:dir/>
          <dgm:resizeHandles val="exact"/>
        </dgm:presLayoutVars>
      </dgm:prSet>
      <dgm:spPr/>
    </dgm:pt>
    <dgm:pt modelId="{B00EC202-D8A5-4B03-A6DC-4649BA9CF6F0}" type="pres">
      <dgm:prSet presAssocID="{A517D42E-D26E-43F0-B64C-B9F1BB6CCB5C}" presName="compNode" presStyleCnt="0"/>
      <dgm:spPr/>
    </dgm:pt>
    <dgm:pt modelId="{B9CCF529-11B6-44DB-9E39-C4E41AC30FE6}" type="pres">
      <dgm:prSet presAssocID="{A517D42E-D26E-43F0-B64C-B9F1BB6CCB5C}" presName="pictRect" presStyleLbl="revTx" presStyleIdx="0" presStyleCnt="8">
        <dgm:presLayoutVars>
          <dgm:chMax val="0"/>
          <dgm:bulletEnabled/>
        </dgm:presLayoutVars>
      </dgm:prSet>
      <dgm:spPr/>
    </dgm:pt>
    <dgm:pt modelId="{9B954C06-5F7C-41EC-B9CA-BA3630AAC507}" type="pres">
      <dgm:prSet presAssocID="{A517D42E-D26E-43F0-B64C-B9F1BB6CCB5C}" presName="textRect" presStyleLbl="revTx" presStyleIdx="1" presStyleCnt="8">
        <dgm:presLayoutVars>
          <dgm:bulletEnabled/>
        </dgm:presLayoutVars>
      </dgm:prSet>
      <dgm:spPr/>
    </dgm:pt>
    <dgm:pt modelId="{2B70592B-C76D-42A1-90E8-B3AADF549CAA}" type="pres">
      <dgm:prSet presAssocID="{9F755D7F-BDEC-4D54-B9BC-057061BDDA5C}" presName="sibTrans" presStyleLbl="sibTrans2D1" presStyleIdx="0" presStyleCnt="0"/>
      <dgm:spPr/>
    </dgm:pt>
    <dgm:pt modelId="{43D69A78-83D5-41EE-ADAD-C465DDF397AC}" type="pres">
      <dgm:prSet presAssocID="{CFBD4298-A1BB-4624-BA6A-83E4FB597285}" presName="compNode" presStyleCnt="0"/>
      <dgm:spPr/>
    </dgm:pt>
    <dgm:pt modelId="{10CD8519-890F-4016-AD7E-CACA4E36FDFE}" type="pres">
      <dgm:prSet presAssocID="{CFBD4298-A1BB-4624-BA6A-83E4FB597285}" presName="pictRect" presStyleLbl="revTx" presStyleIdx="2" presStyleCnt="8">
        <dgm:presLayoutVars>
          <dgm:chMax val="0"/>
          <dgm:bulletEnabled/>
        </dgm:presLayoutVars>
      </dgm:prSet>
      <dgm:spPr/>
    </dgm:pt>
    <dgm:pt modelId="{7F1913F7-D264-4506-BA91-FC11751C04F5}" type="pres">
      <dgm:prSet presAssocID="{CFBD4298-A1BB-4624-BA6A-83E4FB597285}" presName="textRect" presStyleLbl="revTx" presStyleIdx="3" presStyleCnt="8">
        <dgm:presLayoutVars>
          <dgm:bulletEnabled/>
        </dgm:presLayoutVars>
      </dgm:prSet>
      <dgm:spPr/>
    </dgm:pt>
    <dgm:pt modelId="{D628FF1F-58AD-4ED3-A32F-BBB5E07AC76E}" type="pres">
      <dgm:prSet presAssocID="{EF957C9B-7D34-44F7-9A85-EF9F60C546CF}" presName="sibTrans" presStyleLbl="sibTrans2D1" presStyleIdx="0" presStyleCnt="0"/>
      <dgm:spPr/>
    </dgm:pt>
    <dgm:pt modelId="{44034977-8986-48F0-A183-5B34761CC95E}" type="pres">
      <dgm:prSet presAssocID="{7AF0E2E5-A7DB-4138-ADDE-D3C4736EB11C}" presName="compNode" presStyleCnt="0"/>
      <dgm:spPr/>
    </dgm:pt>
    <dgm:pt modelId="{8D7D1D99-E7B1-4CDB-ADFD-31B595A9803B}" type="pres">
      <dgm:prSet presAssocID="{7AF0E2E5-A7DB-4138-ADDE-D3C4736EB11C}" presName="pictRect" presStyleLbl="revTx" presStyleIdx="4" presStyleCnt="8">
        <dgm:presLayoutVars>
          <dgm:chMax val="0"/>
          <dgm:bulletEnabled/>
        </dgm:presLayoutVars>
      </dgm:prSet>
      <dgm:spPr/>
    </dgm:pt>
    <dgm:pt modelId="{961AB7A4-B982-42BC-A6C1-03BCAEE8F845}" type="pres">
      <dgm:prSet presAssocID="{7AF0E2E5-A7DB-4138-ADDE-D3C4736EB11C}" presName="textRect" presStyleLbl="revTx" presStyleIdx="5" presStyleCnt="8">
        <dgm:presLayoutVars>
          <dgm:bulletEnabled/>
        </dgm:presLayoutVars>
      </dgm:prSet>
      <dgm:spPr/>
    </dgm:pt>
    <dgm:pt modelId="{6696A46D-5ABF-46F3-AE10-D1CD122F37C6}" type="pres">
      <dgm:prSet presAssocID="{2D4E1020-9D94-4D13-BA68-2BC0B4FFB13E}" presName="sibTrans" presStyleLbl="sibTrans2D1" presStyleIdx="0" presStyleCnt="0"/>
      <dgm:spPr/>
    </dgm:pt>
    <dgm:pt modelId="{3CC162FF-3808-4DD1-97C7-5E5E91E88507}" type="pres">
      <dgm:prSet presAssocID="{EC68829A-CF20-4992-AF62-5D8B8584AA3D}" presName="compNode" presStyleCnt="0"/>
      <dgm:spPr/>
    </dgm:pt>
    <dgm:pt modelId="{6AC1F2B4-D264-4C0D-9FC8-9E28F92F94C5}" type="pres">
      <dgm:prSet presAssocID="{EC68829A-CF20-4992-AF62-5D8B8584AA3D}" presName="pictRect" presStyleLbl="revTx" presStyleIdx="6" presStyleCnt="8">
        <dgm:presLayoutVars>
          <dgm:chMax val="0"/>
          <dgm:bulletEnabled/>
        </dgm:presLayoutVars>
      </dgm:prSet>
      <dgm:spPr/>
    </dgm:pt>
    <dgm:pt modelId="{51EC7EE0-F206-4916-B9FC-81D8D94A11A7}" type="pres">
      <dgm:prSet presAssocID="{EC68829A-CF20-4992-AF62-5D8B8584AA3D}" presName="textRect" presStyleLbl="revTx" presStyleIdx="7" presStyleCnt="8">
        <dgm:presLayoutVars>
          <dgm:bulletEnabled/>
        </dgm:presLayoutVars>
      </dgm:prSet>
      <dgm:spPr/>
    </dgm:pt>
  </dgm:ptLst>
  <dgm:cxnLst>
    <dgm:cxn modelId="{C100E10D-DE4A-4B8B-A95A-A71198546D13}" srcId="{5211E42E-3C15-4699-9316-ACF0EAC03240}" destId="{7AF0E2E5-A7DB-4138-ADDE-D3C4736EB11C}" srcOrd="2" destOrd="0" parTransId="{DA1135A3-D2E5-452C-A3AE-286AA0181FBF}" sibTransId="{2D4E1020-9D94-4D13-BA68-2BC0B4FFB13E}"/>
    <dgm:cxn modelId="{5FC35437-8697-4B53-9CE5-A3AAA02778EF}" srcId="{5211E42E-3C15-4699-9316-ACF0EAC03240}" destId="{EC68829A-CF20-4992-AF62-5D8B8584AA3D}" srcOrd="3" destOrd="0" parTransId="{8BCE02E3-C313-4859-A11D-3AC01E3D27B8}" sibTransId="{7472FBAF-745D-4E8D-B97A-1F2E27EE0681}"/>
    <dgm:cxn modelId="{1E848237-A753-41B1-94B1-76A454BDC472}" type="presOf" srcId="{747DD3DA-FB25-46CF-A4BB-C00FD158957E}" destId="{9B954C06-5F7C-41EC-B9CA-BA3630AAC507}" srcOrd="0" destOrd="0" presId="urn:microsoft.com/office/officeart/2024/3/layout/hArchList1"/>
    <dgm:cxn modelId="{D4FEFD39-811C-4FB9-B83F-D0C6C598239C}" type="presOf" srcId="{36A96F31-A1B0-4F24-B5A7-54DF2AA3E1E6}" destId="{51EC7EE0-F206-4916-B9FC-81D8D94A11A7}" srcOrd="0" destOrd="0" presId="urn:microsoft.com/office/officeart/2024/3/layout/hArchList1"/>
    <dgm:cxn modelId="{A5303C5F-4311-45C7-8BE4-97B70EA907DE}" type="presOf" srcId="{9AFFA1E4-28A0-44D0-BD95-FB008794A1BE}" destId="{961AB7A4-B982-42BC-A6C1-03BCAEE8F845}" srcOrd="0" destOrd="0" presId="urn:microsoft.com/office/officeart/2024/3/layout/hArchList1"/>
    <dgm:cxn modelId="{DC558260-FDDA-4480-86CA-366B32FB3A38}" srcId="{A517D42E-D26E-43F0-B64C-B9F1BB6CCB5C}" destId="{747DD3DA-FB25-46CF-A4BB-C00FD158957E}" srcOrd="0" destOrd="0" parTransId="{F14C3538-8D2E-4CE7-8705-0F75C949D800}" sibTransId="{977826C0-EB53-4F87-83DD-1538350842A0}"/>
    <dgm:cxn modelId="{983E1F72-8568-4824-802D-861CA4E1FB01}" type="presOf" srcId="{EC68829A-CF20-4992-AF62-5D8B8584AA3D}" destId="{6AC1F2B4-D264-4C0D-9FC8-9E28F92F94C5}" srcOrd="0" destOrd="0" presId="urn:microsoft.com/office/officeart/2024/3/layout/hArchList1"/>
    <dgm:cxn modelId="{E8410975-E5B5-40EE-84AF-EBF917AEC28E}" type="presOf" srcId="{5211E42E-3C15-4699-9316-ACF0EAC03240}" destId="{BE4F25BB-DFC5-4D90-BD37-7D7C1DA51F72}" srcOrd="0" destOrd="0" presId="urn:microsoft.com/office/officeart/2024/3/layout/hArchList1"/>
    <dgm:cxn modelId="{96553259-E596-4B4B-88B7-7054AD6F1187}" type="presOf" srcId="{9F755D7F-BDEC-4D54-B9BC-057061BDDA5C}" destId="{2B70592B-C76D-42A1-90E8-B3AADF549CAA}" srcOrd="0" destOrd="0" presId="urn:microsoft.com/office/officeart/2024/3/layout/hArchList1"/>
    <dgm:cxn modelId="{738E6585-10E1-451E-95E4-52BA70D00DA9}" type="presOf" srcId="{7AF0E2E5-A7DB-4138-ADDE-D3C4736EB11C}" destId="{8D7D1D99-E7B1-4CDB-ADFD-31B595A9803B}" srcOrd="0" destOrd="0" presId="urn:microsoft.com/office/officeart/2024/3/layout/hArchList1"/>
    <dgm:cxn modelId="{A9460892-7D40-4E5B-B140-5A3CCFF4E057}" type="presOf" srcId="{A517D42E-D26E-43F0-B64C-B9F1BB6CCB5C}" destId="{B9CCF529-11B6-44DB-9E39-C4E41AC30FE6}" srcOrd="0" destOrd="0" presId="urn:microsoft.com/office/officeart/2024/3/layout/hArchList1"/>
    <dgm:cxn modelId="{0DEB7F92-6FFB-432B-8559-5B8B98AA0145}" srcId="{5211E42E-3C15-4699-9316-ACF0EAC03240}" destId="{A517D42E-D26E-43F0-B64C-B9F1BB6CCB5C}" srcOrd="0" destOrd="0" parTransId="{3B1D811F-369E-4BAB-A5E8-C62B19F950B3}" sibTransId="{9F755D7F-BDEC-4D54-B9BC-057061BDDA5C}"/>
    <dgm:cxn modelId="{1F69FDAD-5E66-4066-A2D5-436591F6B524}" srcId="{EC68829A-CF20-4992-AF62-5D8B8584AA3D}" destId="{36A96F31-A1B0-4F24-B5A7-54DF2AA3E1E6}" srcOrd="0" destOrd="0" parTransId="{A8EF10D2-1932-4104-B92B-066C109DA96F}" sibTransId="{BEA522B4-D823-41D7-BC47-2723729F0CD7}"/>
    <dgm:cxn modelId="{DC35D2B1-3C5C-41FA-B6BD-841DF1E3FE9A}" type="presOf" srcId="{EF957C9B-7D34-44F7-9A85-EF9F60C546CF}" destId="{D628FF1F-58AD-4ED3-A32F-BBB5E07AC76E}" srcOrd="0" destOrd="0" presId="urn:microsoft.com/office/officeart/2024/3/layout/hArchList1"/>
    <dgm:cxn modelId="{6BBD74B2-F4BB-43DD-8913-2D619BCCC7A8}" srcId="{5211E42E-3C15-4699-9316-ACF0EAC03240}" destId="{CFBD4298-A1BB-4624-BA6A-83E4FB597285}" srcOrd="1" destOrd="0" parTransId="{4156316F-ABE4-44E4-8C14-545D5C3EFE5D}" sibTransId="{EF957C9B-7D34-44F7-9A85-EF9F60C546CF}"/>
    <dgm:cxn modelId="{47A542BB-4530-4C0E-8547-7CA2703ECFCC}" type="presOf" srcId="{1B68343F-BF05-49CE-B700-23F1EF70381E}" destId="{7F1913F7-D264-4506-BA91-FC11751C04F5}" srcOrd="0" destOrd="0" presId="urn:microsoft.com/office/officeart/2024/3/layout/hArchList1"/>
    <dgm:cxn modelId="{F03642BD-0BE2-4C75-A1CA-E34916F92943}" type="presOf" srcId="{CFBD4298-A1BB-4624-BA6A-83E4FB597285}" destId="{10CD8519-890F-4016-AD7E-CACA4E36FDFE}" srcOrd="0" destOrd="0" presId="urn:microsoft.com/office/officeart/2024/3/layout/hArchList1"/>
    <dgm:cxn modelId="{1C509EE6-A5CD-49F4-8477-5BEE5799C72B}" type="presOf" srcId="{2D4E1020-9D94-4D13-BA68-2BC0B4FFB13E}" destId="{6696A46D-5ABF-46F3-AE10-D1CD122F37C6}" srcOrd="0" destOrd="0" presId="urn:microsoft.com/office/officeart/2024/3/layout/hArchList1"/>
    <dgm:cxn modelId="{3D30AAE8-90F2-40AA-B86B-071BD2391289}" srcId="{CFBD4298-A1BB-4624-BA6A-83E4FB597285}" destId="{1B68343F-BF05-49CE-B700-23F1EF70381E}" srcOrd="0" destOrd="0" parTransId="{FF099B13-4EA0-427A-BF0B-27611B0C8176}" sibTransId="{83C1F61D-6DD3-48E8-B815-2C81338419AC}"/>
    <dgm:cxn modelId="{C30324F5-2F94-4EC8-A935-425D6DFB4E6A}" srcId="{7AF0E2E5-A7DB-4138-ADDE-D3C4736EB11C}" destId="{9AFFA1E4-28A0-44D0-BD95-FB008794A1BE}" srcOrd="0" destOrd="0" parTransId="{E03A3CB4-F933-4300-9C88-0D4C314B03F5}" sibTransId="{8EF2C744-288B-4EF5-AA2F-09A2217AA97B}"/>
    <dgm:cxn modelId="{D0FD4B90-5700-4830-B7C5-0544EC6013B9}" type="presParOf" srcId="{BE4F25BB-DFC5-4D90-BD37-7D7C1DA51F72}" destId="{B00EC202-D8A5-4B03-A6DC-4649BA9CF6F0}" srcOrd="0" destOrd="0" presId="urn:microsoft.com/office/officeart/2024/3/layout/hArchList1"/>
    <dgm:cxn modelId="{5B7E2DBA-79EE-49CA-AAFC-E3F0AF40E2D7}" type="presParOf" srcId="{B00EC202-D8A5-4B03-A6DC-4649BA9CF6F0}" destId="{B9CCF529-11B6-44DB-9E39-C4E41AC30FE6}" srcOrd="0" destOrd="0" presId="urn:microsoft.com/office/officeart/2024/3/layout/hArchList1"/>
    <dgm:cxn modelId="{219D8248-A410-48EB-B6B5-927D8FDD36AE}" type="presParOf" srcId="{B00EC202-D8A5-4B03-A6DC-4649BA9CF6F0}" destId="{9B954C06-5F7C-41EC-B9CA-BA3630AAC507}" srcOrd="1" destOrd="0" presId="urn:microsoft.com/office/officeart/2024/3/layout/hArchList1"/>
    <dgm:cxn modelId="{25782DEF-A018-423A-8E11-458D157074D0}" type="presParOf" srcId="{BE4F25BB-DFC5-4D90-BD37-7D7C1DA51F72}" destId="{2B70592B-C76D-42A1-90E8-B3AADF549CAA}" srcOrd="1" destOrd="0" presId="urn:microsoft.com/office/officeart/2024/3/layout/hArchList1"/>
    <dgm:cxn modelId="{02C31260-9C6E-47D2-865A-EC59E4809AF2}" type="presParOf" srcId="{BE4F25BB-DFC5-4D90-BD37-7D7C1DA51F72}" destId="{43D69A78-83D5-41EE-ADAD-C465DDF397AC}" srcOrd="2" destOrd="0" presId="urn:microsoft.com/office/officeart/2024/3/layout/hArchList1"/>
    <dgm:cxn modelId="{980E1B8A-6FD0-42D2-9699-8FE7C06CA4F5}" type="presParOf" srcId="{43D69A78-83D5-41EE-ADAD-C465DDF397AC}" destId="{10CD8519-890F-4016-AD7E-CACA4E36FDFE}" srcOrd="0" destOrd="0" presId="urn:microsoft.com/office/officeart/2024/3/layout/hArchList1"/>
    <dgm:cxn modelId="{65DADFD5-CB32-496E-ACDC-CAB87AA3E9C8}" type="presParOf" srcId="{43D69A78-83D5-41EE-ADAD-C465DDF397AC}" destId="{7F1913F7-D264-4506-BA91-FC11751C04F5}" srcOrd="1" destOrd="0" presId="urn:microsoft.com/office/officeart/2024/3/layout/hArchList1"/>
    <dgm:cxn modelId="{51C9B0E6-B644-4536-AD66-07D7F1F4A989}" type="presParOf" srcId="{BE4F25BB-DFC5-4D90-BD37-7D7C1DA51F72}" destId="{D628FF1F-58AD-4ED3-A32F-BBB5E07AC76E}" srcOrd="3" destOrd="0" presId="urn:microsoft.com/office/officeart/2024/3/layout/hArchList1"/>
    <dgm:cxn modelId="{A7C39A52-9319-433A-81A8-FF604037BBD9}" type="presParOf" srcId="{BE4F25BB-DFC5-4D90-BD37-7D7C1DA51F72}" destId="{44034977-8986-48F0-A183-5B34761CC95E}" srcOrd="4" destOrd="0" presId="urn:microsoft.com/office/officeart/2024/3/layout/hArchList1"/>
    <dgm:cxn modelId="{42A8E41C-74C8-4F4D-901E-0BF976120546}" type="presParOf" srcId="{44034977-8986-48F0-A183-5B34761CC95E}" destId="{8D7D1D99-E7B1-4CDB-ADFD-31B595A9803B}" srcOrd="0" destOrd="0" presId="urn:microsoft.com/office/officeart/2024/3/layout/hArchList1"/>
    <dgm:cxn modelId="{F48E05A4-59AF-4264-8ADB-9C77A13A93E2}" type="presParOf" srcId="{44034977-8986-48F0-A183-5B34761CC95E}" destId="{961AB7A4-B982-42BC-A6C1-03BCAEE8F845}" srcOrd="1" destOrd="0" presId="urn:microsoft.com/office/officeart/2024/3/layout/hArchList1"/>
    <dgm:cxn modelId="{4838D101-7E2B-42F6-B9F2-2219E2010164}" type="presParOf" srcId="{BE4F25BB-DFC5-4D90-BD37-7D7C1DA51F72}" destId="{6696A46D-5ABF-46F3-AE10-D1CD122F37C6}" srcOrd="5" destOrd="0" presId="urn:microsoft.com/office/officeart/2024/3/layout/hArchList1"/>
    <dgm:cxn modelId="{0967C26D-831C-4F28-AE2C-E58C93EEB5AB}" type="presParOf" srcId="{BE4F25BB-DFC5-4D90-BD37-7D7C1DA51F72}" destId="{3CC162FF-3808-4DD1-97C7-5E5E91E88507}" srcOrd="6" destOrd="0" presId="urn:microsoft.com/office/officeart/2024/3/layout/hArchList1"/>
    <dgm:cxn modelId="{953C44F5-A385-4EFC-A775-9D53374423D4}" type="presParOf" srcId="{3CC162FF-3808-4DD1-97C7-5E5E91E88507}" destId="{6AC1F2B4-D264-4C0D-9FC8-9E28F92F94C5}" srcOrd="0" destOrd="0" presId="urn:microsoft.com/office/officeart/2024/3/layout/hArchList1"/>
    <dgm:cxn modelId="{A7EC97A7-79D4-4CE2-8288-5AE93FB8A57A}" type="presParOf" srcId="{3CC162FF-3808-4DD1-97C7-5E5E91E88507}" destId="{51EC7EE0-F206-4916-B9FC-81D8D94A11A7}"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73357-3219-43D3-A842-EC37D0BDC44A}">
      <dsp:nvSpPr>
        <dsp:cNvPr id="0" name=""/>
        <dsp:cNvSpPr/>
      </dsp:nvSpPr>
      <dsp:spPr>
        <a:xfrm>
          <a:off x="0" y="0"/>
          <a:ext cx="1242042" cy="12420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4816" r="18432" b="-4"/>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4B89390F-0B96-4636-B90D-B771BBD984BB}">
      <dsp:nvSpPr>
        <dsp:cNvPr id="0" name=""/>
        <dsp:cNvSpPr/>
      </dsp:nvSpPr>
      <dsp:spPr>
        <a:xfrm>
          <a:off x="1422042" y="0"/>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Social Context in Development</a:t>
          </a:r>
        </a:p>
      </dsp:txBody>
      <dsp:txXfrm>
        <a:off x="1422042" y="0"/>
        <a:ext cx="8983131" cy="341019"/>
      </dsp:txXfrm>
    </dsp:sp>
    <dsp:sp modelId="{C0178AF6-983B-4763-86BD-D237F54FC934}">
      <dsp:nvSpPr>
        <dsp:cNvPr id="0" name=""/>
        <dsp:cNvSpPr/>
      </dsp:nvSpPr>
      <dsp:spPr>
        <a:xfrm>
          <a:off x="1422042" y="341019"/>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Vygotsky's theory highlights how social interactions shape toddlers' cognitive growth and learning abilities.</a:t>
          </a:r>
        </a:p>
      </dsp:txBody>
      <dsp:txXfrm>
        <a:off x="1422042" y="341019"/>
        <a:ext cx="8983131" cy="901022"/>
      </dsp:txXfrm>
    </dsp:sp>
    <dsp:sp modelId="{F31CA81E-00B2-44DE-B587-4198F3B5916A}">
      <dsp:nvSpPr>
        <dsp:cNvPr id="0" name=""/>
        <dsp:cNvSpPr/>
      </dsp:nvSpPr>
      <dsp:spPr>
        <a:xfrm>
          <a:off x="0" y="1341405"/>
          <a:ext cx="1242042" cy="12420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8636" r="14611" b="-4"/>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08BF7918-9EB0-45F4-BECC-346B636EC358}">
      <dsp:nvSpPr>
        <dsp:cNvPr id="0" name=""/>
        <dsp:cNvSpPr/>
      </dsp:nvSpPr>
      <dsp:spPr>
        <a:xfrm>
          <a:off x="1422042" y="1341405"/>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Guided Interaction</a:t>
          </a:r>
        </a:p>
      </dsp:txBody>
      <dsp:txXfrm>
        <a:off x="1422042" y="1341405"/>
        <a:ext cx="8983131" cy="341019"/>
      </dsp:txXfrm>
    </dsp:sp>
    <dsp:sp modelId="{68D0200D-FE91-49BD-879A-2CC9B1CD7B1E}">
      <dsp:nvSpPr>
        <dsp:cNvPr id="0" name=""/>
        <dsp:cNvSpPr/>
      </dsp:nvSpPr>
      <dsp:spPr>
        <a:xfrm>
          <a:off x="1422042" y="1682425"/>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Guided participation with adults or peers supports cognitive development and scaffolds learning in toddlers.</a:t>
          </a:r>
        </a:p>
      </dsp:txBody>
      <dsp:txXfrm>
        <a:off x="1422042" y="1682425"/>
        <a:ext cx="8983131" cy="901022"/>
      </dsp:txXfrm>
    </dsp:sp>
    <dsp:sp modelId="{6D9687E4-881C-44C2-B493-6A34D9D84D32}">
      <dsp:nvSpPr>
        <dsp:cNvPr id="0" name=""/>
        <dsp:cNvSpPr/>
      </dsp:nvSpPr>
      <dsp:spPr>
        <a:xfrm>
          <a:off x="0" y="2682811"/>
          <a:ext cx="1242042" cy="124204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920" r="26585" b="7"/>
          <a:stretch>
            <a:fillRect l="-21000" r="-21000"/>
          </a:stretch>
        </a:blipFill>
        <a:ln>
          <a:noFill/>
        </a:ln>
        <a:effectLst/>
      </dsp:spPr>
      <dsp:style>
        <a:lnRef idx="0">
          <a:scrgbClr r="0" g="0" b="0"/>
        </a:lnRef>
        <a:fillRef idx="3">
          <a:scrgbClr r="0" g="0" b="0"/>
        </a:fillRef>
        <a:effectRef idx="2">
          <a:scrgbClr r="0" g="0" b="0"/>
        </a:effectRef>
        <a:fontRef idx="minor">
          <a:schemeClr val="lt1"/>
        </a:fontRef>
      </dsp:style>
    </dsp:sp>
    <dsp:sp modelId="{A9D8A58D-9016-441C-8EE0-5BADFBCF9551}">
      <dsp:nvSpPr>
        <dsp:cNvPr id="0" name=""/>
        <dsp:cNvSpPr/>
      </dsp:nvSpPr>
      <dsp:spPr>
        <a:xfrm>
          <a:off x="1422042" y="2682811"/>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Collaborative Learning Benefits</a:t>
          </a:r>
        </a:p>
      </dsp:txBody>
      <dsp:txXfrm>
        <a:off x="1422042" y="2682811"/>
        <a:ext cx="8983131" cy="341019"/>
      </dsp:txXfrm>
    </dsp:sp>
    <dsp:sp modelId="{BCBA5876-14B3-4CB8-9CD9-E353B46350F5}">
      <dsp:nvSpPr>
        <dsp:cNvPr id="0" name=""/>
        <dsp:cNvSpPr/>
      </dsp:nvSpPr>
      <dsp:spPr>
        <a:xfrm>
          <a:off x="1422042" y="3023831"/>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Collaborative experiences promote language development, problem-solving, and social skills among young children.</a:t>
          </a:r>
        </a:p>
      </dsp:txBody>
      <dsp:txXfrm>
        <a:off x="1422042" y="3023831"/>
        <a:ext cx="8983131" cy="901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25A4A-3031-4F20-9A75-EFE0CCD82B4B}">
      <dsp:nvSpPr>
        <dsp:cNvPr id="0" name=""/>
        <dsp:cNvSpPr/>
      </dsp:nvSpPr>
      <dsp:spPr>
        <a:xfrm>
          <a:off x="0" y="0"/>
          <a:ext cx="1242042" cy="12420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3202" r="2538" b="-12"/>
          <a:stretch>
            <a:fillRect l="-9000" r="-9000"/>
          </a:stretch>
        </a:blipFill>
        <a:ln>
          <a:noFill/>
        </a:ln>
        <a:effectLst/>
      </dsp:spPr>
      <dsp:style>
        <a:lnRef idx="0">
          <a:scrgbClr r="0" g="0" b="0"/>
        </a:lnRef>
        <a:fillRef idx="3">
          <a:scrgbClr r="0" g="0" b="0"/>
        </a:fillRef>
        <a:effectRef idx="2">
          <a:scrgbClr r="0" g="0" b="0"/>
        </a:effectRef>
        <a:fontRef idx="minor">
          <a:schemeClr val="lt1"/>
        </a:fontRef>
      </dsp:style>
    </dsp:sp>
    <dsp:sp modelId="{C39C40EF-C278-42BD-B18C-637F3839A181}">
      <dsp:nvSpPr>
        <dsp:cNvPr id="0" name=""/>
        <dsp:cNvSpPr/>
      </dsp:nvSpPr>
      <dsp:spPr>
        <a:xfrm>
          <a:off x="1422042" y="0"/>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Sensitive Caregiving</a:t>
          </a:r>
        </a:p>
      </dsp:txBody>
      <dsp:txXfrm>
        <a:off x="1422042" y="0"/>
        <a:ext cx="8983131" cy="341019"/>
      </dsp:txXfrm>
    </dsp:sp>
    <dsp:sp modelId="{70306D04-F00A-4C27-81E6-5E5DFB389504}">
      <dsp:nvSpPr>
        <dsp:cNvPr id="0" name=""/>
        <dsp:cNvSpPr/>
      </dsp:nvSpPr>
      <dsp:spPr>
        <a:xfrm>
          <a:off x="1422042" y="341019"/>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Attuned caregiving supports toddlers’ emotional security and promotes positive development.</a:t>
          </a:r>
        </a:p>
      </dsp:txBody>
      <dsp:txXfrm>
        <a:off x="1422042" y="341019"/>
        <a:ext cx="8983131" cy="901022"/>
      </dsp:txXfrm>
    </dsp:sp>
    <dsp:sp modelId="{55D3055D-EC58-4BC0-B523-39E059D1A300}">
      <dsp:nvSpPr>
        <dsp:cNvPr id="0" name=""/>
        <dsp:cNvSpPr/>
      </dsp:nvSpPr>
      <dsp:spPr>
        <a:xfrm>
          <a:off x="0" y="1341405"/>
          <a:ext cx="1242042" cy="12420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10796" r="-11" b="14195"/>
          <a:stretch>
            <a:fillRect t="-17000" b="-17000"/>
          </a:stretch>
        </a:blipFill>
        <a:ln>
          <a:noFill/>
        </a:ln>
        <a:effectLst/>
      </dsp:spPr>
      <dsp:style>
        <a:lnRef idx="0">
          <a:scrgbClr r="0" g="0" b="0"/>
        </a:lnRef>
        <a:fillRef idx="3">
          <a:scrgbClr r="0" g="0" b="0"/>
        </a:fillRef>
        <a:effectRef idx="2">
          <a:scrgbClr r="0" g="0" b="0"/>
        </a:effectRef>
        <a:fontRef idx="minor">
          <a:schemeClr val="lt1"/>
        </a:fontRef>
      </dsp:style>
    </dsp:sp>
    <dsp:sp modelId="{F50A1BA4-DCAD-410D-AB82-B99924D7E9A1}">
      <dsp:nvSpPr>
        <dsp:cNvPr id="0" name=""/>
        <dsp:cNvSpPr/>
      </dsp:nvSpPr>
      <dsp:spPr>
        <a:xfrm>
          <a:off x="1422042" y="1341405"/>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Secure Attachments</a:t>
          </a:r>
        </a:p>
      </dsp:txBody>
      <dsp:txXfrm>
        <a:off x="1422042" y="1341405"/>
        <a:ext cx="8983131" cy="341019"/>
      </dsp:txXfrm>
    </dsp:sp>
    <dsp:sp modelId="{A667CD6B-382C-4F1D-982F-D0C4CFE7472D}">
      <dsp:nvSpPr>
        <dsp:cNvPr id="0" name=""/>
        <dsp:cNvSpPr/>
      </dsp:nvSpPr>
      <dsp:spPr>
        <a:xfrm>
          <a:off x="1422042" y="1682425"/>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Secure attachments encourage toddlers to feel safe to explore their environment confidently.</a:t>
          </a:r>
        </a:p>
      </dsp:txBody>
      <dsp:txXfrm>
        <a:off x="1422042" y="1682425"/>
        <a:ext cx="8983131" cy="901022"/>
      </dsp:txXfrm>
    </dsp:sp>
    <dsp:sp modelId="{BB4D2555-AC44-4063-8683-4B5078A28ECB}">
      <dsp:nvSpPr>
        <dsp:cNvPr id="0" name=""/>
        <dsp:cNvSpPr/>
      </dsp:nvSpPr>
      <dsp:spPr>
        <a:xfrm>
          <a:off x="0" y="2682811"/>
          <a:ext cx="1242042" cy="124204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751" r="17497" b="-4"/>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91B53759-50A7-4ED0-9641-9375EC2F442F}">
      <dsp:nvSpPr>
        <dsp:cNvPr id="0" name=""/>
        <dsp:cNvSpPr/>
      </dsp:nvSpPr>
      <dsp:spPr>
        <a:xfrm>
          <a:off x="1422042" y="2682811"/>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Relationship-Based Learning</a:t>
          </a:r>
        </a:p>
      </dsp:txBody>
      <dsp:txXfrm>
        <a:off x="1422042" y="2682811"/>
        <a:ext cx="8983131" cy="341019"/>
      </dsp:txXfrm>
    </dsp:sp>
    <dsp:sp modelId="{0E14FDE5-4971-4922-A4A4-FF5167D19C76}">
      <dsp:nvSpPr>
        <dsp:cNvPr id="0" name=""/>
        <dsp:cNvSpPr/>
      </dsp:nvSpPr>
      <dsp:spPr>
        <a:xfrm>
          <a:off x="1422042" y="3023831"/>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Learning grounded in strong adult-child relationships fosters curiosity and cognitive growth.</a:t>
          </a:r>
        </a:p>
      </dsp:txBody>
      <dsp:txXfrm>
        <a:off x="1422042" y="3023831"/>
        <a:ext cx="8983131" cy="901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2B1E8-5D4B-4341-870E-03ABD5990F31}">
      <dsp:nvSpPr>
        <dsp:cNvPr id="0" name=""/>
        <dsp:cNvSpPr/>
      </dsp:nvSpPr>
      <dsp:spPr>
        <a:xfrm>
          <a:off x="0" y="0"/>
          <a:ext cx="1242042" cy="12420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3397" r="19851" b="-4"/>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6E03312A-FFEE-4819-AF94-11F4F3A87A23}">
      <dsp:nvSpPr>
        <dsp:cNvPr id="0" name=""/>
        <dsp:cNvSpPr/>
      </dsp:nvSpPr>
      <dsp:spPr>
        <a:xfrm>
          <a:off x="1422042" y="0"/>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Stimulating Environments</a:t>
          </a:r>
        </a:p>
      </dsp:txBody>
      <dsp:txXfrm>
        <a:off x="1422042" y="0"/>
        <a:ext cx="8983131" cy="341019"/>
      </dsp:txXfrm>
    </dsp:sp>
    <dsp:sp modelId="{03B2A5B9-01DC-4D69-B09E-685175F816A5}">
      <dsp:nvSpPr>
        <dsp:cNvPr id="0" name=""/>
        <dsp:cNvSpPr/>
      </dsp:nvSpPr>
      <dsp:spPr>
        <a:xfrm>
          <a:off x="1422042" y="341019"/>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Creating environments rich with learning materials helps children develop cognitive and sensory skills effectively.</a:t>
          </a:r>
        </a:p>
      </dsp:txBody>
      <dsp:txXfrm>
        <a:off x="1422042" y="341019"/>
        <a:ext cx="8983131" cy="901022"/>
      </dsp:txXfrm>
    </dsp:sp>
    <dsp:sp modelId="{3E77D2F7-F838-4C92-A3BD-B53DE4D17888}">
      <dsp:nvSpPr>
        <dsp:cNvPr id="0" name=""/>
        <dsp:cNvSpPr/>
      </dsp:nvSpPr>
      <dsp:spPr>
        <a:xfrm>
          <a:off x="0" y="1341405"/>
          <a:ext cx="1242042" cy="12420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14421" r="7" b="12834"/>
          <a:stretch>
            <a:fillRect t="-19000" b="-19000"/>
          </a:stretch>
        </a:blipFill>
        <a:ln>
          <a:noFill/>
        </a:ln>
        <a:effectLst/>
      </dsp:spPr>
      <dsp:style>
        <a:lnRef idx="0">
          <a:scrgbClr r="0" g="0" b="0"/>
        </a:lnRef>
        <a:fillRef idx="3">
          <a:scrgbClr r="0" g="0" b="0"/>
        </a:fillRef>
        <a:effectRef idx="2">
          <a:scrgbClr r="0" g="0" b="0"/>
        </a:effectRef>
        <a:fontRef idx="minor">
          <a:schemeClr val="lt1"/>
        </a:fontRef>
      </dsp:style>
    </dsp:sp>
    <dsp:sp modelId="{A18EAEF7-F94F-4487-BAB7-CA81A3D1752B}">
      <dsp:nvSpPr>
        <dsp:cNvPr id="0" name=""/>
        <dsp:cNvSpPr/>
      </dsp:nvSpPr>
      <dsp:spPr>
        <a:xfrm>
          <a:off x="1422042" y="1341405"/>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Modeling Behaviors</a:t>
          </a:r>
        </a:p>
      </dsp:txBody>
      <dsp:txXfrm>
        <a:off x="1422042" y="1341405"/>
        <a:ext cx="8983131" cy="341019"/>
      </dsp:txXfrm>
    </dsp:sp>
    <dsp:sp modelId="{CE1BFED9-72D2-44B4-82D8-1C6DB3D6B427}">
      <dsp:nvSpPr>
        <dsp:cNvPr id="0" name=""/>
        <dsp:cNvSpPr/>
      </dsp:nvSpPr>
      <dsp:spPr>
        <a:xfrm>
          <a:off x="1422042" y="1682425"/>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Parents demonstrate positive behaviors which children learn and imitate, fostering social and emotional development.</a:t>
          </a:r>
        </a:p>
      </dsp:txBody>
      <dsp:txXfrm>
        <a:off x="1422042" y="1682425"/>
        <a:ext cx="8983131" cy="901022"/>
      </dsp:txXfrm>
    </dsp:sp>
    <dsp:sp modelId="{EF22B9B1-8BA7-4BBE-B74E-28598277CE88}">
      <dsp:nvSpPr>
        <dsp:cNvPr id="0" name=""/>
        <dsp:cNvSpPr/>
      </dsp:nvSpPr>
      <dsp:spPr>
        <a:xfrm>
          <a:off x="0" y="2682811"/>
          <a:ext cx="1242042" cy="124204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1600" r="21647" b="-4"/>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DC64674F-F3A7-4B70-BFF9-734B6FC1D98C}">
      <dsp:nvSpPr>
        <dsp:cNvPr id="0" name=""/>
        <dsp:cNvSpPr/>
      </dsp:nvSpPr>
      <dsp:spPr>
        <a:xfrm>
          <a:off x="1422042" y="2682811"/>
          <a:ext cx="8983131" cy="34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90000"/>
            </a:lnSpc>
            <a:spcBef>
              <a:spcPct val="0"/>
            </a:spcBef>
            <a:spcAft>
              <a:spcPct val="35000"/>
            </a:spcAft>
            <a:buNone/>
            <a:defRPr b="1"/>
          </a:pPr>
          <a:r>
            <a:rPr lang="en-US" sz="1800" kern="1200"/>
            <a:t>Encouraging Safe Exploration</a:t>
          </a:r>
        </a:p>
      </dsp:txBody>
      <dsp:txXfrm>
        <a:off x="1422042" y="2682811"/>
        <a:ext cx="8983131" cy="341019"/>
      </dsp:txXfrm>
    </dsp:sp>
    <dsp:sp modelId="{12DC6C9D-4A39-4F63-91E1-64A4E8A22E84}">
      <dsp:nvSpPr>
        <dsp:cNvPr id="0" name=""/>
        <dsp:cNvSpPr/>
      </dsp:nvSpPr>
      <dsp:spPr>
        <a:xfrm>
          <a:off x="1422042" y="3023831"/>
          <a:ext cx="8983131" cy="90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90000"/>
            </a:lnSpc>
            <a:spcBef>
              <a:spcPct val="0"/>
            </a:spcBef>
            <a:spcAft>
              <a:spcPct val="35000"/>
            </a:spcAft>
            <a:buNone/>
          </a:pPr>
          <a:r>
            <a:rPr lang="en-US" sz="1400" kern="1200"/>
            <a:t>Allowing children to explore within safe boundaries promotes independence and problem-solving skills.</a:t>
          </a:r>
        </a:p>
      </dsp:txBody>
      <dsp:txXfrm>
        <a:off x="1422042" y="3023831"/>
        <a:ext cx="8983131" cy="901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CF529-11B6-44DB-9E39-C4E41AC30FE6}">
      <dsp:nvSpPr>
        <dsp:cNvPr id="0" name=""/>
        <dsp:cNvSpPr/>
      </dsp:nvSpPr>
      <dsp:spPr>
        <a:xfrm>
          <a:off x="0" y="0"/>
          <a:ext cx="2418390" cy="60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Developmental Stages</a:t>
          </a:r>
        </a:p>
      </dsp:txBody>
      <dsp:txXfrm>
        <a:off x="0" y="0"/>
        <a:ext cx="2418390" cy="608100"/>
      </dsp:txXfrm>
    </dsp:sp>
    <dsp:sp modelId="{9B954C06-5F7C-41EC-B9CA-BA3630AAC507}">
      <dsp:nvSpPr>
        <dsp:cNvPr id="0" name=""/>
        <dsp:cNvSpPr/>
      </dsp:nvSpPr>
      <dsp:spPr>
        <a:xfrm>
          <a:off x="0" y="608100"/>
          <a:ext cx="2418390" cy="331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toddlers’ developmental stages guides effective learning support tailored to their needs.</a:t>
          </a:r>
        </a:p>
      </dsp:txBody>
      <dsp:txXfrm>
        <a:off x="0" y="608100"/>
        <a:ext cx="2418390" cy="3317366"/>
      </dsp:txXfrm>
    </dsp:sp>
    <dsp:sp modelId="{10CD8519-890F-4016-AD7E-CACA4E36FDFE}">
      <dsp:nvSpPr>
        <dsp:cNvPr id="0" name=""/>
        <dsp:cNvSpPr/>
      </dsp:nvSpPr>
      <dsp:spPr>
        <a:xfrm>
          <a:off x="2660229" y="0"/>
          <a:ext cx="2418390" cy="60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Peer Learning Benefits</a:t>
          </a:r>
        </a:p>
      </dsp:txBody>
      <dsp:txXfrm>
        <a:off x="2660229" y="0"/>
        <a:ext cx="2418390" cy="608100"/>
      </dsp:txXfrm>
    </dsp:sp>
    <dsp:sp modelId="{7F1913F7-D264-4506-BA91-FC11751C04F5}">
      <dsp:nvSpPr>
        <dsp:cNvPr id="0" name=""/>
        <dsp:cNvSpPr/>
      </dsp:nvSpPr>
      <dsp:spPr>
        <a:xfrm>
          <a:off x="2660229" y="608100"/>
          <a:ext cx="2418390" cy="331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Toddlers gain social and cognitive skills through interactions and learning with peers.</a:t>
          </a:r>
        </a:p>
      </dsp:txBody>
      <dsp:txXfrm>
        <a:off x="2660229" y="608100"/>
        <a:ext cx="2418390" cy="3317366"/>
      </dsp:txXfrm>
    </dsp:sp>
    <dsp:sp modelId="{8D7D1D99-E7B1-4CDB-ADFD-31B595A9803B}">
      <dsp:nvSpPr>
        <dsp:cNvPr id="0" name=""/>
        <dsp:cNvSpPr/>
      </dsp:nvSpPr>
      <dsp:spPr>
        <a:xfrm>
          <a:off x="5320458" y="0"/>
          <a:ext cx="2418390" cy="60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Brain Research Insights</a:t>
          </a:r>
        </a:p>
      </dsp:txBody>
      <dsp:txXfrm>
        <a:off x="5320458" y="0"/>
        <a:ext cx="2418390" cy="608100"/>
      </dsp:txXfrm>
    </dsp:sp>
    <dsp:sp modelId="{961AB7A4-B982-42BC-A6C1-03BCAEE8F845}">
      <dsp:nvSpPr>
        <dsp:cNvPr id="0" name=""/>
        <dsp:cNvSpPr/>
      </dsp:nvSpPr>
      <dsp:spPr>
        <a:xfrm>
          <a:off x="5320458" y="608100"/>
          <a:ext cx="2418390" cy="331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Brain research informs strategies that stimulate toddlers’ cognitive and emotional growth.</a:t>
          </a:r>
        </a:p>
      </dsp:txBody>
      <dsp:txXfrm>
        <a:off x="5320458" y="608100"/>
        <a:ext cx="2418390" cy="3317366"/>
      </dsp:txXfrm>
    </dsp:sp>
    <dsp:sp modelId="{6AC1F2B4-D264-4C0D-9FC8-9E28F92F94C5}">
      <dsp:nvSpPr>
        <dsp:cNvPr id="0" name=""/>
        <dsp:cNvSpPr/>
      </dsp:nvSpPr>
      <dsp:spPr>
        <a:xfrm>
          <a:off x="7980687" y="0"/>
          <a:ext cx="2418390" cy="60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Parent-Centered Approach</a:t>
          </a:r>
        </a:p>
      </dsp:txBody>
      <dsp:txXfrm>
        <a:off x="7980687" y="0"/>
        <a:ext cx="2418390" cy="608100"/>
      </dsp:txXfrm>
    </dsp:sp>
    <dsp:sp modelId="{51EC7EE0-F206-4916-B9FC-81D8D94A11A7}">
      <dsp:nvSpPr>
        <dsp:cNvPr id="0" name=""/>
        <dsp:cNvSpPr/>
      </dsp:nvSpPr>
      <dsp:spPr>
        <a:xfrm>
          <a:off x="7980687" y="608100"/>
          <a:ext cx="2418390" cy="331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parents in learning fosters a supportive environment for toddlers’ holistic growth.</a:t>
          </a:r>
        </a:p>
      </dsp:txBody>
      <dsp:txXfrm>
        <a:off x="7980687" y="608100"/>
        <a:ext cx="2418390" cy="3317366"/>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1/4/2026</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explores key principles of early learning for toddlers aged 18 to 24 months, focusing on peer interactions, brain development milestones, and the influence of parent-centered strategies to support optimal growth and development during this critical period.
</a:t>
            </a:r>
          </a:p>
        </p:txBody>
      </p:sp>
      <p:sp>
        <p:nvSpPr>
          <p:cNvPr id="4" name="Slide Number Placeholder 3"/>
          <p:cNvSpPr>
            <a:spLocks noGrp="1"/>
          </p:cNvSpPr>
          <p:nvPr>
            <p:ph type="sldNum" sz="quarter" idx="5"/>
          </p:nvPr>
        </p:nvSpPr>
        <p:spPr/>
        <p:txBody>
          <a:bodyPr/>
          <a:lstStyle/>
          <a:p>
            <a:fld id="{8B990660-4B7D-4C11-96DB-B19FFA8CA93C}" type="slidenum">
              <a:rPr lang="en-US" smtClean="0"/>
              <a:t>1</a:t>
            </a:fld>
            <a:endParaRPr lang="en-US" dirty="0"/>
          </a:p>
        </p:txBody>
      </p:sp>
    </p:spTree>
    <p:extLst>
      <p:ext uri="{BB962C8B-B14F-4D97-AF65-F5344CB8AC3E}">
        <p14:creationId xmlns:p14="http://schemas.microsoft.com/office/powerpoint/2010/main" val="2859544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Vygotsky’s theory emphasizes the role of social context and guided interaction in cognitive development, highlighting the importance of collaborative learning experiences among toddlers.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10</a:t>
            </a:fld>
            <a:endParaRPr lang="en-US" dirty="0"/>
          </a:p>
        </p:txBody>
      </p:sp>
    </p:spTree>
    <p:extLst>
      <p:ext uri="{BB962C8B-B14F-4D97-AF65-F5344CB8AC3E}">
        <p14:creationId xmlns:p14="http://schemas.microsoft.com/office/powerpoint/2010/main" val="347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 neuroscience research provides insights into neural growth, the significance of sensitive periods, and key cognitive, motor, and language milestones in toddler development.</a:t>
            </a:r>
          </a:p>
        </p:txBody>
      </p:sp>
      <p:sp>
        <p:nvSpPr>
          <p:cNvPr id="4" name="Slide Number Placeholder 3"/>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418210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Studies show rapid synaptic development and increased brain connectivity during this age, emphasizing the brain’s plasticity and capacity for learning.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197447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Sensitive periods are windows of opportunity where specific experiences can significantly influence brain development and skill acquisition.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94151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Between 18 and 24 months, toddlers typically reach important milestones such as walking independently, combining words, and solving simple problems.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3094393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Responsive caregiving and interactive play between parents and toddlers powerfully shape learning, behavior, and developmental outcomes.</a:t>
            </a:r>
          </a:p>
        </p:txBody>
      </p:sp>
      <p:sp>
        <p:nvSpPr>
          <p:cNvPr id="4" name="Slide Number Placeholder 3"/>
          <p:cNvSpPr>
            <a:spLocks noGrp="1"/>
          </p:cNvSpPr>
          <p:nvPr>
            <p:ph type="sldNum" sz="quarter" idx="5"/>
          </p:nvPr>
        </p:nvSpPr>
        <p:spPr/>
        <p:txBody>
          <a:bodyPr/>
          <a:lstStyle/>
          <a:p>
            <a:fld id="{8B990660-4B7D-4C11-96DB-B19FFA8CA93C}" type="slidenum">
              <a:rPr lang="en-US" smtClean="0"/>
              <a:t>15</a:t>
            </a:fld>
            <a:endParaRPr lang="en-US" dirty="0"/>
          </a:p>
        </p:txBody>
      </p:sp>
    </p:spTree>
    <p:extLst>
      <p:ext uri="{BB962C8B-B14F-4D97-AF65-F5344CB8AC3E}">
        <p14:creationId xmlns:p14="http://schemas.microsoft.com/office/powerpoint/2010/main" val="1540759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Attuned and sensitive caregiving fosters secure attachments, encouraging toddlers to explore and learn confidently.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1362722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Parents can support development by providing stimulating environments, modeling behaviors, and encouraging exploration within safe boundaries.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1612965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Engaging in interactive play strengthens communication, social skills, and cognitive abilities, facilitating holistic early learning experiences.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2464916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Integrating knowledge of developmental stages, peer learning, brain research, and parent-centered approaches creates a robust framework to nurture toddlers’ growth and lifelong learning skills.</a:t>
            </a:r>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314465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cover foundational principles of early learning, examine social and cognitive development through peer interactions, review recent brain development research milestones, and discuss how parent-centered approaches enhance early learning outcomes.</a:t>
            </a:r>
          </a:p>
        </p:txBody>
      </p:sp>
      <p:sp>
        <p:nvSpPr>
          <p:cNvPr id="4" name="Slide Number Placeholder 3"/>
          <p:cNvSpPr>
            <a:spLocks noGrp="1"/>
          </p:cNvSpPr>
          <p:nvPr>
            <p:ph type="sldNum" sz="quarter" idx="5"/>
          </p:nvPr>
        </p:nvSpPr>
        <p:spPr/>
        <p:txBody>
          <a:bodyPr/>
          <a:lstStyle/>
          <a:p>
            <a:fld id="{8B990660-4B7D-4C11-96DB-B19FFA8CA93C}" type="slidenum">
              <a:rPr lang="en-US" smtClean="0"/>
              <a:t>2</a:t>
            </a:fld>
            <a:endParaRPr lang="en-US" dirty="0"/>
          </a:p>
        </p:txBody>
      </p:sp>
    </p:spTree>
    <p:extLst>
      <p:ext uri="{BB962C8B-B14F-4D97-AF65-F5344CB8AC3E}">
        <p14:creationId xmlns:p14="http://schemas.microsoft.com/office/powerpoint/2010/main" val="360852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developmental stages of toddlers, the importance of play and exploration, and how imitation and repetition contribute to learning form the foundation of early childhood education for this age group.</a:t>
            </a:r>
          </a:p>
        </p:txBody>
      </p:sp>
      <p:sp>
        <p:nvSpPr>
          <p:cNvPr id="4" name="Slide Number Placeholder 3"/>
          <p:cNvSpPr>
            <a:spLocks noGrp="1"/>
          </p:cNvSpPr>
          <p:nvPr>
            <p:ph type="sldNum" sz="quarter" idx="5"/>
          </p:nvPr>
        </p:nvSpPr>
        <p:spPr/>
        <p:txBody>
          <a:bodyPr/>
          <a:lstStyle/>
          <a:p>
            <a:fld id="{8B990660-4B7D-4C11-96DB-B19FFA8CA93C}" type="slidenum">
              <a:rPr lang="en-US" smtClean="0"/>
              <a:t>3</a:t>
            </a:fld>
            <a:endParaRPr lang="en-US" dirty="0"/>
          </a:p>
        </p:txBody>
      </p:sp>
    </p:spTree>
    <p:extLst>
      <p:ext uri="{BB962C8B-B14F-4D97-AF65-F5344CB8AC3E}">
        <p14:creationId xmlns:p14="http://schemas.microsoft.com/office/powerpoint/2010/main" val="146560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Toddlers between 18 and 24 months experience rapid growth in motor skills, language, and cognitive abilities. Recognizing these developmental stages is crucial for nurturing appropriate learning experiences.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4</a:t>
            </a:fld>
            <a:endParaRPr lang="en-US" dirty="0"/>
          </a:p>
        </p:txBody>
      </p:sp>
    </p:spTree>
    <p:extLst>
      <p:ext uri="{BB962C8B-B14F-4D97-AF65-F5344CB8AC3E}">
        <p14:creationId xmlns:p14="http://schemas.microsoft.com/office/powerpoint/2010/main" val="107601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Play allows toddlers to explore their environment, develop problem-solving skills, and build creativity. It is essential for cognitive and emotional development during this stage.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5</a:t>
            </a:fld>
            <a:endParaRPr lang="en-US" dirty="0"/>
          </a:p>
        </p:txBody>
      </p:sp>
    </p:spTree>
    <p:extLst>
      <p:ext uri="{BB962C8B-B14F-4D97-AF65-F5344CB8AC3E}">
        <p14:creationId xmlns:p14="http://schemas.microsoft.com/office/powerpoint/2010/main" val="406603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Toddlers learn by imitating adults and peers. Repetition reinforces learning, helping toddlers master new skills and understand social cues.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6</a:t>
            </a:fld>
            <a:endParaRPr lang="en-US" dirty="0"/>
          </a:p>
        </p:txBody>
      </p:sp>
    </p:spTree>
    <p:extLst>
      <p:ext uri="{BB962C8B-B14F-4D97-AF65-F5344CB8AC3E}">
        <p14:creationId xmlns:p14="http://schemas.microsoft.com/office/powerpoint/2010/main" val="175430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 interactions promote social-emotional growth and cognitive development through shared activities and collaborative learning models inspired by Vygotskian theory.</a:t>
            </a:r>
          </a:p>
        </p:txBody>
      </p:sp>
      <p:sp>
        <p:nvSpPr>
          <p:cNvPr id="4" name="Slide Number Placeholder 3"/>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163938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Toddlers begin to engage in simple social behaviors such as parallel play and sharing, building the foundation for future cooperative play and communication.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8</a:t>
            </a:fld>
            <a:endParaRPr lang="en-US" dirty="0"/>
          </a:p>
        </p:txBody>
      </p:sp>
    </p:spTree>
    <p:extLst>
      <p:ext uri="{BB962C8B-B14F-4D97-AF65-F5344CB8AC3E}">
        <p14:creationId xmlns:p14="http://schemas.microsoft.com/office/powerpoint/2010/main" val="3795205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Through peer interactions, toddlers develop empathy, turn-taking, and emotional regulation skills essential for healthy social development.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9</a:t>
            </a:fld>
            <a:endParaRPr lang="en-US" dirty="0"/>
          </a:p>
        </p:txBody>
      </p:sp>
    </p:spTree>
    <p:extLst>
      <p:ext uri="{BB962C8B-B14F-4D97-AF65-F5344CB8AC3E}">
        <p14:creationId xmlns:p14="http://schemas.microsoft.com/office/powerpoint/2010/main" val="787347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D845-F611-4AD0-78AD-A73076A0C790}"/>
              </a:ext>
            </a:extLst>
          </p:cNvPr>
          <p:cNvSpPr>
            <a:spLocks noGrp="1"/>
          </p:cNvSpPr>
          <p:nvPr>
            <p:ph type="title"/>
          </p:nvPr>
        </p:nvSpPr>
        <p:spPr>
          <a:xfrm>
            <a:off x="6095999" y="441960"/>
            <a:ext cx="5641897" cy="3316893"/>
          </a:xfrm>
        </p:spPr>
        <p:txBody>
          <a:bodyPr vert="horz" lIns="91440" tIns="45720" rIns="91440" bIns="45720" rtlCol="0" anchor="b">
            <a:normAutofit/>
          </a:bodyPr>
          <a:lstStyle/>
          <a:p>
            <a:r>
              <a:rPr lang="en-US" sz="3100" b="1" kern="1200" cap="all" baseline="0">
                <a:latin typeface="+mj-lt"/>
                <a:ea typeface="+mj-ea"/>
                <a:cs typeface="+mj-cs"/>
              </a:rPr>
              <a:t>Principles of Early Learning for 18–24 Months: Peer Interaction, Brain Milestones, and Parent-Centered Approaches</a:t>
            </a:r>
          </a:p>
        </p:txBody>
      </p:sp>
      <p:sp>
        <p:nvSpPr>
          <p:cNvPr id="3" name="TextBox 2">
            <a:extLst>
              <a:ext uri="{FF2B5EF4-FFF2-40B4-BE49-F238E27FC236}">
                <a16:creationId xmlns:a16="http://schemas.microsoft.com/office/drawing/2014/main" id="{E666AEB4-57CB-4620-AF01-6B754099C2DD}"/>
              </a:ext>
            </a:extLst>
          </p:cNvPr>
          <p:cNvSpPr txBox="1"/>
          <p:nvPr/>
        </p:nvSpPr>
        <p:spPr>
          <a:xfrm>
            <a:off x="6109694" y="4068392"/>
            <a:ext cx="5580586" cy="2197590"/>
          </a:xfrm>
          <a:prstGeom prst="rect">
            <a:avLst/>
          </a:prstGeom>
        </p:spPr>
        <p:txBody>
          <a:bodyPr vert="horz" lIns="91440" tIns="45720" rIns="91440" bIns="45720" rtlCol="0">
            <a:normAutofit/>
          </a:bodyPr>
          <a:lstStyle/>
          <a:p>
            <a:pPr>
              <a:lnSpc>
                <a:spcPts val="2400"/>
              </a:lnSpc>
              <a:spcBef>
                <a:spcPts val="1000"/>
              </a:spcBef>
              <a:spcAft>
                <a:spcPts val="600"/>
              </a:spcAft>
            </a:pPr>
            <a:r>
              <a:rPr lang="en-US" sz="2800" kern="1200">
                <a:latin typeface="+mn-lt"/>
                <a:ea typeface="+mn-ea"/>
                <a:cs typeface="+mn-cs"/>
              </a:rPr>
              <a:t>Supporting toddler growth through social and cognitive development</a:t>
            </a:r>
          </a:p>
        </p:txBody>
      </p:sp>
    </p:spTree>
    <p:extLst>
      <p:ext uri="{BB962C8B-B14F-4D97-AF65-F5344CB8AC3E}">
        <p14:creationId xmlns:p14="http://schemas.microsoft.com/office/powerpoint/2010/main" val="2906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3094-6AD5-B2DE-B0BD-7D5731B2B041}"/>
              </a:ext>
            </a:extLst>
          </p:cNvPr>
          <p:cNvSpPr>
            <a:spLocks noGrp="1"/>
          </p:cNvSpPr>
          <p:nvPr>
            <p:ph type="title"/>
          </p:nvPr>
        </p:nvSpPr>
        <p:spPr>
          <a:xfrm>
            <a:off x="893064" y="72518"/>
            <a:ext cx="10405174" cy="1326514"/>
          </a:xfrm>
        </p:spPr>
        <p:txBody>
          <a:bodyPr anchor="b">
            <a:normAutofit/>
          </a:bodyPr>
          <a:lstStyle/>
          <a:p>
            <a:r>
              <a:rPr lang="en-US"/>
              <a:t>Tools of the Mind: Vygotskian Perspectives on Collaborative Learning</a:t>
            </a:r>
          </a:p>
        </p:txBody>
      </p:sp>
      <p:sp>
        <p:nvSpPr>
          <p:cNvPr id="5" name="Slide Number Placeholder 4">
            <a:extLst>
              <a:ext uri="{FF2B5EF4-FFF2-40B4-BE49-F238E27FC236}">
                <a16:creationId xmlns:a16="http://schemas.microsoft.com/office/drawing/2014/main" id="{162C3311-A408-27ED-A3E0-5312F1F16B6A}"/>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10</a:t>
            </a:fld>
            <a:endParaRPr lang="en-US"/>
          </a:p>
        </p:txBody>
      </p:sp>
      <p:graphicFrame>
        <p:nvGraphicFramePr>
          <p:cNvPr id="6" name="Content Placeholder 6">
            <a:extLst>
              <a:ext uri="{FF2B5EF4-FFF2-40B4-BE49-F238E27FC236}">
                <a16:creationId xmlns:a16="http://schemas.microsoft.com/office/drawing/2014/main" id="{ED744D89-1984-4128-9C60-71C5FF13B0B4}"/>
              </a:ext>
            </a:extLst>
          </p:cNvPr>
          <p:cNvGraphicFramePr>
            <a:graphicFrameLocks noGrp="1"/>
          </p:cNvGraphicFramePr>
          <p:nvPr>
            <p:ph sz="quarter" idx="14"/>
            <p:extLst>
              <p:ext uri="{D42A27DB-BD31-4B8C-83A1-F6EECF244321}">
                <p14:modId xmlns:p14="http://schemas.microsoft.com/office/powerpoint/2010/main" val="420033348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911352" y="2082759"/>
          <a:ext cx="10405174" cy="3925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1476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EDB6-CF8D-D85B-4553-29081EB0B0D8}"/>
              </a:ext>
            </a:extLst>
          </p:cNvPr>
          <p:cNvSpPr>
            <a:spLocks noGrp="1"/>
          </p:cNvSpPr>
          <p:nvPr>
            <p:ph type="title"/>
          </p:nvPr>
        </p:nvSpPr>
        <p:spPr>
          <a:xfrm>
            <a:off x="831850" y="4672584"/>
            <a:ext cx="10515600" cy="1299411"/>
          </a:xfrm>
        </p:spPr>
        <p:txBody>
          <a:bodyPr anchor="b">
            <a:normAutofit/>
          </a:bodyPr>
          <a:lstStyle/>
          <a:p>
            <a:r>
              <a:rPr lang="en-US" sz="3700"/>
              <a:t>Current Research Milestones and Brain Development Breakthroughs</a:t>
            </a:r>
          </a:p>
        </p:txBody>
      </p:sp>
    </p:spTree>
    <p:extLst>
      <p:ext uri="{BB962C8B-B14F-4D97-AF65-F5344CB8AC3E}">
        <p14:creationId xmlns:p14="http://schemas.microsoft.com/office/powerpoint/2010/main" val="2219940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712D-00C4-FF9B-F8F1-6118E861BCFF}"/>
              </a:ext>
            </a:extLst>
          </p:cNvPr>
          <p:cNvSpPr>
            <a:spLocks noGrp="1"/>
          </p:cNvSpPr>
          <p:nvPr>
            <p:ph type="title"/>
          </p:nvPr>
        </p:nvSpPr>
        <p:spPr>
          <a:xfrm>
            <a:off x="893064" y="72518"/>
            <a:ext cx="10405174" cy="1326514"/>
          </a:xfrm>
        </p:spPr>
        <p:txBody>
          <a:bodyPr anchor="b">
            <a:normAutofit/>
          </a:bodyPr>
          <a:lstStyle/>
          <a:p>
            <a:r>
              <a:rPr lang="en-US"/>
              <a:t>Recent Findings in Neural Growth and Connectivity</a:t>
            </a:r>
          </a:p>
        </p:txBody>
      </p:sp>
      <p:pic>
        <p:nvPicPr>
          <p:cNvPr id="6" name="Content Placeholder 5" descr="Neuron cell network - Equirectangular Panorama 3d rendered image of Neuron cell network on black background. 360. VR. Hologram effect. DOF.">
            <a:extLst>
              <a:ext uri="{FF2B5EF4-FFF2-40B4-BE49-F238E27FC236}">
                <a16:creationId xmlns:a16="http://schemas.microsoft.com/office/drawing/2014/main" id="{E1A37B80-D573-4FE4-8C7B-6147127196F6}"/>
              </a:ext>
            </a:extLst>
          </p:cNvPr>
          <p:cNvPicPr>
            <a:picLocks noGrp="1" noChangeAspect="1"/>
          </p:cNvPicPr>
          <p:nvPr>
            <p:ph sz="quarter" idx="13"/>
          </p:nvPr>
        </p:nvPicPr>
        <p:blipFill>
          <a:blip r:embed="rId3"/>
          <a:srcRect l="12797" r="20935" b="1"/>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988F040C-9192-FC36-C524-A4DB7101C15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Rapid Synaptic Development</a:t>
            </a:r>
          </a:p>
          <a:p>
            <a:pPr marL="0" lvl="1" indent="0">
              <a:buFont typeface="Arial" panose="020B0604020202020204" pitchFamily="34" charset="0"/>
              <a:buNone/>
            </a:pPr>
            <a:r>
              <a:rPr lang="en-US" sz="1400"/>
              <a:t>Synapses form quickly, enhancing communication between neurons and supporting brain adaptability.</a:t>
            </a:r>
          </a:p>
          <a:p>
            <a:pPr marL="0" indent="0">
              <a:spcBef>
                <a:spcPts val="2500"/>
              </a:spcBef>
              <a:buFont typeface="Arial" panose="020B0604020202020204" pitchFamily="34" charset="0"/>
              <a:buNone/>
            </a:pPr>
            <a:r>
              <a:rPr lang="en-US" sz="1400" b="1"/>
              <a:t>Increased Brain Connectivity</a:t>
            </a:r>
          </a:p>
          <a:p>
            <a:pPr marL="0" lvl="1" indent="0">
              <a:buFont typeface="Arial" panose="020B0604020202020204" pitchFamily="34" charset="0"/>
              <a:buNone/>
            </a:pPr>
            <a:r>
              <a:rPr lang="en-US" sz="1400"/>
              <a:t>Neural pathways strengthen, improving brain network efficiency and cognitive function.</a:t>
            </a:r>
          </a:p>
          <a:p>
            <a:pPr marL="0" indent="0">
              <a:spcBef>
                <a:spcPts val="2500"/>
              </a:spcBef>
              <a:buFont typeface="Arial" panose="020B0604020202020204" pitchFamily="34" charset="0"/>
              <a:buNone/>
            </a:pPr>
            <a:r>
              <a:rPr lang="en-US" sz="1400" b="1"/>
              <a:t>Brain Plasticity</a:t>
            </a:r>
          </a:p>
          <a:p>
            <a:pPr marL="0" lvl="1" indent="0">
              <a:buFont typeface="Arial" panose="020B0604020202020204" pitchFamily="34" charset="0"/>
              <a:buNone/>
            </a:pPr>
            <a:r>
              <a:rPr lang="en-US" sz="1400"/>
              <a:t>The brain’s ability to adapt and learn is highlighted by its dynamic structural changes.</a:t>
            </a:r>
          </a:p>
        </p:txBody>
      </p:sp>
      <p:sp>
        <p:nvSpPr>
          <p:cNvPr id="5" name="Slide Number Placeholder 4">
            <a:extLst>
              <a:ext uri="{FF2B5EF4-FFF2-40B4-BE49-F238E27FC236}">
                <a16:creationId xmlns:a16="http://schemas.microsoft.com/office/drawing/2014/main" id="{75179C6D-8523-2F07-566E-9DA9B6408803}"/>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12</a:t>
            </a:fld>
            <a:endParaRPr lang="en-US"/>
          </a:p>
        </p:txBody>
      </p:sp>
    </p:spTree>
    <p:extLst>
      <p:ext uri="{BB962C8B-B14F-4D97-AF65-F5344CB8AC3E}">
        <p14:creationId xmlns:p14="http://schemas.microsoft.com/office/powerpoint/2010/main" val="3936344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64DC-B175-4F98-BFDD-F948A22FC957}"/>
              </a:ext>
            </a:extLst>
          </p:cNvPr>
          <p:cNvSpPr>
            <a:spLocks noGrp="1"/>
          </p:cNvSpPr>
          <p:nvPr>
            <p:ph type="title"/>
          </p:nvPr>
        </p:nvSpPr>
        <p:spPr>
          <a:xfrm>
            <a:off x="893064" y="72518"/>
            <a:ext cx="10405174" cy="1326514"/>
          </a:xfrm>
        </p:spPr>
        <p:txBody>
          <a:bodyPr anchor="b">
            <a:normAutofit/>
          </a:bodyPr>
          <a:lstStyle/>
          <a:p>
            <a:r>
              <a:rPr lang="en-US"/>
              <a:t>Sensitive Periods and the Impact of Experience</a:t>
            </a:r>
          </a:p>
        </p:txBody>
      </p:sp>
      <p:pic>
        <p:nvPicPr>
          <p:cNvPr id="6" name="Content Placeholder 5" descr="Webinars and Field Event Concepts digital concept">
            <a:extLst>
              <a:ext uri="{FF2B5EF4-FFF2-40B4-BE49-F238E27FC236}">
                <a16:creationId xmlns:a16="http://schemas.microsoft.com/office/drawing/2014/main" id="{12634FAC-06AB-41B6-935A-1CDD2F47C4E0}"/>
              </a:ext>
            </a:extLst>
          </p:cNvPr>
          <p:cNvPicPr>
            <a:picLocks noGrp="1" noChangeAspect="1"/>
          </p:cNvPicPr>
          <p:nvPr>
            <p:ph sz="quarter" idx="13"/>
          </p:nvPr>
        </p:nvPicPr>
        <p:blipFill>
          <a:blip r:embed="rId3"/>
          <a:srcRect l="16868" r="7257" b="1"/>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04E0B54A-CB68-49FE-6B4C-74B1CBB2581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Definition of Sensitive Periods</a:t>
            </a:r>
          </a:p>
          <a:p>
            <a:pPr marL="0" lvl="1" indent="0">
              <a:buFont typeface="Arial" panose="020B0604020202020204" pitchFamily="34" charset="0"/>
              <a:buNone/>
            </a:pPr>
            <a:r>
              <a:rPr lang="en-US" sz="1400"/>
              <a:t>Sensitive periods are specific time windows when the brain is especially receptive to learning certain skills or information.</a:t>
            </a:r>
          </a:p>
          <a:p>
            <a:pPr marL="0" indent="0">
              <a:spcBef>
                <a:spcPts val="2500"/>
              </a:spcBef>
              <a:buFont typeface="Arial" panose="020B0604020202020204" pitchFamily="34" charset="0"/>
              <a:buNone/>
            </a:pPr>
            <a:r>
              <a:rPr lang="en-US" sz="1400" b="1"/>
              <a:t>Experience Influences Brain Development</a:t>
            </a:r>
          </a:p>
          <a:p>
            <a:pPr marL="0" lvl="1" indent="0">
              <a:buFont typeface="Arial" panose="020B0604020202020204" pitchFamily="34" charset="0"/>
              <a:buNone/>
            </a:pPr>
            <a:r>
              <a:rPr lang="en-US" sz="1400"/>
              <a:t>Experiences during sensitive periods significantly shape neural connections and skill acquisition in the developing brain.</a:t>
            </a:r>
          </a:p>
        </p:txBody>
      </p:sp>
      <p:sp>
        <p:nvSpPr>
          <p:cNvPr id="5" name="Slide Number Placeholder 4">
            <a:extLst>
              <a:ext uri="{FF2B5EF4-FFF2-40B4-BE49-F238E27FC236}">
                <a16:creationId xmlns:a16="http://schemas.microsoft.com/office/drawing/2014/main" id="{708C168B-31D6-8138-C460-A92C199C41C3}"/>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13</a:t>
            </a:fld>
            <a:endParaRPr lang="en-US"/>
          </a:p>
        </p:txBody>
      </p:sp>
    </p:spTree>
    <p:extLst>
      <p:ext uri="{BB962C8B-B14F-4D97-AF65-F5344CB8AC3E}">
        <p14:creationId xmlns:p14="http://schemas.microsoft.com/office/powerpoint/2010/main" val="267585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FF89-AAEC-845C-03F2-3B5C28CE0F97}"/>
              </a:ext>
            </a:extLst>
          </p:cNvPr>
          <p:cNvSpPr>
            <a:spLocks noGrp="1"/>
          </p:cNvSpPr>
          <p:nvPr>
            <p:ph type="title"/>
          </p:nvPr>
        </p:nvSpPr>
        <p:spPr>
          <a:xfrm>
            <a:off x="893064" y="72518"/>
            <a:ext cx="10405174" cy="1326514"/>
          </a:xfrm>
        </p:spPr>
        <p:txBody>
          <a:bodyPr anchor="b">
            <a:normAutofit/>
          </a:bodyPr>
          <a:lstStyle/>
          <a:p>
            <a:r>
              <a:rPr lang="en-US"/>
              <a:t>Milestones in Cognitive, Motor, and Language Development</a:t>
            </a:r>
          </a:p>
        </p:txBody>
      </p:sp>
      <p:pic>
        <p:nvPicPr>
          <p:cNvPr id="6" name="Content Placeholder 5" descr="Happy toddler having fun in the morning at home">
            <a:extLst>
              <a:ext uri="{FF2B5EF4-FFF2-40B4-BE49-F238E27FC236}">
                <a16:creationId xmlns:a16="http://schemas.microsoft.com/office/drawing/2014/main" id="{E4756558-351B-466F-B2F7-2DE12C3280B6}"/>
              </a:ext>
            </a:extLst>
          </p:cNvPr>
          <p:cNvPicPr>
            <a:picLocks noGrp="1" noChangeAspect="1"/>
          </p:cNvPicPr>
          <p:nvPr>
            <p:ph sz="quarter" idx="13"/>
          </p:nvPr>
        </p:nvPicPr>
        <p:blipFill>
          <a:blip r:embed="rId3"/>
          <a:srcRect l="1892" r="9642" b="1"/>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0341F789-2C36-0E56-C2FA-ABD93F02AC9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lnSpc>
                <a:spcPct val="90000"/>
              </a:lnSpc>
              <a:spcBef>
                <a:spcPts val="2500"/>
              </a:spcBef>
              <a:buFont typeface="Arial" panose="020B0604020202020204" pitchFamily="34" charset="0"/>
              <a:buNone/>
            </a:pPr>
            <a:r>
              <a:rPr lang="en-US" sz="1400" b="1"/>
              <a:t>Independent Walking</a:t>
            </a:r>
          </a:p>
          <a:p>
            <a:pPr marL="0" lvl="1" indent="0">
              <a:lnSpc>
                <a:spcPct val="90000"/>
              </a:lnSpc>
              <a:buFont typeface="Arial" panose="020B0604020202020204" pitchFamily="34" charset="0"/>
              <a:buNone/>
            </a:pPr>
            <a:r>
              <a:rPr lang="en-US" sz="1400"/>
              <a:t>Toddlers usually begin walking independently between 18 and 24 months, marking a major motor development milestone.</a:t>
            </a:r>
          </a:p>
          <a:p>
            <a:pPr marL="0" indent="0">
              <a:lnSpc>
                <a:spcPct val="90000"/>
              </a:lnSpc>
              <a:spcBef>
                <a:spcPts val="2500"/>
              </a:spcBef>
              <a:buFont typeface="Arial" panose="020B0604020202020204" pitchFamily="34" charset="0"/>
              <a:buNone/>
            </a:pPr>
            <a:r>
              <a:rPr lang="en-US" sz="1400" b="1"/>
              <a:t>Combining Words</a:t>
            </a:r>
          </a:p>
          <a:p>
            <a:pPr marL="0" lvl="1" indent="0">
              <a:lnSpc>
                <a:spcPct val="90000"/>
              </a:lnSpc>
              <a:buFont typeface="Arial" panose="020B0604020202020204" pitchFamily="34" charset="0"/>
              <a:buNone/>
            </a:pPr>
            <a:r>
              <a:rPr lang="en-US" sz="1400"/>
              <a:t>At this stage, toddlers start combining words to form simple sentences, demonstrating language development progress.</a:t>
            </a:r>
          </a:p>
          <a:p>
            <a:pPr marL="0" indent="0">
              <a:lnSpc>
                <a:spcPct val="90000"/>
              </a:lnSpc>
              <a:spcBef>
                <a:spcPts val="2500"/>
              </a:spcBef>
              <a:buFont typeface="Arial" panose="020B0604020202020204" pitchFamily="34" charset="0"/>
              <a:buNone/>
            </a:pPr>
            <a:r>
              <a:rPr lang="en-US" sz="1400" b="1"/>
              <a:t>Problem Solving</a:t>
            </a:r>
          </a:p>
          <a:p>
            <a:pPr marL="0" lvl="1" indent="0">
              <a:lnSpc>
                <a:spcPct val="90000"/>
              </a:lnSpc>
              <a:buFont typeface="Arial" panose="020B0604020202020204" pitchFamily="34" charset="0"/>
              <a:buNone/>
            </a:pPr>
            <a:r>
              <a:rPr lang="en-US" sz="1400"/>
              <a:t>Toddlers begin solving simple problems, showing early cognitive development and learning abilities.</a:t>
            </a:r>
          </a:p>
        </p:txBody>
      </p:sp>
      <p:sp>
        <p:nvSpPr>
          <p:cNvPr id="5" name="Slide Number Placeholder 4">
            <a:extLst>
              <a:ext uri="{FF2B5EF4-FFF2-40B4-BE49-F238E27FC236}">
                <a16:creationId xmlns:a16="http://schemas.microsoft.com/office/drawing/2014/main" id="{7F7E1FAA-2560-EA30-9C55-CCEA0A2890D2}"/>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14</a:t>
            </a:fld>
            <a:endParaRPr lang="en-US"/>
          </a:p>
        </p:txBody>
      </p:sp>
    </p:spTree>
    <p:extLst>
      <p:ext uri="{BB962C8B-B14F-4D97-AF65-F5344CB8AC3E}">
        <p14:creationId xmlns:p14="http://schemas.microsoft.com/office/powerpoint/2010/main" val="979780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80A85-24D4-AF52-DC1E-CF08F66A628F}"/>
              </a:ext>
            </a:extLst>
          </p:cNvPr>
          <p:cNvSpPr>
            <a:spLocks noGrp="1"/>
          </p:cNvSpPr>
          <p:nvPr>
            <p:ph type="title"/>
          </p:nvPr>
        </p:nvSpPr>
        <p:spPr>
          <a:xfrm>
            <a:off x="831850" y="4672584"/>
            <a:ext cx="10515600" cy="1299411"/>
          </a:xfrm>
        </p:spPr>
        <p:txBody>
          <a:bodyPr anchor="b">
            <a:normAutofit/>
          </a:bodyPr>
          <a:lstStyle/>
          <a:p>
            <a:r>
              <a:rPr lang="en-US"/>
              <a:t>Parent-Centered and Interactive Effects on Early Learning</a:t>
            </a:r>
          </a:p>
        </p:txBody>
      </p:sp>
    </p:spTree>
    <p:extLst>
      <p:ext uri="{BB962C8B-B14F-4D97-AF65-F5344CB8AC3E}">
        <p14:creationId xmlns:p14="http://schemas.microsoft.com/office/powerpoint/2010/main" val="960629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F4E1-891B-80DF-F151-991A5285B4AA}"/>
              </a:ext>
            </a:extLst>
          </p:cNvPr>
          <p:cNvSpPr>
            <a:spLocks noGrp="1"/>
          </p:cNvSpPr>
          <p:nvPr>
            <p:ph type="title"/>
          </p:nvPr>
        </p:nvSpPr>
        <p:spPr>
          <a:xfrm>
            <a:off x="893064" y="72518"/>
            <a:ext cx="10405174" cy="1326514"/>
          </a:xfrm>
        </p:spPr>
        <p:txBody>
          <a:bodyPr anchor="b">
            <a:normAutofit/>
          </a:bodyPr>
          <a:lstStyle/>
          <a:p>
            <a:r>
              <a:rPr lang="en-US"/>
              <a:t>Responsive Caregiving and Relationship-Based Learning</a:t>
            </a:r>
          </a:p>
        </p:txBody>
      </p:sp>
      <p:sp>
        <p:nvSpPr>
          <p:cNvPr id="5" name="Slide Number Placeholder 4">
            <a:extLst>
              <a:ext uri="{FF2B5EF4-FFF2-40B4-BE49-F238E27FC236}">
                <a16:creationId xmlns:a16="http://schemas.microsoft.com/office/drawing/2014/main" id="{C76862BC-B88F-86B0-8461-114A2628FEFC}"/>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16</a:t>
            </a:fld>
            <a:endParaRPr lang="en-US"/>
          </a:p>
        </p:txBody>
      </p:sp>
      <p:graphicFrame>
        <p:nvGraphicFramePr>
          <p:cNvPr id="6" name="Content Placeholder 6">
            <a:extLst>
              <a:ext uri="{FF2B5EF4-FFF2-40B4-BE49-F238E27FC236}">
                <a16:creationId xmlns:a16="http://schemas.microsoft.com/office/drawing/2014/main" id="{BA32843B-CCE2-4629-BD0D-50D9DF3D86A2}"/>
              </a:ext>
            </a:extLst>
          </p:cNvPr>
          <p:cNvGraphicFramePr>
            <a:graphicFrameLocks noGrp="1"/>
          </p:cNvGraphicFramePr>
          <p:nvPr>
            <p:ph sz="quarter" idx="14"/>
            <p:extLst>
              <p:ext uri="{D42A27DB-BD31-4B8C-83A1-F6EECF244321}">
                <p14:modId xmlns:p14="http://schemas.microsoft.com/office/powerpoint/2010/main" val="16364444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911352" y="2043429"/>
          <a:ext cx="10405174" cy="3925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2738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DA48-F76A-5DC2-9A09-4A2B9B8D9CD3}"/>
              </a:ext>
            </a:extLst>
          </p:cNvPr>
          <p:cNvSpPr>
            <a:spLocks noGrp="1"/>
          </p:cNvSpPr>
          <p:nvPr>
            <p:ph type="title"/>
          </p:nvPr>
        </p:nvSpPr>
        <p:spPr>
          <a:xfrm>
            <a:off x="893064" y="72518"/>
            <a:ext cx="10405174" cy="1326514"/>
          </a:xfrm>
        </p:spPr>
        <p:txBody>
          <a:bodyPr anchor="b">
            <a:normAutofit/>
          </a:bodyPr>
          <a:lstStyle/>
          <a:p>
            <a:r>
              <a:rPr lang="en-US"/>
              <a:t>Parent Strategies for Fostering Development</a:t>
            </a:r>
          </a:p>
        </p:txBody>
      </p:sp>
      <p:sp>
        <p:nvSpPr>
          <p:cNvPr id="5" name="Slide Number Placeholder 4">
            <a:extLst>
              <a:ext uri="{FF2B5EF4-FFF2-40B4-BE49-F238E27FC236}">
                <a16:creationId xmlns:a16="http://schemas.microsoft.com/office/drawing/2014/main" id="{DD19EF0C-540E-EE50-7551-017A9260DE31}"/>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17</a:t>
            </a:fld>
            <a:endParaRPr lang="en-US"/>
          </a:p>
        </p:txBody>
      </p:sp>
      <p:graphicFrame>
        <p:nvGraphicFramePr>
          <p:cNvPr id="6" name="Content Placeholder 6">
            <a:extLst>
              <a:ext uri="{FF2B5EF4-FFF2-40B4-BE49-F238E27FC236}">
                <a16:creationId xmlns:a16="http://schemas.microsoft.com/office/drawing/2014/main" id="{968BAEF0-B967-4748-8A99-2A5F75A57E0A}"/>
              </a:ext>
            </a:extLst>
          </p:cNvPr>
          <p:cNvGraphicFramePr>
            <a:graphicFrameLocks noGrp="1"/>
          </p:cNvGraphicFramePr>
          <p:nvPr>
            <p:ph sz="quarter" idx="14"/>
            <p:extLst>
              <p:ext uri="{D42A27DB-BD31-4B8C-83A1-F6EECF244321}">
                <p14:modId xmlns:p14="http://schemas.microsoft.com/office/powerpoint/2010/main" val="143166962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911352" y="2043429"/>
          <a:ext cx="10405174" cy="3925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3236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6062-CB40-C091-95C4-C2381120BD3C}"/>
              </a:ext>
            </a:extLst>
          </p:cNvPr>
          <p:cNvSpPr>
            <a:spLocks noGrp="1"/>
          </p:cNvSpPr>
          <p:nvPr>
            <p:ph type="title"/>
          </p:nvPr>
        </p:nvSpPr>
        <p:spPr>
          <a:xfrm>
            <a:off x="893064" y="72518"/>
            <a:ext cx="10405174" cy="1326514"/>
          </a:xfrm>
        </p:spPr>
        <p:txBody>
          <a:bodyPr anchor="b">
            <a:normAutofit/>
          </a:bodyPr>
          <a:lstStyle/>
          <a:p>
            <a:r>
              <a:rPr lang="en-US"/>
              <a:t>Interactive Play and Its Effect on Behavior and Learning</a:t>
            </a:r>
          </a:p>
        </p:txBody>
      </p:sp>
      <p:pic>
        <p:nvPicPr>
          <p:cNvPr id="6" name="Content Placeholder 5" descr="Elementary science students learning about molecules">
            <a:extLst>
              <a:ext uri="{FF2B5EF4-FFF2-40B4-BE49-F238E27FC236}">
                <a16:creationId xmlns:a16="http://schemas.microsoft.com/office/drawing/2014/main" id="{4612BD5B-E508-4919-930E-BAB9D063DE82}"/>
              </a:ext>
            </a:extLst>
          </p:cNvPr>
          <p:cNvPicPr>
            <a:picLocks noGrp="1" noChangeAspect="1"/>
          </p:cNvPicPr>
          <p:nvPr>
            <p:ph sz="quarter" idx="13"/>
          </p:nvPr>
        </p:nvPicPr>
        <p:blipFill>
          <a:blip r:embed="rId3"/>
          <a:srcRect r="11865" b="2"/>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52E639A3-4E74-5187-9510-C5ADF5D2D2B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Communication Skills Development</a:t>
            </a:r>
          </a:p>
          <a:p>
            <a:pPr marL="0" lvl="1" indent="0">
              <a:buFont typeface="Arial" panose="020B0604020202020204" pitchFamily="34" charset="0"/>
              <a:buNone/>
            </a:pPr>
            <a:r>
              <a:rPr lang="en-US" sz="1400"/>
              <a:t>Interactive play helps children improve their verbal and non-verbal communication skills effectively.</a:t>
            </a:r>
          </a:p>
          <a:p>
            <a:pPr marL="0" indent="0">
              <a:spcBef>
                <a:spcPts val="2500"/>
              </a:spcBef>
              <a:buFont typeface="Arial" panose="020B0604020202020204" pitchFamily="34" charset="0"/>
              <a:buNone/>
            </a:pPr>
            <a:r>
              <a:rPr lang="en-US" sz="1400" b="1"/>
              <a:t>Social Skills Enhancement</a:t>
            </a:r>
          </a:p>
          <a:p>
            <a:pPr marL="0" lvl="1" indent="0">
              <a:buFont typeface="Arial" panose="020B0604020202020204" pitchFamily="34" charset="0"/>
              <a:buNone/>
            </a:pPr>
            <a:r>
              <a:rPr lang="en-US" sz="1400"/>
              <a:t>Playing interactively fosters collaboration, empathy, and sharing among children.</a:t>
            </a:r>
          </a:p>
          <a:p>
            <a:pPr marL="0" indent="0">
              <a:spcBef>
                <a:spcPts val="2500"/>
              </a:spcBef>
              <a:buFont typeface="Arial" panose="020B0604020202020204" pitchFamily="34" charset="0"/>
              <a:buNone/>
            </a:pPr>
            <a:r>
              <a:rPr lang="en-US" sz="1400" b="1"/>
              <a:t>Cognitive Growth</a:t>
            </a:r>
          </a:p>
          <a:p>
            <a:pPr marL="0" lvl="1" indent="0">
              <a:buFont typeface="Arial" panose="020B0604020202020204" pitchFamily="34" charset="0"/>
              <a:buNone/>
            </a:pPr>
            <a:r>
              <a:rPr lang="en-US" sz="1400"/>
              <a:t>Engagement in play boosts critical thinking, problem-solving, and creativity in young learners.</a:t>
            </a:r>
          </a:p>
        </p:txBody>
      </p:sp>
      <p:sp>
        <p:nvSpPr>
          <p:cNvPr id="5" name="Slide Number Placeholder 4">
            <a:extLst>
              <a:ext uri="{FF2B5EF4-FFF2-40B4-BE49-F238E27FC236}">
                <a16:creationId xmlns:a16="http://schemas.microsoft.com/office/drawing/2014/main" id="{A20ED15E-15B0-936A-86CA-D344C038A2FB}"/>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18</a:t>
            </a:fld>
            <a:endParaRPr lang="en-US"/>
          </a:p>
        </p:txBody>
      </p:sp>
    </p:spTree>
    <p:extLst>
      <p:ext uri="{BB962C8B-B14F-4D97-AF65-F5344CB8AC3E}">
        <p14:creationId xmlns:p14="http://schemas.microsoft.com/office/powerpoint/2010/main" val="1524724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ACC0-1E10-5469-1B63-7856E1E6D867}"/>
              </a:ext>
            </a:extLst>
          </p:cNvPr>
          <p:cNvSpPr>
            <a:spLocks noGrp="1"/>
          </p:cNvSpPr>
          <p:nvPr>
            <p:ph type="title"/>
          </p:nvPr>
        </p:nvSpPr>
        <p:spPr>
          <a:xfrm>
            <a:off x="893064" y="72518"/>
            <a:ext cx="10405174" cy="1326514"/>
          </a:xfrm>
        </p:spPr>
        <p:txBody>
          <a:bodyPr anchor="b">
            <a:normAutofit/>
          </a:bodyPr>
          <a:lstStyle/>
          <a:p>
            <a:r>
              <a:rPr lang="en-US"/>
              <a:t>Conclusion: Supporting Holistic Early Learning in Toddlers</a:t>
            </a:r>
          </a:p>
        </p:txBody>
      </p:sp>
      <p:sp>
        <p:nvSpPr>
          <p:cNvPr id="5" name="Slide Number Placeholder 4">
            <a:extLst>
              <a:ext uri="{FF2B5EF4-FFF2-40B4-BE49-F238E27FC236}">
                <a16:creationId xmlns:a16="http://schemas.microsoft.com/office/drawing/2014/main" id="{48643A89-DB02-32DC-CA9C-49720453D250}"/>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19</a:t>
            </a:fld>
            <a:endParaRPr lang="en-US"/>
          </a:p>
        </p:txBody>
      </p:sp>
      <p:graphicFrame>
        <p:nvGraphicFramePr>
          <p:cNvPr id="11" name="Content Placeholder 2">
            <a:extLst>
              <a:ext uri="{FF2B5EF4-FFF2-40B4-BE49-F238E27FC236}">
                <a16:creationId xmlns:a16="http://schemas.microsoft.com/office/drawing/2014/main" id="{D2FA3FA0-F913-CC58-57BF-6AD8A514037B}"/>
              </a:ext>
            </a:extLst>
          </p:cNvPr>
          <p:cNvGraphicFramePr>
            <a:graphicFrameLocks noGrp="1"/>
          </p:cNvGraphicFramePr>
          <p:nvPr>
            <p:ph sz="quarter" idx="14"/>
            <p:extLst>
              <p:ext uri="{D42A27DB-BD31-4B8C-83A1-F6EECF244321}">
                <p14:modId xmlns:p14="http://schemas.microsoft.com/office/powerpoint/2010/main" val="1898273770"/>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911352" y="2043429"/>
          <a:ext cx="10405174" cy="3925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33589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14F9-07E9-A3EE-0D75-14A85E7D7D30}"/>
              </a:ext>
            </a:extLst>
          </p:cNvPr>
          <p:cNvSpPr>
            <a:spLocks noGrp="1"/>
          </p:cNvSpPr>
          <p:nvPr>
            <p:ph type="title"/>
          </p:nvPr>
        </p:nvSpPr>
        <p:spPr>
          <a:xfrm>
            <a:off x="893064" y="72518"/>
            <a:ext cx="10405174" cy="1326514"/>
          </a:xfrm>
        </p:spPr>
        <p:txBody>
          <a:bodyPr anchor="b">
            <a:normAutofit/>
          </a:bodyPr>
          <a:lstStyle/>
          <a:p>
            <a:r>
              <a:rPr lang="en-US"/>
              <a:t>Exploring Early Learning Principles</a:t>
            </a:r>
          </a:p>
        </p:txBody>
      </p:sp>
      <p:sp>
        <p:nvSpPr>
          <p:cNvPr id="3" name="Content Placeholder 2">
            <a:extLst>
              <a:ext uri="{FF2B5EF4-FFF2-40B4-BE49-F238E27FC236}">
                <a16:creationId xmlns:a16="http://schemas.microsoft.com/office/drawing/2014/main" id="{499C9162-FFE6-589A-9492-C9F826BEF438}"/>
              </a:ext>
            </a:extLst>
          </p:cNvPr>
          <p:cNvSpPr>
            <a:spLocks noGrp="1"/>
          </p:cNvSpPr>
          <p:nvPr>
            <p:ph sz="quarter" idx="14"/>
            <p:extLst>
              <p:ext uri="{E7BDC344-281C-4309-B0C6-D0EE65EED2A8}">
                <p202:designPr xmlns:p202="http://schemas.microsoft.com/office/powerpoint/2020/02/main">
                  <p202:designTagLst>
                    <p202:designTag name="ARCH:1:CLS" val="BulletedText"/>
                  </p202:designTagLst>
                </p202:designPr>
              </p:ext>
            </p:extLst>
          </p:nvPr>
        </p:nvSpPr>
        <p:spPr>
          <a:xfrm>
            <a:off x="911352" y="2043429"/>
            <a:ext cx="10405174" cy="3925467"/>
          </a:xfrm>
        </p:spPr>
        <p:txBody>
          <a:bodyPr>
            <a:normAutofit/>
          </a:bodyPr>
          <a:lstStyle/>
          <a:p>
            <a:pPr>
              <a:buFont typeface="Arial" panose="020B0604020202020204" pitchFamily="34" charset="0"/>
              <a:buChar char="•"/>
            </a:pPr>
            <a:r>
              <a:t>Foundational Principles of Early Learning for 18–24 Months</a:t>
            </a:r>
          </a:p>
          <a:p>
            <a:pPr>
              <a:buFont typeface="Arial" panose="020B0604020202020204" pitchFamily="34" charset="0"/>
              <a:buChar char="•"/>
            </a:pPr>
            <a:r>
              <a:t>Learning With Peers: Social and Cognitive Development</a:t>
            </a:r>
          </a:p>
          <a:p>
            <a:pPr>
              <a:buFont typeface="Arial" panose="020B0604020202020204" pitchFamily="34" charset="0"/>
              <a:buChar char="•"/>
            </a:pPr>
            <a:r>
              <a:t>Current Research Milestones and Brain Development Breakthroughs</a:t>
            </a:r>
          </a:p>
          <a:p>
            <a:pPr>
              <a:buFont typeface="Arial" panose="020B0604020202020204" pitchFamily="34" charset="0"/>
              <a:buChar char="•"/>
            </a:pPr>
            <a:r>
              <a:t>Parent-Centered and Interactive Effects on Early Learning</a:t>
            </a:r>
            <a:endParaRPr lang="en-US"/>
          </a:p>
        </p:txBody>
      </p:sp>
      <p:sp>
        <p:nvSpPr>
          <p:cNvPr id="5" name="Slide Number Placeholder 4">
            <a:extLst>
              <a:ext uri="{FF2B5EF4-FFF2-40B4-BE49-F238E27FC236}">
                <a16:creationId xmlns:a16="http://schemas.microsoft.com/office/drawing/2014/main" id="{872E8B9A-9440-2B04-914F-602C03A2CBB7}"/>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2</a:t>
            </a:fld>
            <a:endParaRPr lang="en-US"/>
          </a:p>
        </p:txBody>
      </p:sp>
    </p:spTree>
    <p:extLst>
      <p:ext uri="{BB962C8B-B14F-4D97-AF65-F5344CB8AC3E}">
        <p14:creationId xmlns:p14="http://schemas.microsoft.com/office/powerpoint/2010/main" val="314001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87E1-66B1-AB84-AC57-9D7ABD53F67A}"/>
              </a:ext>
            </a:extLst>
          </p:cNvPr>
          <p:cNvSpPr>
            <a:spLocks noGrp="1"/>
          </p:cNvSpPr>
          <p:nvPr>
            <p:ph type="title"/>
          </p:nvPr>
        </p:nvSpPr>
        <p:spPr>
          <a:xfrm>
            <a:off x="831850" y="4672584"/>
            <a:ext cx="10515600" cy="1299411"/>
          </a:xfrm>
        </p:spPr>
        <p:txBody>
          <a:bodyPr anchor="b">
            <a:normAutofit/>
          </a:bodyPr>
          <a:lstStyle/>
          <a:p>
            <a:r>
              <a:rPr lang="en-US"/>
              <a:t>Foundational Principles of Early Learning for 18–24 Months</a:t>
            </a:r>
          </a:p>
        </p:txBody>
      </p:sp>
    </p:spTree>
    <p:extLst>
      <p:ext uri="{BB962C8B-B14F-4D97-AF65-F5344CB8AC3E}">
        <p14:creationId xmlns:p14="http://schemas.microsoft.com/office/powerpoint/2010/main" val="3350572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471A-9838-1122-1250-F6E40B7507D1}"/>
              </a:ext>
            </a:extLst>
          </p:cNvPr>
          <p:cNvSpPr>
            <a:spLocks noGrp="1"/>
          </p:cNvSpPr>
          <p:nvPr>
            <p:ph type="title"/>
          </p:nvPr>
        </p:nvSpPr>
        <p:spPr>
          <a:xfrm>
            <a:off x="893064" y="72518"/>
            <a:ext cx="10405174" cy="1326514"/>
          </a:xfrm>
        </p:spPr>
        <p:txBody>
          <a:bodyPr anchor="b">
            <a:normAutofit/>
          </a:bodyPr>
          <a:lstStyle/>
          <a:p>
            <a:r>
              <a:rPr lang="en-US"/>
              <a:t>Understanding Developmental Stages in Toddlerhood</a:t>
            </a:r>
          </a:p>
        </p:txBody>
      </p:sp>
      <p:pic>
        <p:nvPicPr>
          <p:cNvPr id="6" name="Content Placeholder 5" descr="Little daughter plays with toys in the room">
            <a:extLst>
              <a:ext uri="{FF2B5EF4-FFF2-40B4-BE49-F238E27FC236}">
                <a16:creationId xmlns:a16="http://schemas.microsoft.com/office/drawing/2014/main" id="{8EE8B8C2-9E8C-40AE-BCA6-9BE050C6DBEE}"/>
              </a:ext>
            </a:extLst>
          </p:cNvPr>
          <p:cNvPicPr>
            <a:picLocks noGrp="1" noChangeAspect="1"/>
          </p:cNvPicPr>
          <p:nvPr>
            <p:ph sz="quarter" idx="13"/>
          </p:nvPr>
        </p:nvPicPr>
        <p:blipFill>
          <a:blip r:embed="rId3"/>
          <a:srcRect l="10016" r="1517" b="1"/>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AFFE2ABB-09B8-C08E-CC43-F861CEC27A1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Motor Skill Growth</a:t>
            </a:r>
          </a:p>
          <a:p>
            <a:pPr marL="0" lvl="1" indent="0">
              <a:buFont typeface="Arial" panose="020B0604020202020204" pitchFamily="34" charset="0"/>
              <a:buNone/>
            </a:pPr>
            <a:r>
              <a:rPr lang="en-US" sz="1400"/>
              <a:t>Toddlers rapidly improve walking, climbing, and fine motor skills between 18 and 24 months.</a:t>
            </a:r>
          </a:p>
          <a:p>
            <a:pPr marL="0" indent="0">
              <a:spcBef>
                <a:spcPts val="2500"/>
              </a:spcBef>
              <a:buFont typeface="Arial" panose="020B0604020202020204" pitchFamily="34" charset="0"/>
              <a:buNone/>
            </a:pPr>
            <a:r>
              <a:rPr lang="en-US" sz="1400" b="1"/>
              <a:t>Language Development</a:t>
            </a:r>
          </a:p>
          <a:p>
            <a:pPr marL="0" lvl="1" indent="0">
              <a:buFont typeface="Arial" panose="020B0604020202020204" pitchFamily="34" charset="0"/>
              <a:buNone/>
            </a:pPr>
            <a:r>
              <a:rPr lang="en-US" sz="1400"/>
              <a:t>Language skills expand quickly as toddlers begin to form words and simple sentences during this stage.</a:t>
            </a:r>
          </a:p>
          <a:p>
            <a:pPr marL="0" indent="0">
              <a:spcBef>
                <a:spcPts val="2500"/>
              </a:spcBef>
              <a:buFont typeface="Arial" panose="020B0604020202020204" pitchFamily="34" charset="0"/>
              <a:buNone/>
            </a:pPr>
            <a:r>
              <a:rPr lang="en-US" sz="1400" b="1"/>
              <a:t>Cognitive Abilities</a:t>
            </a:r>
          </a:p>
          <a:p>
            <a:pPr marL="0" lvl="1" indent="0">
              <a:buFont typeface="Arial" panose="020B0604020202020204" pitchFamily="34" charset="0"/>
              <a:buNone/>
            </a:pPr>
            <a:r>
              <a:rPr lang="en-US" sz="1400"/>
              <a:t>Cognitive growth includes problem-solving and recognizing objects, essential for early learning.</a:t>
            </a:r>
          </a:p>
        </p:txBody>
      </p:sp>
      <p:sp>
        <p:nvSpPr>
          <p:cNvPr id="5" name="Slide Number Placeholder 4">
            <a:extLst>
              <a:ext uri="{FF2B5EF4-FFF2-40B4-BE49-F238E27FC236}">
                <a16:creationId xmlns:a16="http://schemas.microsoft.com/office/drawing/2014/main" id="{8E803951-C0B4-0221-4278-75CFD5969E15}"/>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4</a:t>
            </a:fld>
            <a:endParaRPr lang="en-US"/>
          </a:p>
        </p:txBody>
      </p:sp>
    </p:spTree>
    <p:extLst>
      <p:ext uri="{BB962C8B-B14F-4D97-AF65-F5344CB8AC3E}">
        <p14:creationId xmlns:p14="http://schemas.microsoft.com/office/powerpoint/2010/main" val="1917269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D0FD-EC7D-14C4-7B82-0967FF00EE35}"/>
              </a:ext>
            </a:extLst>
          </p:cNvPr>
          <p:cNvSpPr>
            <a:spLocks noGrp="1"/>
          </p:cNvSpPr>
          <p:nvPr>
            <p:ph type="title"/>
          </p:nvPr>
        </p:nvSpPr>
        <p:spPr>
          <a:xfrm>
            <a:off x="893064" y="72518"/>
            <a:ext cx="10405174" cy="1326514"/>
          </a:xfrm>
        </p:spPr>
        <p:txBody>
          <a:bodyPr anchor="b">
            <a:normAutofit/>
          </a:bodyPr>
          <a:lstStyle/>
          <a:p>
            <a:r>
              <a:rPr lang="en-US"/>
              <a:t>Importance of Play and Exploration</a:t>
            </a:r>
          </a:p>
        </p:txBody>
      </p:sp>
      <p:pic>
        <p:nvPicPr>
          <p:cNvPr id="6" name="Content Placeholder 5" descr="Baby playing with toy fruits">
            <a:extLst>
              <a:ext uri="{FF2B5EF4-FFF2-40B4-BE49-F238E27FC236}">
                <a16:creationId xmlns:a16="http://schemas.microsoft.com/office/drawing/2014/main" id="{B16DBE87-1426-4ABD-9130-EB3CE2675B53}"/>
              </a:ext>
            </a:extLst>
          </p:cNvPr>
          <p:cNvPicPr>
            <a:picLocks noGrp="1" noChangeAspect="1"/>
          </p:cNvPicPr>
          <p:nvPr>
            <p:ph sz="quarter" idx="13"/>
          </p:nvPr>
        </p:nvPicPr>
        <p:blipFill>
          <a:blip r:embed="rId3"/>
          <a:srcRect t="2643"/>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A9F35C04-013C-85E1-42BB-8752DEE438C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Environmental Exploration</a:t>
            </a:r>
          </a:p>
          <a:p>
            <a:pPr marL="0" lvl="1" indent="0">
              <a:buFont typeface="Arial" panose="020B0604020202020204" pitchFamily="34" charset="0"/>
              <a:buNone/>
            </a:pPr>
            <a:r>
              <a:rPr lang="en-US" sz="1400"/>
              <a:t>Play enables toddlers to discover and engage with their surroundings, fostering curiosity and learning.</a:t>
            </a:r>
          </a:p>
          <a:p>
            <a:pPr marL="0" indent="0">
              <a:spcBef>
                <a:spcPts val="2500"/>
              </a:spcBef>
              <a:buFont typeface="Arial" panose="020B0604020202020204" pitchFamily="34" charset="0"/>
              <a:buNone/>
            </a:pPr>
            <a:r>
              <a:rPr lang="en-US" sz="1400" b="1"/>
              <a:t>Problem-Solving Skills</a:t>
            </a:r>
          </a:p>
          <a:p>
            <a:pPr marL="0" lvl="1" indent="0">
              <a:buFont typeface="Arial" panose="020B0604020202020204" pitchFamily="34" charset="0"/>
              <a:buNone/>
            </a:pPr>
            <a:r>
              <a:rPr lang="en-US" sz="1400"/>
              <a:t>Through play, toddlers develop essential problem-solving abilities by experimenting and overcoming challenges.</a:t>
            </a:r>
          </a:p>
          <a:p>
            <a:pPr marL="0" indent="0">
              <a:spcBef>
                <a:spcPts val="2500"/>
              </a:spcBef>
              <a:buFont typeface="Arial" panose="020B0604020202020204" pitchFamily="34" charset="0"/>
              <a:buNone/>
            </a:pPr>
            <a:r>
              <a:rPr lang="en-US" sz="1400" b="1"/>
              <a:t>Creativity Development</a:t>
            </a:r>
          </a:p>
          <a:p>
            <a:pPr marL="0" lvl="1" indent="0">
              <a:buFont typeface="Arial" panose="020B0604020202020204" pitchFamily="34" charset="0"/>
              <a:buNone/>
            </a:pPr>
            <a:r>
              <a:rPr lang="en-US" sz="1400"/>
              <a:t>Play encourages creative thinking and imagination, vital for emotional and cognitive growth.</a:t>
            </a:r>
          </a:p>
        </p:txBody>
      </p:sp>
      <p:sp>
        <p:nvSpPr>
          <p:cNvPr id="5" name="Slide Number Placeholder 4">
            <a:extLst>
              <a:ext uri="{FF2B5EF4-FFF2-40B4-BE49-F238E27FC236}">
                <a16:creationId xmlns:a16="http://schemas.microsoft.com/office/drawing/2014/main" id="{A7BBFD20-683E-CC1F-6BD0-F3994F888B34}"/>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5</a:t>
            </a:fld>
            <a:endParaRPr lang="en-US"/>
          </a:p>
        </p:txBody>
      </p:sp>
    </p:spTree>
    <p:extLst>
      <p:ext uri="{BB962C8B-B14F-4D97-AF65-F5344CB8AC3E}">
        <p14:creationId xmlns:p14="http://schemas.microsoft.com/office/powerpoint/2010/main" val="1495503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649F-E6C5-E0E9-8091-68F3FFD2CF44}"/>
              </a:ext>
            </a:extLst>
          </p:cNvPr>
          <p:cNvSpPr>
            <a:spLocks noGrp="1"/>
          </p:cNvSpPr>
          <p:nvPr>
            <p:ph type="title"/>
          </p:nvPr>
        </p:nvSpPr>
        <p:spPr>
          <a:xfrm>
            <a:off x="893064" y="72518"/>
            <a:ext cx="10405174" cy="1326514"/>
          </a:xfrm>
        </p:spPr>
        <p:txBody>
          <a:bodyPr anchor="b">
            <a:normAutofit/>
          </a:bodyPr>
          <a:lstStyle/>
          <a:p>
            <a:r>
              <a:rPr lang="en-US"/>
              <a:t>The Role of Imitation and Repetition</a:t>
            </a:r>
          </a:p>
        </p:txBody>
      </p:sp>
      <p:pic>
        <p:nvPicPr>
          <p:cNvPr id="6" name="Content Placeholder 5" descr="Children coloring papers">
            <a:extLst>
              <a:ext uri="{FF2B5EF4-FFF2-40B4-BE49-F238E27FC236}">
                <a16:creationId xmlns:a16="http://schemas.microsoft.com/office/drawing/2014/main" id="{FFB94CDD-3C4E-4CA1-8157-2847F0C3549C}"/>
              </a:ext>
            </a:extLst>
          </p:cNvPr>
          <p:cNvPicPr>
            <a:picLocks noGrp="1" noChangeAspect="1"/>
          </p:cNvPicPr>
          <p:nvPr>
            <p:ph sz="quarter" idx="13"/>
          </p:nvPr>
        </p:nvPicPr>
        <p:blipFill>
          <a:blip r:embed="rId3"/>
          <a:srcRect l="11532" r="1" b="1"/>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F29456A1-09B5-C138-1AD6-A98D18AFA39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Learning Through Imitation</a:t>
            </a:r>
          </a:p>
          <a:p>
            <a:pPr marL="0" lvl="1" indent="0">
              <a:buFont typeface="Arial" panose="020B0604020202020204" pitchFamily="34" charset="0"/>
              <a:buNone/>
            </a:pPr>
            <a:r>
              <a:rPr lang="en-US" sz="1400"/>
              <a:t>Toddlers develop new skills by observing and copying the behavior of adults and peers around them.</a:t>
            </a:r>
          </a:p>
          <a:p>
            <a:pPr marL="0" indent="0">
              <a:spcBef>
                <a:spcPts val="2500"/>
              </a:spcBef>
              <a:buFont typeface="Arial" panose="020B0604020202020204" pitchFamily="34" charset="0"/>
              <a:buNone/>
            </a:pPr>
            <a:r>
              <a:rPr lang="en-US" sz="1400" b="1"/>
              <a:t>Repetition Reinforces Learning</a:t>
            </a:r>
          </a:p>
          <a:p>
            <a:pPr marL="0" lvl="1" indent="0">
              <a:buFont typeface="Arial" panose="020B0604020202020204" pitchFamily="34" charset="0"/>
              <a:buNone/>
            </a:pPr>
            <a:r>
              <a:rPr lang="en-US" sz="1400"/>
              <a:t>Repeated practice helps toddlers solidify skills and better understand social cues and interactions.</a:t>
            </a:r>
          </a:p>
        </p:txBody>
      </p:sp>
      <p:sp>
        <p:nvSpPr>
          <p:cNvPr id="5" name="Slide Number Placeholder 4">
            <a:extLst>
              <a:ext uri="{FF2B5EF4-FFF2-40B4-BE49-F238E27FC236}">
                <a16:creationId xmlns:a16="http://schemas.microsoft.com/office/drawing/2014/main" id="{6D6FC2F0-B104-AF54-F652-82D31E96C9E3}"/>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6</a:t>
            </a:fld>
            <a:endParaRPr lang="en-US"/>
          </a:p>
        </p:txBody>
      </p:sp>
    </p:spTree>
    <p:extLst>
      <p:ext uri="{BB962C8B-B14F-4D97-AF65-F5344CB8AC3E}">
        <p14:creationId xmlns:p14="http://schemas.microsoft.com/office/powerpoint/2010/main" val="2284316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993A-909B-588B-4218-AC08A5C7E650}"/>
              </a:ext>
            </a:extLst>
          </p:cNvPr>
          <p:cNvSpPr>
            <a:spLocks noGrp="1"/>
          </p:cNvSpPr>
          <p:nvPr>
            <p:ph type="title"/>
          </p:nvPr>
        </p:nvSpPr>
        <p:spPr>
          <a:xfrm>
            <a:off x="831850" y="4672584"/>
            <a:ext cx="10515600" cy="1299411"/>
          </a:xfrm>
        </p:spPr>
        <p:txBody>
          <a:bodyPr anchor="b">
            <a:normAutofit/>
          </a:bodyPr>
          <a:lstStyle/>
          <a:p>
            <a:r>
              <a:rPr lang="en-US"/>
              <a:t>Learning With Peers: Social and Cognitive Development</a:t>
            </a:r>
          </a:p>
        </p:txBody>
      </p:sp>
    </p:spTree>
    <p:extLst>
      <p:ext uri="{BB962C8B-B14F-4D97-AF65-F5344CB8AC3E}">
        <p14:creationId xmlns:p14="http://schemas.microsoft.com/office/powerpoint/2010/main" val="2571348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9558-9995-889C-0905-40415CBD76BB}"/>
              </a:ext>
            </a:extLst>
          </p:cNvPr>
          <p:cNvSpPr>
            <a:spLocks noGrp="1"/>
          </p:cNvSpPr>
          <p:nvPr>
            <p:ph type="title"/>
          </p:nvPr>
        </p:nvSpPr>
        <p:spPr>
          <a:xfrm>
            <a:off x="893064" y="72518"/>
            <a:ext cx="10405174" cy="1326514"/>
          </a:xfrm>
        </p:spPr>
        <p:txBody>
          <a:bodyPr anchor="b">
            <a:normAutofit/>
          </a:bodyPr>
          <a:lstStyle/>
          <a:p>
            <a:r>
              <a:rPr lang="en-US"/>
              <a:t>Emerging Peer Interactions and Shared Activities</a:t>
            </a:r>
          </a:p>
        </p:txBody>
      </p:sp>
      <p:pic>
        <p:nvPicPr>
          <p:cNvPr id="6" name="Content Placeholder 5" descr="Toddler playing with toys">
            <a:extLst>
              <a:ext uri="{FF2B5EF4-FFF2-40B4-BE49-F238E27FC236}">
                <a16:creationId xmlns:a16="http://schemas.microsoft.com/office/drawing/2014/main" id="{183C29F4-0C88-4815-A081-460873CF71DE}"/>
              </a:ext>
            </a:extLst>
          </p:cNvPr>
          <p:cNvPicPr>
            <a:picLocks noGrp="1" noChangeAspect="1"/>
          </p:cNvPicPr>
          <p:nvPr>
            <p:ph sz="quarter" idx="13"/>
          </p:nvPr>
        </p:nvPicPr>
        <p:blipFill>
          <a:blip r:embed="rId3"/>
          <a:srcRect l="11532" r="1" b="1"/>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7ED731ED-1447-2946-FC31-DDB9B8DED73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Simple Social Behaviors</a:t>
            </a:r>
          </a:p>
          <a:p>
            <a:pPr marL="0" lvl="1" indent="0">
              <a:buFont typeface="Arial" panose="020B0604020202020204" pitchFamily="34" charset="0"/>
              <a:buNone/>
            </a:pPr>
            <a:r>
              <a:rPr lang="en-US" sz="1400"/>
              <a:t>Toddlers start to show social behaviors like sharing and playing side-by-side, which are early social skills.</a:t>
            </a:r>
          </a:p>
          <a:p>
            <a:pPr marL="0" indent="0">
              <a:spcBef>
                <a:spcPts val="2500"/>
              </a:spcBef>
              <a:buFont typeface="Arial" panose="020B0604020202020204" pitchFamily="34" charset="0"/>
              <a:buNone/>
            </a:pPr>
            <a:r>
              <a:rPr lang="en-US" sz="1400" b="1"/>
              <a:t>Foundation for Cooperation</a:t>
            </a:r>
          </a:p>
          <a:p>
            <a:pPr marL="0" lvl="1" indent="0">
              <a:buFont typeface="Arial" panose="020B0604020202020204" pitchFamily="34" charset="0"/>
              <a:buNone/>
            </a:pPr>
            <a:r>
              <a:rPr lang="en-US" sz="1400"/>
              <a:t>These early interactions set the stage for future cooperative play and effective communication among peers.</a:t>
            </a:r>
          </a:p>
        </p:txBody>
      </p:sp>
      <p:sp>
        <p:nvSpPr>
          <p:cNvPr id="5" name="Slide Number Placeholder 4">
            <a:extLst>
              <a:ext uri="{FF2B5EF4-FFF2-40B4-BE49-F238E27FC236}">
                <a16:creationId xmlns:a16="http://schemas.microsoft.com/office/drawing/2014/main" id="{A0AF5FB1-D26D-82C3-E567-74A56A3B6267}"/>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8</a:t>
            </a:fld>
            <a:endParaRPr lang="en-US"/>
          </a:p>
        </p:txBody>
      </p:sp>
    </p:spTree>
    <p:extLst>
      <p:ext uri="{BB962C8B-B14F-4D97-AF65-F5344CB8AC3E}">
        <p14:creationId xmlns:p14="http://schemas.microsoft.com/office/powerpoint/2010/main" val="992592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878F-0779-8EC0-D9C8-FCECC8DE601D}"/>
              </a:ext>
            </a:extLst>
          </p:cNvPr>
          <p:cNvSpPr>
            <a:spLocks noGrp="1"/>
          </p:cNvSpPr>
          <p:nvPr>
            <p:ph type="title"/>
          </p:nvPr>
        </p:nvSpPr>
        <p:spPr>
          <a:xfrm>
            <a:off x="893064" y="72518"/>
            <a:ext cx="10405174" cy="1326514"/>
          </a:xfrm>
        </p:spPr>
        <p:txBody>
          <a:bodyPr anchor="b">
            <a:normAutofit/>
          </a:bodyPr>
          <a:lstStyle/>
          <a:p>
            <a:r>
              <a:rPr lang="en-US"/>
              <a:t>Development of Social-Emotional Skills</a:t>
            </a:r>
          </a:p>
        </p:txBody>
      </p:sp>
      <p:pic>
        <p:nvPicPr>
          <p:cNvPr id="6" name="Content Placeholder 5" descr="Boy on balance ball doing occupational therapy">
            <a:extLst>
              <a:ext uri="{FF2B5EF4-FFF2-40B4-BE49-F238E27FC236}">
                <a16:creationId xmlns:a16="http://schemas.microsoft.com/office/drawing/2014/main" id="{725F84ED-BDBE-4BB1-9E37-277B8C35D26B}"/>
              </a:ext>
            </a:extLst>
          </p:cNvPr>
          <p:cNvPicPr>
            <a:picLocks noGrp="1" noChangeAspect="1"/>
          </p:cNvPicPr>
          <p:nvPr>
            <p:ph sz="quarter" idx="13"/>
          </p:nvPr>
        </p:nvPicPr>
        <p:blipFill>
          <a:blip r:embed="rId3"/>
          <a:srcRect r="11534" b="1"/>
          <a:stretch>
            <a:fillRect/>
          </a:stretch>
        </p:blipFill>
        <p:spPr>
          <a:xfrm>
            <a:off x="893763" y="2073275"/>
            <a:ext cx="4887594" cy="3687763"/>
          </a:xfrm>
        </p:spPr>
      </p:pic>
      <p:sp>
        <p:nvSpPr>
          <p:cNvPr id="4" name="Content Placeholder 3">
            <a:extLst>
              <a:ext uri="{FF2B5EF4-FFF2-40B4-BE49-F238E27FC236}">
                <a16:creationId xmlns:a16="http://schemas.microsoft.com/office/drawing/2014/main" id="{BFD02A87-59B3-F41F-CAF1-D60D1FE87FB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Empathy Development</a:t>
            </a:r>
          </a:p>
          <a:p>
            <a:pPr marL="0" lvl="1" indent="0">
              <a:buFont typeface="Arial" panose="020B0604020202020204" pitchFamily="34" charset="0"/>
              <a:buNone/>
            </a:pPr>
            <a:r>
              <a:rPr lang="en-US" sz="1400"/>
              <a:t>Toddlers learn to recognize and respond to others' feelings through social interactions.</a:t>
            </a:r>
          </a:p>
          <a:p>
            <a:pPr marL="0" indent="0">
              <a:spcBef>
                <a:spcPts val="2500"/>
              </a:spcBef>
              <a:buFont typeface="Arial" panose="020B0604020202020204" pitchFamily="34" charset="0"/>
              <a:buNone/>
            </a:pPr>
            <a:r>
              <a:rPr lang="en-US" sz="1400" b="1"/>
              <a:t>Turn-Taking Skills</a:t>
            </a:r>
          </a:p>
          <a:p>
            <a:pPr marL="0" lvl="1" indent="0">
              <a:buFont typeface="Arial" panose="020B0604020202020204" pitchFamily="34" charset="0"/>
              <a:buNone/>
            </a:pPr>
            <a:r>
              <a:rPr lang="en-US" sz="1400"/>
              <a:t>Engaging with peers teaches toddlers patience and sharing by taking turns during activities.</a:t>
            </a:r>
          </a:p>
          <a:p>
            <a:pPr marL="0" indent="0">
              <a:spcBef>
                <a:spcPts val="2500"/>
              </a:spcBef>
              <a:buFont typeface="Arial" panose="020B0604020202020204" pitchFamily="34" charset="0"/>
              <a:buNone/>
            </a:pPr>
            <a:r>
              <a:rPr lang="en-US" sz="1400" b="1"/>
              <a:t>Emotional Regulation</a:t>
            </a:r>
          </a:p>
          <a:p>
            <a:pPr marL="0" lvl="1" indent="0">
              <a:buFont typeface="Arial" panose="020B0604020202020204" pitchFamily="34" charset="0"/>
              <a:buNone/>
            </a:pPr>
            <a:r>
              <a:rPr lang="en-US" sz="1400"/>
              <a:t>Peer interactions help toddlers manage emotions like frustration and excitement effectively.</a:t>
            </a:r>
          </a:p>
        </p:txBody>
      </p:sp>
      <p:sp>
        <p:nvSpPr>
          <p:cNvPr id="5" name="Slide Number Placeholder 4">
            <a:extLst>
              <a:ext uri="{FF2B5EF4-FFF2-40B4-BE49-F238E27FC236}">
                <a16:creationId xmlns:a16="http://schemas.microsoft.com/office/drawing/2014/main" id="{D6D68623-78B5-2711-FB54-6777EBC366AA}"/>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9</a:t>
            </a:fld>
            <a:endParaRPr lang="en-US"/>
          </a:p>
        </p:txBody>
      </p:sp>
    </p:spTree>
    <p:extLst>
      <p:ext uri="{BB962C8B-B14F-4D97-AF65-F5344CB8AC3E}">
        <p14:creationId xmlns:p14="http://schemas.microsoft.com/office/powerpoint/2010/main" val="1547259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{72A090B3-00F4-4A6A-992E-521426F458A0}TFb05bf529-a1dc-42d5-b9d6-8a1e9569dd9caf6e7d0f_win32-c3c9796a48f5</Template>
  <TotalTime>5</TotalTime>
  <Words>1500</Words>
  <Application>Microsoft Office PowerPoint</Application>
  <PresentationFormat>Widescreen</PresentationFormat>
  <Paragraphs>150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 Light</vt:lpstr>
      <vt:lpstr>Calibri</vt:lpstr>
      <vt:lpstr>Posterama</vt:lpstr>
      <vt:lpstr>Custom</vt:lpstr>
      <vt:lpstr>Principles of Early Learning for 18–24 Months: Peer Interaction, Brain Milestones, and Parent-Centered Approaches</vt:lpstr>
      <vt:lpstr>Exploring Early Learning Principles</vt:lpstr>
      <vt:lpstr>Foundational Principles of Early Learning for 18–24 Months</vt:lpstr>
      <vt:lpstr>Understanding Developmental Stages in Toddlerhood</vt:lpstr>
      <vt:lpstr>Importance of Play and Exploration</vt:lpstr>
      <vt:lpstr>The Role of Imitation and Repetition</vt:lpstr>
      <vt:lpstr>Learning With Peers: Social and Cognitive Development</vt:lpstr>
      <vt:lpstr>Emerging Peer Interactions and Shared Activities</vt:lpstr>
      <vt:lpstr>Development of Social-Emotional Skills</vt:lpstr>
      <vt:lpstr>Tools of the Mind: Vygotskian Perspectives on Collaborative Learning</vt:lpstr>
      <vt:lpstr>Current Research Milestones and Brain Development Breakthroughs</vt:lpstr>
      <vt:lpstr>Recent Findings in Neural Growth and Connectivity</vt:lpstr>
      <vt:lpstr>Sensitive Periods and the Impact of Experience</vt:lpstr>
      <vt:lpstr>Milestones in Cognitive, Motor, and Language Development</vt:lpstr>
      <vt:lpstr>Parent-Centered and Interactive Effects on Early Learning</vt:lpstr>
      <vt:lpstr>Responsive Caregiving and Relationship-Based Learning</vt:lpstr>
      <vt:lpstr>Parent Strategies for Fostering Development</vt:lpstr>
      <vt:lpstr>Interactive Play and Its Effect on Behavior and Learning</vt:lpstr>
      <vt:lpstr>Conclusion: Supporting Holistic Early Learning in Toddlers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Xiaomin Riddle</dc:creator>
  <cp:lastModifiedBy>Xiaomin Riddle</cp:lastModifiedBy>
  <cp:revision>1</cp:revision>
  <dcterms:created xsi:type="dcterms:W3CDTF">2026-01-04T15:28:49Z</dcterms:created>
  <dcterms:modified xsi:type="dcterms:W3CDTF">2026-01-04T15:34:18Z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