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  <p:sldId id="25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Language Learning for 18-24 Months" id="{EBF85799-8C39-4A79-A714-72898A9F63AB}">
          <p14:sldIdLst>
            <p14:sldId id="2561"/>
            <p14:sldId id="2562"/>
          </p14:sldIdLst>
        </p14:section>
        <p14:section name="Key Milestones in Language Development for 18–24 Months" id="{0D296CD5-CD8A-44CC-A5B4-173E59137A25}">
          <p14:sldIdLst>
            <p14:sldId id="2563"/>
            <p14:sldId id="2564"/>
            <p14:sldId id="2565"/>
            <p14:sldId id="2566"/>
          </p14:sldIdLst>
        </p14:section>
        <p14:section name="Breakthroughs in Brain Development and Language Acquisition" id="{C8C82CD3-B1B3-4B50-AAA2-5C76F09C0FE7}">
          <p14:sldIdLst>
            <p14:sldId id="2567"/>
            <p14:sldId id="2568"/>
            <p14:sldId id="2569"/>
            <p14:sldId id="2570"/>
          </p14:sldIdLst>
        </p14:section>
        <p14:section name="Parent-Centered Approaches and Interactive Effects" id="{F2CAA6BE-CFCA-4469-990A-5498C0B43B96}">
          <p14:sldIdLst>
            <p14:sldId id="2571"/>
            <p14:sldId id="2572"/>
            <p14:sldId id="2573"/>
            <p14:sldId id="2574"/>
          </p14:sldIdLst>
        </p14:section>
        <p14:section name="Integrating Theory and Practice: Insights From Current Research" id="{9802EF08-2494-4C11-895C-442910F286C7}">
          <p14:sldIdLst>
            <p14:sldId id="2575"/>
            <p14:sldId id="2576"/>
            <p14:sldId id="2577"/>
            <p14:sldId id="2578"/>
          </p14:sldIdLst>
        </p14:section>
        <p14:section name="Conclusion" id="{EE309449-8DAC-493B-B482-4435102FF093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394" autoAdjust="0"/>
  </p:normalViewPr>
  <p:slideViewPr>
    <p:cSldViewPr snapToGrid="0">
      <p:cViewPr varScale="1">
        <p:scale>
          <a:sx n="89" d="100"/>
          <a:sy n="89" d="100"/>
        </p:scale>
        <p:origin x="374" y="293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C68AA-AD46-453D-A173-B145F6C02480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8419F855-0593-4D28-B588-DE9B488204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Social Interaction in Learning</a:t>
          </a:r>
        </a:p>
      </dgm:t>
    </dgm:pt>
    <dgm:pt modelId="{ECF078CA-4E92-4333-9FAC-BC71CBE93FCC}" type="parTrans" cxnId="{3A04FFDE-4AD0-4720-9A08-7655EB04A811}">
      <dgm:prSet/>
      <dgm:spPr/>
      <dgm:t>
        <a:bodyPr/>
        <a:lstStyle/>
        <a:p>
          <a:endParaRPr lang="zh-CN" altLang="en-US"/>
        </a:p>
      </dgm:t>
    </dgm:pt>
    <dgm:pt modelId="{E869E3AD-7351-4C8F-9030-8C3C246D15CC}" type="sibTrans" cxnId="{3A04FFDE-4AD0-4720-9A08-7655EB04A81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3EBAAE2F-EB8E-4439-B3AD-E8E3AB256D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Vygotsky highlights social interaction as essential for cognitive development and meaningful learning.</a:t>
          </a:r>
        </a:p>
      </dgm:t>
    </dgm:pt>
    <dgm:pt modelId="{B5F96071-DB65-4B61-95D7-C19D4EFF711D}" type="parTrans" cxnId="{D7F54DA3-88F3-4089-A034-CA2BF30EBE68}">
      <dgm:prSet/>
      <dgm:spPr/>
      <dgm:t>
        <a:bodyPr/>
        <a:lstStyle/>
        <a:p>
          <a:endParaRPr lang="zh-CN" altLang="en-US"/>
        </a:p>
      </dgm:t>
    </dgm:pt>
    <dgm:pt modelId="{6AC2CDE2-603F-4783-ACC4-02D4C89585D8}" type="sibTrans" cxnId="{D7F54DA3-88F3-4089-A034-CA2BF30EBE68}">
      <dgm:prSet/>
      <dgm:spPr/>
      <dgm:t>
        <a:bodyPr/>
        <a:lstStyle/>
        <a:p>
          <a:endParaRPr lang="zh-CN" altLang="en-US"/>
        </a:p>
      </dgm:t>
    </dgm:pt>
    <dgm:pt modelId="{00DDC037-3EA8-48A1-A4EF-5131304169A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Scaffolding Support</a:t>
          </a:r>
        </a:p>
      </dgm:t>
    </dgm:pt>
    <dgm:pt modelId="{EBE9D6CB-45BA-4A3E-B63F-09B146BEC4D1}" type="parTrans" cxnId="{3A5E04DF-04E5-45CB-A350-6426B826AB2D}">
      <dgm:prSet/>
      <dgm:spPr/>
      <dgm:t>
        <a:bodyPr/>
        <a:lstStyle/>
        <a:p>
          <a:endParaRPr lang="zh-CN" altLang="en-US"/>
        </a:p>
      </dgm:t>
    </dgm:pt>
    <dgm:pt modelId="{E3104EE0-DC5C-476B-9D6F-006730C3A399}" type="sibTrans" cxnId="{3A5E04DF-04E5-45CB-A350-6426B826AB2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039DC23D-74DB-49EB-A0B3-E1F321FAD6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Scaffolding provides guidance that helps learners achieve tasks beyond their current abilities.</a:t>
          </a:r>
        </a:p>
      </dgm:t>
    </dgm:pt>
    <dgm:pt modelId="{97E38E87-2F23-4859-A83F-8FBA249F8A95}" type="parTrans" cxnId="{829DDB3F-F631-4F84-B74A-2EC20EFCE971}">
      <dgm:prSet/>
      <dgm:spPr/>
      <dgm:t>
        <a:bodyPr/>
        <a:lstStyle/>
        <a:p>
          <a:endParaRPr lang="zh-CN" altLang="en-US"/>
        </a:p>
      </dgm:t>
    </dgm:pt>
    <dgm:pt modelId="{5A9E51B3-413B-4DB2-A5A0-B85677EDCAFB}" type="sibTrans" cxnId="{829DDB3F-F631-4F84-B74A-2EC20EFCE971}">
      <dgm:prSet/>
      <dgm:spPr/>
      <dgm:t>
        <a:bodyPr/>
        <a:lstStyle/>
        <a:p>
          <a:endParaRPr lang="zh-CN" altLang="en-US"/>
        </a:p>
      </dgm:t>
    </dgm:pt>
    <dgm:pt modelId="{F17B454B-1083-4611-BA44-8767FF66FA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Secure Relationships</a:t>
          </a:r>
        </a:p>
      </dgm:t>
    </dgm:pt>
    <dgm:pt modelId="{873FF6DD-6D5C-4A51-B9BE-D5285C50C786}" type="parTrans" cxnId="{FA2B94B4-6611-4C61-8F9F-505542A31D98}">
      <dgm:prSet/>
      <dgm:spPr/>
      <dgm:t>
        <a:bodyPr/>
        <a:lstStyle/>
        <a:p>
          <a:endParaRPr lang="zh-CN" altLang="en-US"/>
        </a:p>
      </dgm:t>
    </dgm:pt>
    <dgm:pt modelId="{6AA1F62F-36C1-4671-9061-62457948CDAA}" type="sibTrans" cxnId="{FA2B94B4-6611-4C61-8F9F-505542A31D98}">
      <dgm:prSet/>
      <dgm:spPr/>
      <dgm:t>
        <a:bodyPr/>
        <a:lstStyle/>
        <a:p>
          <a:endParaRPr lang="zh-CN" altLang="en-US"/>
        </a:p>
      </dgm:t>
    </dgm:pt>
    <dgm:pt modelId="{D62BE076-AD62-4E95-8833-5DCBFF76F8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Secure, supportive relationships foster a safe environment for guided participation.</a:t>
          </a:r>
        </a:p>
      </dgm:t>
    </dgm:pt>
    <dgm:pt modelId="{1D04282A-7DE8-4BA3-8F70-EBF966C41D73}" type="parTrans" cxnId="{AEBE1C6C-0DF2-475B-ADEC-EB677A925CA0}">
      <dgm:prSet/>
      <dgm:spPr/>
      <dgm:t>
        <a:bodyPr/>
        <a:lstStyle/>
        <a:p>
          <a:endParaRPr lang="zh-CN" altLang="en-US"/>
        </a:p>
      </dgm:t>
    </dgm:pt>
    <dgm:pt modelId="{E1BD9380-97E2-4273-8770-A343DC067789}" type="sibTrans" cxnId="{AEBE1C6C-0DF2-475B-ADEC-EB677A925CA0}">
      <dgm:prSet/>
      <dgm:spPr/>
      <dgm:t>
        <a:bodyPr/>
        <a:lstStyle/>
        <a:p>
          <a:endParaRPr lang="zh-CN" altLang="en-US"/>
        </a:p>
      </dgm:t>
    </dgm:pt>
    <dgm:pt modelId="{4C07292D-95F2-4CB2-81D0-7218EF8369B7}" type="pres">
      <dgm:prSet presAssocID="{37CC68AA-AD46-453D-A173-B145F6C02480}" presName="Root" presStyleCnt="0">
        <dgm:presLayoutVars>
          <dgm:dir/>
          <dgm:resizeHandles val="exact"/>
        </dgm:presLayoutVars>
      </dgm:prSet>
      <dgm:spPr/>
    </dgm:pt>
    <dgm:pt modelId="{52E14420-26FF-4E32-B8AE-25690881E742}" type="pres">
      <dgm:prSet presAssocID="{8419F855-0593-4D28-B588-DE9B488204E2}" presName="Composite" presStyleCnt="0"/>
      <dgm:spPr/>
    </dgm:pt>
    <dgm:pt modelId="{5EC40F97-78AF-41D6-9210-DECA493E454D}" type="pres">
      <dgm:prSet presAssocID="{8419F855-0593-4D28-B588-DE9B488204E2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r="27838" b="-4"/>
          <a:stretch/>
        </a:blipFill>
      </dgm:spPr>
      <dgm:extLst>
        <a:ext uri="{E40237B7-FDA0-4F09-8148-C483321AD2D9}">
          <dgm14:cNvPr xmlns:dgm14="http://schemas.microsoft.com/office/drawing/2010/diagram" id="0" name="" descr="Designers working together on a project."/>
        </a:ext>
      </dgm:extLst>
    </dgm:pt>
    <dgm:pt modelId="{1E0DBA65-7AFC-4E6D-AF31-7CD580E4F30F}" type="pres">
      <dgm:prSet presAssocID="{8419F855-0593-4D28-B588-DE9B488204E2}" presName="Subtitle" presStyleLbl="revTx" presStyleIdx="0" presStyleCnt="6">
        <dgm:presLayoutVars>
          <dgm:chMax val="0"/>
          <dgm:bulletEnabled/>
        </dgm:presLayoutVars>
      </dgm:prSet>
      <dgm:spPr/>
    </dgm:pt>
    <dgm:pt modelId="{0CC5DA11-1ABF-42B6-87F4-DC16CFE8E6BD}" type="pres">
      <dgm:prSet presAssocID="{8419F855-0593-4D28-B588-DE9B488204E2}" presName="Description" presStyleLbl="revTx" presStyleIdx="1" presStyleCnt="6">
        <dgm:presLayoutVars>
          <dgm:bulletEnabled/>
        </dgm:presLayoutVars>
      </dgm:prSet>
      <dgm:spPr/>
    </dgm:pt>
    <dgm:pt modelId="{C0AEFF8C-BD88-4BE2-BF02-8727D1B234A9}" type="pres">
      <dgm:prSet presAssocID="{E869E3AD-7351-4C8F-9030-8C3C246D15CC}" presName="sibTrans" presStyleLbl="sibTrans2D1" presStyleIdx="0" presStyleCnt="0"/>
      <dgm:spPr/>
    </dgm:pt>
    <dgm:pt modelId="{ED60131E-3C76-4A6B-905F-7CC5B267B435}" type="pres">
      <dgm:prSet presAssocID="{00DDC037-3EA8-48A1-A4EF-5131304169AF}" presName="Composite" presStyleCnt="0"/>
      <dgm:spPr/>
    </dgm:pt>
    <dgm:pt modelId="{98E659D3-8EDF-44CC-881A-249BD0366A73}" type="pres">
      <dgm:prSet presAssocID="{00DDC037-3EA8-48A1-A4EF-5131304169AF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r="33033" b="8"/>
          <a:stretch/>
        </a:blipFill>
      </dgm:spPr>
      <dgm:extLst>
        <a:ext uri="{E40237B7-FDA0-4F09-8148-C483321AD2D9}">
          <dgm14:cNvPr xmlns:dgm14="http://schemas.microsoft.com/office/drawing/2010/diagram" id="0" name="" descr="Chinese kindergarten teacher"/>
        </a:ext>
      </dgm:extLst>
    </dgm:pt>
    <dgm:pt modelId="{7739E3B0-155F-4995-8EE2-3102450CF221}" type="pres">
      <dgm:prSet presAssocID="{00DDC037-3EA8-48A1-A4EF-5131304169AF}" presName="Subtitle" presStyleLbl="revTx" presStyleIdx="2" presStyleCnt="6">
        <dgm:presLayoutVars>
          <dgm:chMax val="0"/>
          <dgm:bulletEnabled/>
        </dgm:presLayoutVars>
      </dgm:prSet>
      <dgm:spPr/>
    </dgm:pt>
    <dgm:pt modelId="{DE2D9B52-E740-4DAD-8782-7A672C3EBA42}" type="pres">
      <dgm:prSet presAssocID="{00DDC037-3EA8-48A1-A4EF-5131304169AF}" presName="Description" presStyleLbl="revTx" presStyleIdx="3" presStyleCnt="6">
        <dgm:presLayoutVars>
          <dgm:bulletEnabled/>
        </dgm:presLayoutVars>
      </dgm:prSet>
      <dgm:spPr/>
    </dgm:pt>
    <dgm:pt modelId="{8AD9202F-7727-41A7-BD00-AAAA475DA73F}" type="pres">
      <dgm:prSet presAssocID="{E3104EE0-DC5C-476B-9D6F-006730C3A399}" presName="sibTrans" presStyleLbl="sibTrans2D1" presStyleIdx="0" presStyleCnt="0"/>
      <dgm:spPr/>
    </dgm:pt>
    <dgm:pt modelId="{42EC8C73-0EA4-4C7B-96E8-E5CB232113DF}" type="pres">
      <dgm:prSet presAssocID="{F17B454B-1083-4611-BA44-8767FF66FA0F}" presName="Composite" presStyleCnt="0"/>
      <dgm:spPr/>
    </dgm:pt>
    <dgm:pt modelId="{4FF43E74-6E39-47C3-8DCF-64F4E5987385}" type="pres">
      <dgm:prSet presAssocID="{F17B454B-1083-4611-BA44-8767FF66FA0F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8" b="-4"/>
          <a:stretch/>
        </a:blipFill>
      </dgm:spPr>
      <dgm:extLst>
        <a:ext uri="{E40237B7-FDA0-4F09-8148-C483321AD2D9}">
          <dgm14:cNvPr xmlns:dgm14="http://schemas.microsoft.com/office/drawing/2010/diagram" id="0" name="" descr="Attractive young woman and her little cute daughter are sitting at the table and doing homework together. Mother helps daughter with her school classes."/>
        </a:ext>
      </dgm:extLst>
    </dgm:pt>
    <dgm:pt modelId="{E7BCFE1B-337E-441B-B574-E23AE3CDDBA0}" type="pres">
      <dgm:prSet presAssocID="{F17B454B-1083-4611-BA44-8767FF66FA0F}" presName="Subtitle" presStyleLbl="revTx" presStyleIdx="4" presStyleCnt="6">
        <dgm:presLayoutVars>
          <dgm:chMax val="0"/>
          <dgm:bulletEnabled/>
        </dgm:presLayoutVars>
      </dgm:prSet>
      <dgm:spPr/>
    </dgm:pt>
    <dgm:pt modelId="{DBCC70CE-7E32-47BF-8761-94B688F26FE9}" type="pres">
      <dgm:prSet presAssocID="{F17B454B-1083-4611-BA44-8767FF66FA0F}" presName="Description" presStyleLbl="revTx" presStyleIdx="5" presStyleCnt="6">
        <dgm:presLayoutVars>
          <dgm:bulletEnabled/>
        </dgm:presLayoutVars>
      </dgm:prSet>
      <dgm:spPr/>
    </dgm:pt>
  </dgm:ptLst>
  <dgm:cxnLst>
    <dgm:cxn modelId="{FBB1912D-E815-4178-AC32-BD59053CDEC8}" type="presOf" srcId="{3EBAAE2F-EB8E-4439-B3AD-E8E3AB256DA1}" destId="{0CC5DA11-1ABF-42B6-87F4-DC16CFE8E6BD}" srcOrd="0" destOrd="0" presId="urn:microsoft.com/office/officeart/2024/3/layout/verticalVisualTextBlock1"/>
    <dgm:cxn modelId="{7D9CB332-0399-4FE8-9A9D-9AF9AF685C39}" type="presOf" srcId="{F17B454B-1083-4611-BA44-8767FF66FA0F}" destId="{E7BCFE1B-337E-441B-B574-E23AE3CDDBA0}" srcOrd="0" destOrd="0" presId="urn:microsoft.com/office/officeart/2024/3/layout/verticalVisualTextBlock1"/>
    <dgm:cxn modelId="{829DDB3F-F631-4F84-B74A-2EC20EFCE971}" srcId="{00DDC037-3EA8-48A1-A4EF-5131304169AF}" destId="{039DC23D-74DB-49EB-A0B3-E1F321FAD6C8}" srcOrd="0" destOrd="0" parTransId="{97E38E87-2F23-4859-A83F-8FBA249F8A95}" sibTransId="{5A9E51B3-413B-4DB2-A5A0-B85677EDCAFB}"/>
    <dgm:cxn modelId="{E976605C-429D-4B71-982B-4976B30C0BD5}" type="presOf" srcId="{E3104EE0-DC5C-476B-9D6F-006730C3A399}" destId="{8AD9202F-7727-41A7-BD00-AAAA475DA73F}" srcOrd="0" destOrd="0" presId="urn:microsoft.com/office/officeart/2024/3/layout/verticalVisualTextBlock1"/>
    <dgm:cxn modelId="{92E9EC42-7E51-40CD-BA4E-A7C4F9F9B146}" type="presOf" srcId="{00DDC037-3EA8-48A1-A4EF-5131304169AF}" destId="{7739E3B0-155F-4995-8EE2-3102450CF221}" srcOrd="0" destOrd="0" presId="urn:microsoft.com/office/officeart/2024/3/layout/verticalVisualTextBlock1"/>
    <dgm:cxn modelId="{F44CD967-29C4-404C-8AE1-5A55900F8D2C}" type="presOf" srcId="{37CC68AA-AD46-453D-A173-B145F6C02480}" destId="{4C07292D-95F2-4CB2-81D0-7218EF8369B7}" srcOrd="0" destOrd="0" presId="urn:microsoft.com/office/officeart/2024/3/layout/verticalVisualTextBlock1"/>
    <dgm:cxn modelId="{AEBE1C6C-0DF2-475B-ADEC-EB677A925CA0}" srcId="{F17B454B-1083-4611-BA44-8767FF66FA0F}" destId="{D62BE076-AD62-4E95-8833-5DCBFF76F8EA}" srcOrd="0" destOrd="0" parTransId="{1D04282A-7DE8-4BA3-8F70-EBF966C41D73}" sibTransId="{E1BD9380-97E2-4273-8770-A343DC067789}"/>
    <dgm:cxn modelId="{94CA3854-BE87-4A77-99F4-D2D0ED93525E}" type="presOf" srcId="{8419F855-0593-4D28-B588-DE9B488204E2}" destId="{1E0DBA65-7AFC-4E6D-AF31-7CD580E4F30F}" srcOrd="0" destOrd="0" presId="urn:microsoft.com/office/officeart/2024/3/layout/verticalVisualTextBlock1"/>
    <dgm:cxn modelId="{D7F54DA3-88F3-4089-A034-CA2BF30EBE68}" srcId="{8419F855-0593-4D28-B588-DE9B488204E2}" destId="{3EBAAE2F-EB8E-4439-B3AD-E8E3AB256DA1}" srcOrd="0" destOrd="0" parTransId="{B5F96071-DB65-4B61-95D7-C19D4EFF711D}" sibTransId="{6AC2CDE2-603F-4783-ACC4-02D4C89585D8}"/>
    <dgm:cxn modelId="{FA2B94B4-6611-4C61-8F9F-505542A31D98}" srcId="{37CC68AA-AD46-453D-A173-B145F6C02480}" destId="{F17B454B-1083-4611-BA44-8767FF66FA0F}" srcOrd="2" destOrd="0" parTransId="{873FF6DD-6D5C-4A51-B9BE-D5285C50C786}" sibTransId="{6AA1F62F-36C1-4671-9061-62457948CDAA}"/>
    <dgm:cxn modelId="{7C5E99C4-863D-4D11-A334-FCFCB93C0D46}" type="presOf" srcId="{039DC23D-74DB-49EB-A0B3-E1F321FAD6C8}" destId="{DE2D9B52-E740-4DAD-8782-7A672C3EBA42}" srcOrd="0" destOrd="0" presId="urn:microsoft.com/office/officeart/2024/3/layout/verticalVisualTextBlock1"/>
    <dgm:cxn modelId="{002559D4-1FEF-4D03-B0EC-A7D333ED24E0}" type="presOf" srcId="{D62BE076-AD62-4E95-8833-5DCBFF76F8EA}" destId="{DBCC70CE-7E32-47BF-8761-94B688F26FE9}" srcOrd="0" destOrd="0" presId="urn:microsoft.com/office/officeart/2024/3/layout/verticalVisualTextBlock1"/>
    <dgm:cxn modelId="{3A04FFDE-4AD0-4720-9A08-7655EB04A811}" srcId="{37CC68AA-AD46-453D-A173-B145F6C02480}" destId="{8419F855-0593-4D28-B588-DE9B488204E2}" srcOrd="0" destOrd="0" parTransId="{ECF078CA-4E92-4333-9FAC-BC71CBE93FCC}" sibTransId="{E869E3AD-7351-4C8F-9030-8C3C246D15CC}"/>
    <dgm:cxn modelId="{3A5E04DF-04E5-45CB-A350-6426B826AB2D}" srcId="{37CC68AA-AD46-453D-A173-B145F6C02480}" destId="{00DDC037-3EA8-48A1-A4EF-5131304169AF}" srcOrd="1" destOrd="0" parTransId="{EBE9D6CB-45BA-4A3E-B63F-09B146BEC4D1}" sibTransId="{E3104EE0-DC5C-476B-9D6F-006730C3A399}"/>
    <dgm:cxn modelId="{72138DF3-BEDE-4D6C-8916-9B316AF3E080}" type="presOf" srcId="{E869E3AD-7351-4C8F-9030-8C3C246D15CC}" destId="{C0AEFF8C-BD88-4BE2-BF02-8727D1B234A9}" srcOrd="0" destOrd="0" presId="urn:microsoft.com/office/officeart/2024/3/layout/verticalVisualTextBlock1"/>
    <dgm:cxn modelId="{960A7D27-89E7-483E-895D-BCF7F89BD63C}" type="presParOf" srcId="{4C07292D-95F2-4CB2-81D0-7218EF8369B7}" destId="{52E14420-26FF-4E32-B8AE-25690881E742}" srcOrd="0" destOrd="0" presId="urn:microsoft.com/office/officeart/2024/3/layout/verticalVisualTextBlock1"/>
    <dgm:cxn modelId="{AB24DC49-87DB-4120-B3A7-682239502140}" type="presParOf" srcId="{52E14420-26FF-4E32-B8AE-25690881E742}" destId="{5EC40F97-78AF-41D6-9210-DECA493E454D}" srcOrd="0" destOrd="0" presId="urn:microsoft.com/office/officeart/2024/3/layout/verticalVisualTextBlock1"/>
    <dgm:cxn modelId="{AC661E7D-3249-4AB3-905E-3268E14E66EA}" type="presParOf" srcId="{52E14420-26FF-4E32-B8AE-25690881E742}" destId="{1E0DBA65-7AFC-4E6D-AF31-7CD580E4F30F}" srcOrd="1" destOrd="0" presId="urn:microsoft.com/office/officeart/2024/3/layout/verticalVisualTextBlock1"/>
    <dgm:cxn modelId="{CEE9E415-1950-43EB-B4BF-CD55C1AEA19F}" type="presParOf" srcId="{52E14420-26FF-4E32-B8AE-25690881E742}" destId="{0CC5DA11-1ABF-42B6-87F4-DC16CFE8E6BD}" srcOrd="2" destOrd="0" presId="urn:microsoft.com/office/officeart/2024/3/layout/verticalVisualTextBlock1"/>
    <dgm:cxn modelId="{693D3247-E54A-455A-B99C-6868B01A4066}" type="presParOf" srcId="{4C07292D-95F2-4CB2-81D0-7218EF8369B7}" destId="{C0AEFF8C-BD88-4BE2-BF02-8727D1B234A9}" srcOrd="1" destOrd="0" presId="urn:microsoft.com/office/officeart/2024/3/layout/verticalVisualTextBlock1"/>
    <dgm:cxn modelId="{6FBF4A16-6A47-4D3C-A243-FC9E31DD13D8}" type="presParOf" srcId="{4C07292D-95F2-4CB2-81D0-7218EF8369B7}" destId="{ED60131E-3C76-4A6B-905F-7CC5B267B435}" srcOrd="2" destOrd="0" presId="urn:microsoft.com/office/officeart/2024/3/layout/verticalVisualTextBlock1"/>
    <dgm:cxn modelId="{9973E8FF-F154-460A-9DD0-0A3AC7E57312}" type="presParOf" srcId="{ED60131E-3C76-4A6B-905F-7CC5B267B435}" destId="{98E659D3-8EDF-44CC-881A-249BD0366A73}" srcOrd="0" destOrd="0" presId="urn:microsoft.com/office/officeart/2024/3/layout/verticalVisualTextBlock1"/>
    <dgm:cxn modelId="{FBD90DF7-2906-477E-8E19-D3E1CC3DC253}" type="presParOf" srcId="{ED60131E-3C76-4A6B-905F-7CC5B267B435}" destId="{7739E3B0-155F-4995-8EE2-3102450CF221}" srcOrd="1" destOrd="0" presId="urn:microsoft.com/office/officeart/2024/3/layout/verticalVisualTextBlock1"/>
    <dgm:cxn modelId="{8781A52D-3965-418D-9910-5AFC026C00E7}" type="presParOf" srcId="{ED60131E-3C76-4A6B-905F-7CC5B267B435}" destId="{DE2D9B52-E740-4DAD-8782-7A672C3EBA42}" srcOrd="2" destOrd="0" presId="urn:microsoft.com/office/officeart/2024/3/layout/verticalVisualTextBlock1"/>
    <dgm:cxn modelId="{A785A6B6-735B-4CC7-865A-999945F8CE28}" type="presParOf" srcId="{4C07292D-95F2-4CB2-81D0-7218EF8369B7}" destId="{8AD9202F-7727-41A7-BD00-AAAA475DA73F}" srcOrd="3" destOrd="0" presId="urn:microsoft.com/office/officeart/2024/3/layout/verticalVisualTextBlock1"/>
    <dgm:cxn modelId="{37ACA81D-8819-4069-836E-9F20754F1781}" type="presParOf" srcId="{4C07292D-95F2-4CB2-81D0-7218EF8369B7}" destId="{42EC8C73-0EA4-4C7B-96E8-E5CB232113DF}" srcOrd="4" destOrd="0" presId="urn:microsoft.com/office/officeart/2024/3/layout/verticalVisualTextBlock1"/>
    <dgm:cxn modelId="{7A5753E2-69EE-4ACA-A211-967F936DCB44}" type="presParOf" srcId="{42EC8C73-0EA4-4C7B-96E8-E5CB232113DF}" destId="{4FF43E74-6E39-47C3-8DCF-64F4E5987385}" srcOrd="0" destOrd="0" presId="urn:microsoft.com/office/officeart/2024/3/layout/verticalVisualTextBlock1"/>
    <dgm:cxn modelId="{ED97686E-DEFC-4106-AE4B-39D92728512F}" type="presParOf" srcId="{42EC8C73-0EA4-4C7B-96E8-E5CB232113DF}" destId="{E7BCFE1B-337E-441B-B574-E23AE3CDDBA0}" srcOrd="1" destOrd="0" presId="urn:microsoft.com/office/officeart/2024/3/layout/verticalVisualTextBlock1"/>
    <dgm:cxn modelId="{9016C361-6DDC-43C6-A903-9A2073CB66AD}" type="presParOf" srcId="{42EC8C73-0EA4-4C7B-96E8-E5CB232113DF}" destId="{DBCC70CE-7E32-47BF-8761-94B688F26FE9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41C23-07C4-4222-8C76-1EEC5D5A73EF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C7D7AF-CFE4-483B-B1FB-22E7D94785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Brain Development Impact</a:t>
          </a:r>
        </a:p>
      </dgm:t>
    </dgm:pt>
    <dgm:pt modelId="{00F8F46D-8417-4BB2-B03F-AB8D12A8A88C}" type="parTrans" cxnId="{AB5A7559-7E52-4294-9E73-62723705FCF9}">
      <dgm:prSet/>
      <dgm:spPr/>
      <dgm:t>
        <a:bodyPr/>
        <a:lstStyle/>
        <a:p>
          <a:endParaRPr lang="en-US"/>
        </a:p>
      </dgm:t>
    </dgm:pt>
    <dgm:pt modelId="{762C6B9A-EC9E-4F08-B501-9A44FC60E952}" type="sibTrans" cxnId="{AB5A7559-7E52-4294-9E73-62723705FCF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D55D007-444A-48E3-BED2-CCB8F6720C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Brain growth between 18 and 24 months critically influences early language acquisition and comprehension.</a:t>
          </a:r>
        </a:p>
      </dgm:t>
    </dgm:pt>
    <dgm:pt modelId="{13687AE3-2910-45C6-9059-AA91FEC07746}" type="parTrans" cxnId="{F1D37A6E-2552-4FEC-9396-E0768CD81D8C}">
      <dgm:prSet/>
      <dgm:spPr/>
      <dgm:t>
        <a:bodyPr/>
        <a:lstStyle/>
        <a:p>
          <a:endParaRPr lang="en-US"/>
        </a:p>
      </dgm:t>
    </dgm:pt>
    <dgm:pt modelId="{68A63B8D-5618-4973-8C49-5BDDCDCB9F4A}" type="sibTrans" cxnId="{F1D37A6E-2552-4FEC-9396-E0768CD81D8C}">
      <dgm:prSet/>
      <dgm:spPr/>
      <dgm:t>
        <a:bodyPr/>
        <a:lstStyle/>
        <a:p>
          <a:endParaRPr lang="en-US"/>
        </a:p>
      </dgm:t>
    </dgm:pt>
    <dgm:pt modelId="{BC06F583-A082-45CE-9D88-211FB961569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Role of Social Interaction</a:t>
          </a:r>
        </a:p>
      </dgm:t>
    </dgm:pt>
    <dgm:pt modelId="{8A60330B-C4A1-486C-8047-CD0BDB2608BB}" type="parTrans" cxnId="{C089BF04-458D-4880-BBEB-84B2306C95AD}">
      <dgm:prSet/>
      <dgm:spPr/>
      <dgm:t>
        <a:bodyPr/>
        <a:lstStyle/>
        <a:p>
          <a:endParaRPr lang="en-US"/>
        </a:p>
      </dgm:t>
    </dgm:pt>
    <dgm:pt modelId="{373E8C91-441A-4B5B-A6F9-C3965B0E413B}" type="sibTrans" cxnId="{C089BF04-458D-4880-BBEB-84B2306C95A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D68AAC3-A354-43D2-B641-788F5D64CC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Engaging social interactions with caregivers foster toddlers' language skills and communication abilities.</a:t>
          </a:r>
        </a:p>
      </dgm:t>
    </dgm:pt>
    <dgm:pt modelId="{89B7A528-1A40-4E11-BD5A-73FC9647A9E4}" type="parTrans" cxnId="{31048C09-5EA6-4FE3-977C-3BF13379CCFC}">
      <dgm:prSet/>
      <dgm:spPr/>
      <dgm:t>
        <a:bodyPr/>
        <a:lstStyle/>
        <a:p>
          <a:endParaRPr lang="en-US"/>
        </a:p>
      </dgm:t>
    </dgm:pt>
    <dgm:pt modelId="{0B1EB56A-05B5-45CF-9BF1-6D0CBA8A5978}" type="sibTrans" cxnId="{31048C09-5EA6-4FE3-977C-3BF13379CCFC}">
      <dgm:prSet/>
      <dgm:spPr/>
      <dgm:t>
        <a:bodyPr/>
        <a:lstStyle/>
        <a:p>
          <a:endParaRPr lang="en-US"/>
        </a:p>
      </dgm:t>
    </dgm:pt>
    <dgm:pt modelId="{303D80AB-0DF8-4DE0-B660-AD5EC8D11F2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Parent-Centered Strategies</a:t>
          </a:r>
        </a:p>
      </dgm:t>
    </dgm:pt>
    <dgm:pt modelId="{587CC8EE-6309-41F5-B512-564A13A9CE81}" type="parTrans" cxnId="{09C88160-0373-44E3-A147-6856D910E222}">
      <dgm:prSet/>
      <dgm:spPr/>
      <dgm:t>
        <a:bodyPr/>
        <a:lstStyle/>
        <a:p>
          <a:endParaRPr lang="en-US"/>
        </a:p>
      </dgm:t>
    </dgm:pt>
    <dgm:pt modelId="{9380AAA2-99BD-4806-A49A-16F657490F4E}" type="sibTrans" cxnId="{09C88160-0373-44E3-A147-6856D910E222}">
      <dgm:prSet/>
      <dgm:spPr/>
      <dgm:t>
        <a:bodyPr/>
        <a:lstStyle/>
        <a:p>
          <a:endParaRPr lang="en-US"/>
        </a:p>
      </dgm:t>
    </dgm:pt>
    <dgm:pt modelId="{19E2B9F9-1EC0-4C03-A962-EE7C66459C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Practical, research-based strategies enable parents to support toddlers in achieving key language milestones.</a:t>
          </a:r>
        </a:p>
      </dgm:t>
    </dgm:pt>
    <dgm:pt modelId="{8A17A11A-2BE8-4EFF-8943-9E3D9AAE7DA6}" type="parTrans" cxnId="{7EAB98DA-3FA3-4D39-8D8B-EBA5AC76C4A9}">
      <dgm:prSet/>
      <dgm:spPr/>
      <dgm:t>
        <a:bodyPr/>
        <a:lstStyle/>
        <a:p>
          <a:endParaRPr lang="en-US"/>
        </a:p>
      </dgm:t>
    </dgm:pt>
    <dgm:pt modelId="{0054D30D-BDA4-4F29-BB72-DD9324AFE39E}" type="sibTrans" cxnId="{7EAB98DA-3FA3-4D39-8D8B-EBA5AC76C4A9}">
      <dgm:prSet/>
      <dgm:spPr/>
      <dgm:t>
        <a:bodyPr/>
        <a:lstStyle/>
        <a:p>
          <a:endParaRPr lang="en-US"/>
        </a:p>
      </dgm:t>
    </dgm:pt>
    <dgm:pt modelId="{994822C5-AE68-47D3-AB7C-BF58AFA63968}" type="pres">
      <dgm:prSet presAssocID="{09041C23-07C4-4222-8C76-1EEC5D5A73EF}" presName="Name0" presStyleCnt="0">
        <dgm:presLayoutVars>
          <dgm:dir/>
          <dgm:resizeHandles val="exact"/>
        </dgm:presLayoutVars>
      </dgm:prSet>
      <dgm:spPr/>
    </dgm:pt>
    <dgm:pt modelId="{89CEEAAC-A9AC-42F3-8059-CCF585CB93BC}" type="pres">
      <dgm:prSet presAssocID="{37C7D7AF-CFE4-483B-B1FB-22E7D94785C2}" presName="compNode" presStyleCnt="0"/>
      <dgm:spPr/>
    </dgm:pt>
    <dgm:pt modelId="{7E999133-9741-4516-B0D0-C7D849AF106E}" type="pres">
      <dgm:prSet presAssocID="{37C7D7AF-CFE4-483B-B1FB-22E7D94785C2}" presName="pictRect" presStyleLbl="revTx" presStyleIdx="0" presStyleCnt="6">
        <dgm:presLayoutVars>
          <dgm:chMax val="0"/>
          <dgm:bulletEnabled/>
        </dgm:presLayoutVars>
      </dgm:prSet>
      <dgm:spPr/>
    </dgm:pt>
    <dgm:pt modelId="{5EBDFA9C-6425-4817-B534-7229722DA4D7}" type="pres">
      <dgm:prSet presAssocID="{37C7D7AF-CFE4-483B-B1FB-22E7D94785C2}" presName="textRect" presStyleLbl="revTx" presStyleIdx="1" presStyleCnt="6">
        <dgm:presLayoutVars>
          <dgm:bulletEnabled/>
        </dgm:presLayoutVars>
      </dgm:prSet>
      <dgm:spPr/>
    </dgm:pt>
    <dgm:pt modelId="{1F163384-027A-4267-BBE8-DABB2065B7EB}" type="pres">
      <dgm:prSet presAssocID="{762C6B9A-EC9E-4F08-B501-9A44FC60E952}" presName="sibTrans" presStyleLbl="sibTrans2D1" presStyleIdx="0" presStyleCnt="0"/>
      <dgm:spPr/>
    </dgm:pt>
    <dgm:pt modelId="{0DAC8EF7-2001-4684-8BF0-A72E9E81A0B5}" type="pres">
      <dgm:prSet presAssocID="{BC06F583-A082-45CE-9D88-211FB9615696}" presName="compNode" presStyleCnt="0"/>
      <dgm:spPr/>
    </dgm:pt>
    <dgm:pt modelId="{66DC30D4-8FC1-4103-9DA9-933A66FBF23A}" type="pres">
      <dgm:prSet presAssocID="{BC06F583-A082-45CE-9D88-211FB9615696}" presName="pictRect" presStyleLbl="revTx" presStyleIdx="2" presStyleCnt="6">
        <dgm:presLayoutVars>
          <dgm:chMax val="0"/>
          <dgm:bulletEnabled/>
        </dgm:presLayoutVars>
      </dgm:prSet>
      <dgm:spPr/>
    </dgm:pt>
    <dgm:pt modelId="{8093D74F-0BBE-438C-8E76-642586F210A9}" type="pres">
      <dgm:prSet presAssocID="{BC06F583-A082-45CE-9D88-211FB9615696}" presName="textRect" presStyleLbl="revTx" presStyleIdx="3" presStyleCnt="6">
        <dgm:presLayoutVars>
          <dgm:bulletEnabled/>
        </dgm:presLayoutVars>
      </dgm:prSet>
      <dgm:spPr/>
    </dgm:pt>
    <dgm:pt modelId="{7DE8D0FD-6DD3-4863-B116-81E720AE83B1}" type="pres">
      <dgm:prSet presAssocID="{373E8C91-441A-4B5B-A6F9-C3965B0E413B}" presName="sibTrans" presStyleLbl="sibTrans2D1" presStyleIdx="0" presStyleCnt="0"/>
      <dgm:spPr/>
    </dgm:pt>
    <dgm:pt modelId="{EC243056-061F-4999-A110-C3FF81F8EFBC}" type="pres">
      <dgm:prSet presAssocID="{303D80AB-0DF8-4DE0-B660-AD5EC8D11F29}" presName="compNode" presStyleCnt="0"/>
      <dgm:spPr/>
    </dgm:pt>
    <dgm:pt modelId="{878B0C59-C7F9-405F-BD18-EF6F01E1DA15}" type="pres">
      <dgm:prSet presAssocID="{303D80AB-0DF8-4DE0-B660-AD5EC8D11F29}" presName="pictRect" presStyleLbl="revTx" presStyleIdx="4" presStyleCnt="6">
        <dgm:presLayoutVars>
          <dgm:chMax val="0"/>
          <dgm:bulletEnabled/>
        </dgm:presLayoutVars>
      </dgm:prSet>
      <dgm:spPr/>
    </dgm:pt>
    <dgm:pt modelId="{71666C52-3506-41CD-B1AA-C9DCFFA305F8}" type="pres">
      <dgm:prSet presAssocID="{303D80AB-0DF8-4DE0-B660-AD5EC8D11F29}" presName="textRect" presStyleLbl="revTx" presStyleIdx="5" presStyleCnt="6">
        <dgm:presLayoutVars>
          <dgm:bulletEnabled/>
        </dgm:presLayoutVars>
      </dgm:prSet>
      <dgm:spPr/>
    </dgm:pt>
  </dgm:ptLst>
  <dgm:cxnLst>
    <dgm:cxn modelId="{C089BF04-458D-4880-BBEB-84B2306C95AD}" srcId="{09041C23-07C4-4222-8C76-1EEC5D5A73EF}" destId="{BC06F583-A082-45CE-9D88-211FB9615696}" srcOrd="1" destOrd="0" parTransId="{8A60330B-C4A1-486C-8047-CD0BDB2608BB}" sibTransId="{373E8C91-441A-4B5B-A6F9-C3965B0E413B}"/>
    <dgm:cxn modelId="{942C1108-E8E9-4458-8C0E-70762FEF5C0E}" type="presOf" srcId="{19E2B9F9-1EC0-4C03-A962-EE7C66459CA1}" destId="{71666C52-3506-41CD-B1AA-C9DCFFA305F8}" srcOrd="0" destOrd="0" presId="urn:microsoft.com/office/officeart/2024/3/layout/hArchList1"/>
    <dgm:cxn modelId="{31048C09-5EA6-4FE3-977C-3BF13379CCFC}" srcId="{BC06F583-A082-45CE-9D88-211FB9615696}" destId="{AD68AAC3-A354-43D2-B641-788F5D64CCDA}" srcOrd="0" destOrd="0" parTransId="{89B7A528-1A40-4E11-BD5A-73FC9647A9E4}" sibTransId="{0B1EB56A-05B5-45CF-9BF1-6D0CBA8A5978}"/>
    <dgm:cxn modelId="{09C88160-0373-44E3-A147-6856D910E222}" srcId="{09041C23-07C4-4222-8C76-1EEC5D5A73EF}" destId="{303D80AB-0DF8-4DE0-B660-AD5EC8D11F29}" srcOrd="2" destOrd="0" parTransId="{587CC8EE-6309-41F5-B512-564A13A9CE81}" sibTransId="{9380AAA2-99BD-4806-A49A-16F657490F4E}"/>
    <dgm:cxn modelId="{05732B66-FF05-4C13-A46C-989CDB112B4A}" type="presOf" srcId="{762C6B9A-EC9E-4F08-B501-9A44FC60E952}" destId="{1F163384-027A-4267-BBE8-DABB2065B7EB}" srcOrd="0" destOrd="0" presId="urn:microsoft.com/office/officeart/2024/3/layout/hArchList1"/>
    <dgm:cxn modelId="{F1D37A6E-2552-4FEC-9396-E0768CD81D8C}" srcId="{37C7D7AF-CFE4-483B-B1FB-22E7D94785C2}" destId="{DD55D007-444A-48E3-BED2-CCB8F6720C4E}" srcOrd="0" destOrd="0" parTransId="{13687AE3-2910-45C6-9059-AA91FEC07746}" sibTransId="{68A63B8D-5618-4973-8C49-5BDDCDCB9F4A}"/>
    <dgm:cxn modelId="{207FF971-4795-41AE-87A6-E9AE9155F66B}" type="presOf" srcId="{37C7D7AF-CFE4-483B-B1FB-22E7D94785C2}" destId="{7E999133-9741-4516-B0D0-C7D849AF106E}" srcOrd="0" destOrd="0" presId="urn:microsoft.com/office/officeart/2024/3/layout/hArchList1"/>
    <dgm:cxn modelId="{AB5A7559-7E52-4294-9E73-62723705FCF9}" srcId="{09041C23-07C4-4222-8C76-1EEC5D5A73EF}" destId="{37C7D7AF-CFE4-483B-B1FB-22E7D94785C2}" srcOrd="0" destOrd="0" parTransId="{00F8F46D-8417-4BB2-B03F-AB8D12A8A88C}" sibTransId="{762C6B9A-EC9E-4F08-B501-9A44FC60E952}"/>
    <dgm:cxn modelId="{78ADA8BD-A055-4D98-9100-EE05C76BB971}" type="presOf" srcId="{AD68AAC3-A354-43D2-B641-788F5D64CCDA}" destId="{8093D74F-0BBE-438C-8E76-642586F210A9}" srcOrd="0" destOrd="0" presId="urn:microsoft.com/office/officeart/2024/3/layout/hArchList1"/>
    <dgm:cxn modelId="{4EBC42DA-57E1-4DE8-8308-4D860A690F67}" type="presOf" srcId="{DD55D007-444A-48E3-BED2-CCB8F6720C4E}" destId="{5EBDFA9C-6425-4817-B534-7229722DA4D7}" srcOrd="0" destOrd="0" presId="urn:microsoft.com/office/officeart/2024/3/layout/hArchList1"/>
    <dgm:cxn modelId="{7EAB98DA-3FA3-4D39-8D8B-EBA5AC76C4A9}" srcId="{303D80AB-0DF8-4DE0-B660-AD5EC8D11F29}" destId="{19E2B9F9-1EC0-4C03-A962-EE7C66459CA1}" srcOrd="0" destOrd="0" parTransId="{8A17A11A-2BE8-4EFF-8943-9E3D9AAE7DA6}" sibTransId="{0054D30D-BDA4-4F29-BB72-DD9324AFE39E}"/>
    <dgm:cxn modelId="{DD3A8BE0-A2D3-482C-AC8B-E1DA702D1A7E}" type="presOf" srcId="{09041C23-07C4-4222-8C76-1EEC5D5A73EF}" destId="{994822C5-AE68-47D3-AB7C-BF58AFA63968}" srcOrd="0" destOrd="0" presId="urn:microsoft.com/office/officeart/2024/3/layout/hArchList1"/>
    <dgm:cxn modelId="{ECDDA5E5-E4BC-4985-9F34-7497F864C227}" type="presOf" srcId="{303D80AB-0DF8-4DE0-B660-AD5EC8D11F29}" destId="{878B0C59-C7F9-405F-BD18-EF6F01E1DA15}" srcOrd="0" destOrd="0" presId="urn:microsoft.com/office/officeart/2024/3/layout/hArchList1"/>
    <dgm:cxn modelId="{BAFCBFEA-5E28-40E9-857B-1BA8D876FE7B}" type="presOf" srcId="{BC06F583-A082-45CE-9D88-211FB9615696}" destId="{66DC30D4-8FC1-4103-9DA9-933A66FBF23A}" srcOrd="0" destOrd="0" presId="urn:microsoft.com/office/officeart/2024/3/layout/hArchList1"/>
    <dgm:cxn modelId="{38AB3EFB-D657-4088-B493-2CB549D5F9F6}" type="presOf" srcId="{373E8C91-441A-4B5B-A6F9-C3965B0E413B}" destId="{7DE8D0FD-6DD3-4863-B116-81E720AE83B1}" srcOrd="0" destOrd="0" presId="urn:microsoft.com/office/officeart/2024/3/layout/hArchList1"/>
    <dgm:cxn modelId="{D4FBD029-52FC-45C3-B7FF-5B1E2AAE9764}" type="presParOf" srcId="{994822C5-AE68-47D3-AB7C-BF58AFA63968}" destId="{89CEEAAC-A9AC-42F3-8059-CCF585CB93BC}" srcOrd="0" destOrd="0" presId="urn:microsoft.com/office/officeart/2024/3/layout/hArchList1"/>
    <dgm:cxn modelId="{00ABEA8C-E573-4485-B662-AC09CD417E46}" type="presParOf" srcId="{89CEEAAC-A9AC-42F3-8059-CCF585CB93BC}" destId="{7E999133-9741-4516-B0D0-C7D849AF106E}" srcOrd="0" destOrd="0" presId="urn:microsoft.com/office/officeart/2024/3/layout/hArchList1"/>
    <dgm:cxn modelId="{F0CDBD86-DBDA-4B29-A366-9E640D2F2712}" type="presParOf" srcId="{89CEEAAC-A9AC-42F3-8059-CCF585CB93BC}" destId="{5EBDFA9C-6425-4817-B534-7229722DA4D7}" srcOrd="1" destOrd="0" presId="urn:microsoft.com/office/officeart/2024/3/layout/hArchList1"/>
    <dgm:cxn modelId="{D756C9E6-D93E-46C8-8976-C34FA2A630B7}" type="presParOf" srcId="{994822C5-AE68-47D3-AB7C-BF58AFA63968}" destId="{1F163384-027A-4267-BBE8-DABB2065B7EB}" srcOrd="1" destOrd="0" presId="urn:microsoft.com/office/officeart/2024/3/layout/hArchList1"/>
    <dgm:cxn modelId="{4F9AE3C7-AADD-4AD2-B284-2D07C9B8B9D0}" type="presParOf" srcId="{994822C5-AE68-47D3-AB7C-BF58AFA63968}" destId="{0DAC8EF7-2001-4684-8BF0-A72E9E81A0B5}" srcOrd="2" destOrd="0" presId="urn:microsoft.com/office/officeart/2024/3/layout/hArchList1"/>
    <dgm:cxn modelId="{525F99A2-A975-4AB4-97CF-71DE94DFCCD4}" type="presParOf" srcId="{0DAC8EF7-2001-4684-8BF0-A72E9E81A0B5}" destId="{66DC30D4-8FC1-4103-9DA9-933A66FBF23A}" srcOrd="0" destOrd="0" presId="urn:microsoft.com/office/officeart/2024/3/layout/hArchList1"/>
    <dgm:cxn modelId="{52EDF34A-269D-424F-A963-7DE2F92A3F4C}" type="presParOf" srcId="{0DAC8EF7-2001-4684-8BF0-A72E9E81A0B5}" destId="{8093D74F-0BBE-438C-8E76-642586F210A9}" srcOrd="1" destOrd="0" presId="urn:microsoft.com/office/officeart/2024/3/layout/hArchList1"/>
    <dgm:cxn modelId="{2BCFA351-66C6-445B-BFA2-B03D130B40DD}" type="presParOf" srcId="{994822C5-AE68-47D3-AB7C-BF58AFA63968}" destId="{7DE8D0FD-6DD3-4863-B116-81E720AE83B1}" srcOrd="3" destOrd="0" presId="urn:microsoft.com/office/officeart/2024/3/layout/hArchList1"/>
    <dgm:cxn modelId="{8EF2B7DF-1ED7-468A-87C5-F1EB28CFA917}" type="presParOf" srcId="{994822C5-AE68-47D3-AB7C-BF58AFA63968}" destId="{EC243056-061F-4999-A110-C3FF81F8EFBC}" srcOrd="4" destOrd="0" presId="urn:microsoft.com/office/officeart/2024/3/layout/hArchList1"/>
    <dgm:cxn modelId="{934C0DBB-3313-4188-AAE8-50A1BCFAACD4}" type="presParOf" srcId="{EC243056-061F-4999-A110-C3FF81F8EFBC}" destId="{878B0C59-C7F9-405F-BD18-EF6F01E1DA15}" srcOrd="0" destOrd="0" presId="urn:microsoft.com/office/officeart/2024/3/layout/hArchList1"/>
    <dgm:cxn modelId="{BF942C47-CDD6-4E24-BD84-B05ED71125D3}" type="presParOf" srcId="{EC243056-061F-4999-A110-C3FF81F8EFBC}" destId="{71666C52-3506-41CD-B1AA-C9DCFFA305F8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40F97-78AF-41D6-9210-DECA493E454D}">
      <dsp:nvSpPr>
        <dsp:cNvPr id="0" name=""/>
        <dsp:cNvSpPr/>
      </dsp:nvSpPr>
      <dsp:spPr>
        <a:xfrm>
          <a:off x="0" y="0"/>
          <a:ext cx="1166831" cy="1166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r="27838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0DBA65-7AFC-4E6D-AF31-7CD580E4F30F}">
      <dsp:nvSpPr>
        <dsp:cNvPr id="0" name=""/>
        <dsp:cNvSpPr/>
      </dsp:nvSpPr>
      <dsp:spPr>
        <a:xfrm>
          <a:off x="1346831" y="0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Social Interaction in Learning</a:t>
          </a:r>
        </a:p>
      </dsp:txBody>
      <dsp:txXfrm>
        <a:off x="1346831" y="0"/>
        <a:ext cx="4846006" cy="344398"/>
      </dsp:txXfrm>
    </dsp:sp>
    <dsp:sp modelId="{0CC5DA11-1ABF-42B6-87F4-DC16CFE8E6BD}">
      <dsp:nvSpPr>
        <dsp:cNvPr id="0" name=""/>
        <dsp:cNvSpPr/>
      </dsp:nvSpPr>
      <dsp:spPr>
        <a:xfrm>
          <a:off x="1346831" y="344398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Vygotsky highlights social interaction as essential for cognitive development and meaningful learning.</a:t>
          </a:r>
        </a:p>
      </dsp:txBody>
      <dsp:txXfrm>
        <a:off x="1346831" y="344398"/>
        <a:ext cx="4846006" cy="822433"/>
      </dsp:txXfrm>
    </dsp:sp>
    <dsp:sp modelId="{98E659D3-8EDF-44CC-881A-249BD0366A73}">
      <dsp:nvSpPr>
        <dsp:cNvPr id="0" name=""/>
        <dsp:cNvSpPr/>
      </dsp:nvSpPr>
      <dsp:spPr>
        <a:xfrm>
          <a:off x="0" y="1260177"/>
          <a:ext cx="1166831" cy="1166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r="33033" b="8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39E3B0-155F-4995-8EE2-3102450CF221}">
      <dsp:nvSpPr>
        <dsp:cNvPr id="0" name=""/>
        <dsp:cNvSpPr/>
      </dsp:nvSpPr>
      <dsp:spPr>
        <a:xfrm>
          <a:off x="1346831" y="1260177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Scaffolding Support</a:t>
          </a:r>
        </a:p>
      </dsp:txBody>
      <dsp:txXfrm>
        <a:off x="1346831" y="1260177"/>
        <a:ext cx="4846006" cy="344398"/>
      </dsp:txXfrm>
    </dsp:sp>
    <dsp:sp modelId="{DE2D9B52-E740-4DAD-8782-7A672C3EBA42}">
      <dsp:nvSpPr>
        <dsp:cNvPr id="0" name=""/>
        <dsp:cNvSpPr/>
      </dsp:nvSpPr>
      <dsp:spPr>
        <a:xfrm>
          <a:off x="1346831" y="1604575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Scaffolding provides guidance that helps learners achieve tasks beyond their current abilities.</a:t>
          </a:r>
        </a:p>
      </dsp:txBody>
      <dsp:txXfrm>
        <a:off x="1346831" y="1604575"/>
        <a:ext cx="4846006" cy="822433"/>
      </dsp:txXfrm>
    </dsp:sp>
    <dsp:sp modelId="{4FF43E74-6E39-47C3-8DCF-64F4E5987385}">
      <dsp:nvSpPr>
        <dsp:cNvPr id="0" name=""/>
        <dsp:cNvSpPr/>
      </dsp:nvSpPr>
      <dsp:spPr>
        <a:xfrm>
          <a:off x="0" y="2520355"/>
          <a:ext cx="1166831" cy="1166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8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CFE1B-337E-441B-B574-E23AE3CDDBA0}">
      <dsp:nvSpPr>
        <dsp:cNvPr id="0" name=""/>
        <dsp:cNvSpPr/>
      </dsp:nvSpPr>
      <dsp:spPr>
        <a:xfrm>
          <a:off x="1346831" y="2520355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Secure Relationships</a:t>
          </a:r>
        </a:p>
      </dsp:txBody>
      <dsp:txXfrm>
        <a:off x="1346831" y="2520355"/>
        <a:ext cx="4846006" cy="344398"/>
      </dsp:txXfrm>
    </dsp:sp>
    <dsp:sp modelId="{DBCC70CE-7E32-47BF-8761-94B688F26FE9}">
      <dsp:nvSpPr>
        <dsp:cNvPr id="0" name=""/>
        <dsp:cNvSpPr/>
      </dsp:nvSpPr>
      <dsp:spPr>
        <a:xfrm>
          <a:off x="1346831" y="2864753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Secure, supportive relationships foster a safe environment for guided participation.</a:t>
          </a:r>
        </a:p>
      </dsp:txBody>
      <dsp:txXfrm>
        <a:off x="1346831" y="2864753"/>
        <a:ext cx="4846006" cy="822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99133-9741-4516-B0D0-C7D849AF106E}">
      <dsp:nvSpPr>
        <dsp:cNvPr id="0" name=""/>
        <dsp:cNvSpPr/>
      </dsp:nvSpPr>
      <dsp:spPr>
        <a:xfrm>
          <a:off x="0" y="0"/>
          <a:ext cx="1935261" cy="50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Brain Development Impact</a:t>
          </a:r>
        </a:p>
      </dsp:txBody>
      <dsp:txXfrm>
        <a:off x="0" y="0"/>
        <a:ext cx="1935261" cy="508107"/>
      </dsp:txXfrm>
    </dsp:sp>
    <dsp:sp modelId="{5EBDFA9C-6425-4817-B534-7229722DA4D7}">
      <dsp:nvSpPr>
        <dsp:cNvPr id="0" name=""/>
        <dsp:cNvSpPr/>
      </dsp:nvSpPr>
      <dsp:spPr>
        <a:xfrm>
          <a:off x="0" y="508107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970" rIns="13970" bIns="1397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Brain growth between 18 and 24 months critically influences early language acquisition and comprehension.</a:t>
          </a:r>
        </a:p>
      </dsp:txBody>
      <dsp:txXfrm>
        <a:off x="0" y="508107"/>
        <a:ext cx="1935261" cy="2913658"/>
      </dsp:txXfrm>
    </dsp:sp>
    <dsp:sp modelId="{66DC30D4-8FC1-4103-9DA9-933A66FBF23A}">
      <dsp:nvSpPr>
        <dsp:cNvPr id="0" name=""/>
        <dsp:cNvSpPr/>
      </dsp:nvSpPr>
      <dsp:spPr>
        <a:xfrm>
          <a:off x="2128788" y="0"/>
          <a:ext cx="1935261" cy="50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Role of Social Interaction</a:t>
          </a:r>
        </a:p>
      </dsp:txBody>
      <dsp:txXfrm>
        <a:off x="2128788" y="0"/>
        <a:ext cx="1935261" cy="508107"/>
      </dsp:txXfrm>
    </dsp:sp>
    <dsp:sp modelId="{8093D74F-0BBE-438C-8E76-642586F210A9}">
      <dsp:nvSpPr>
        <dsp:cNvPr id="0" name=""/>
        <dsp:cNvSpPr/>
      </dsp:nvSpPr>
      <dsp:spPr>
        <a:xfrm>
          <a:off x="2128788" y="508107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970" rIns="13970" bIns="1397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Engaging social interactions with caregivers foster toddlers' language skills and communication abilities.</a:t>
          </a:r>
        </a:p>
      </dsp:txBody>
      <dsp:txXfrm>
        <a:off x="2128788" y="508107"/>
        <a:ext cx="1935261" cy="2913658"/>
      </dsp:txXfrm>
    </dsp:sp>
    <dsp:sp modelId="{878B0C59-C7F9-405F-BD18-EF6F01E1DA15}">
      <dsp:nvSpPr>
        <dsp:cNvPr id="0" name=""/>
        <dsp:cNvSpPr/>
      </dsp:nvSpPr>
      <dsp:spPr>
        <a:xfrm>
          <a:off x="4257576" y="0"/>
          <a:ext cx="1935261" cy="50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Parent-Centered Strategies</a:t>
          </a:r>
        </a:p>
      </dsp:txBody>
      <dsp:txXfrm>
        <a:off x="4257576" y="0"/>
        <a:ext cx="1935261" cy="508107"/>
      </dsp:txXfrm>
    </dsp:sp>
    <dsp:sp modelId="{71666C52-3506-41CD-B1AA-C9DCFFA305F8}">
      <dsp:nvSpPr>
        <dsp:cNvPr id="0" name=""/>
        <dsp:cNvSpPr/>
      </dsp:nvSpPr>
      <dsp:spPr>
        <a:xfrm>
          <a:off x="4257576" y="508107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970" rIns="13970" bIns="1397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Practical, research-based strategies enable parents to support toddlers in achieving key language milestones.</a:t>
          </a:r>
        </a:p>
      </dsp:txBody>
      <dsp:txXfrm>
        <a:off x="4257576" y="508107"/>
        <a:ext cx="1935261" cy="291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early language development in toddlers aged 18 to 24 months. We will examine developmental milestones, brain growth, parent-centered approaches, and integrate research insights to support effective language learning during this critical period.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and sensitive caregiving supports the formation of neural circuits vital for language and social communication, promoting healthy developmental outcomes.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8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Parents play a crucial role in fostering language development by creating rich environments through reading, play, daily routines, and building secure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6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Techniques include narrating daily activities, labeling objects, and encouraging vocalizations to immerse toddlers in language-rich settings.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42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Interactive reading and play promote active language use, while embedding language opportunities in routines supports consistent practice and reinforcement.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5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Strong emotional bonds enhance toddlers' willingness to communicate and explore language, emphasizing the importance of sensitive and responsive parenting.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2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synthesize research findings and theoretical frameworks to offer practical guidance supporting language milestones and effective early language learning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Research highlights the importance of responsive interaction, rich language exposure, and socio-emotional support to optimize early language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0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Vygotsky’s theories emphasize the role of social interaction and scaffolding in learning, underscoring the value of guided participation and secure relationships.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00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Parents and caregivers are encouraged to engage in meaningful communication, provide consistent language input, and respond sensitively to encourage toddlers’ language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64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language learning between 18 and 24 months is shaped by brain development, social interaction, and parent-centered approaches. Integrating research with practical strategies equips caregivers to support toddlers in reaching vital language milestones.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9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key language milestones during 18 to 24 months, breakthroughs in brain development that support language acquisition, parent-focused strategies to enrich language environments, and current research frameworks to apply in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2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During this age, toddlers experience rapid vocabulary expansion and begin combining words. Both receptive and expressive language skills emerge, alongside early signs of social language use and conversational 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1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Between 18 and 24 months, children typically increase their vocabulary from a few words to over 50, beginning to combine two words to form simple phrases, reflecting advancing cognitive and linguistic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3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Receptive skills—understanding language—usually outpace expressive abilities. Toddlers start to comprehend simple instructions while simultaneously expanding their ability to express needs and ideas.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2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Children begin engaging in turn-taking, using gestures, and responding to social cues, marking the foundation of conversational skills and social communication.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5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The brain undergoes critical neural changes that support language learning. Play and interaction stimulate cognitive growth, while responsive caregiving shapes essential brain pathways for communication.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9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Synaptic connections strengthen in language-related brain areas during this period, enhancing toddlers' ability to process and produce language efficiently.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Engagement in play and meaningful interactions stimulates brain development and fosters language acquisition by providing rich contexts for learning.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1C6C-007C-3B36-8852-D12C40DE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b="1" kern="1200" cap="all" baseline="0">
                <a:latin typeface="+mj-lt"/>
                <a:ea typeface="+mj-ea"/>
                <a:cs typeface="+mj-cs"/>
              </a:rPr>
              <a:t>Principles of Early Language Learning for 18-24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FB46-A4F1-4F7D-9E92-6B9436D6C615}"/>
              </a:ext>
            </a:extLst>
          </p:cNvPr>
          <p:cNvSpPr txBox="1"/>
          <p:nvPr/>
        </p:nvSpPr>
        <p:spPr>
          <a:xfrm>
            <a:off x="6109694" y="4068392"/>
            <a:ext cx="5580586" cy="219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800" kern="1200">
                <a:latin typeface="+mn-lt"/>
                <a:ea typeface="+mn-ea"/>
                <a:cs typeface="+mn-cs"/>
              </a:rPr>
              <a:t>Supporting toddlers’ speech and cognitive growth effectively</a:t>
            </a:r>
          </a:p>
        </p:txBody>
      </p:sp>
    </p:spTree>
    <p:extLst>
      <p:ext uri="{BB962C8B-B14F-4D97-AF65-F5344CB8AC3E}">
        <p14:creationId xmlns:p14="http://schemas.microsoft.com/office/powerpoint/2010/main" val="4935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CFD9-4B36-8C45-D106-1744EAF7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Impact of Responsive Caregiving on Brain Pathways</a:t>
            </a:r>
          </a:p>
        </p:txBody>
      </p:sp>
      <p:pic>
        <p:nvPicPr>
          <p:cNvPr id="6" name="Content Placeholder 5" descr="Blackboard Business Strategy Concept">
            <a:extLst>
              <a:ext uri="{FF2B5EF4-FFF2-40B4-BE49-F238E27FC236}">
                <a16:creationId xmlns:a16="http://schemas.microsoft.com/office/drawing/2014/main" id="{C256D0B9-DC17-46A4-A7C2-5D032B6F9A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3763" y="2096528"/>
            <a:ext cx="4887594" cy="3641257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06705-B49E-B3A9-A5DC-EB6F75E29D7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in Neural Circuit Formation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strengthens brain pathways critical for language and social interaction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Support for Language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Sensitive caregiving fosters language acquisition by promoting healthy neural connections.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Promotion of Social Communication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Attentive caregiving enhances social communication through optimized brain network growth.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89BE2-CE2C-A6CA-41AE-51FA9211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AE2C-6A3D-94AF-6CFD-C9669883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Approaches and Interactive Effects</a:t>
            </a:r>
          </a:p>
        </p:txBody>
      </p:sp>
    </p:spTree>
    <p:extLst>
      <p:ext uri="{BB962C8B-B14F-4D97-AF65-F5344CB8AC3E}">
        <p14:creationId xmlns:p14="http://schemas.microsoft.com/office/powerpoint/2010/main" val="3622710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8F16-530A-0516-CD25-03A4F7D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Strategies for Fostering Rich Language Environments</a:t>
            </a:r>
          </a:p>
        </p:txBody>
      </p:sp>
      <p:pic>
        <p:nvPicPr>
          <p:cNvPr id="6" name="Content Placeholder 5" descr="Grandma and granddaughter use a smartphone">
            <a:extLst>
              <a:ext uri="{FF2B5EF4-FFF2-40B4-BE49-F238E27FC236}">
                <a16:creationId xmlns:a16="http://schemas.microsoft.com/office/drawing/2014/main" id="{CEC0940E-5FD7-48EF-BF2F-0E195B094C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7776" r="3757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AB662-C60E-FC53-3CF4-5FBF2B684CE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Narrating Daily Activities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Describing everyday actions helps toddlers associate words with experiences and context.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Labeling Objects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Naming objects around toddlers builds vocabulary and reinforces word-object connections.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Encouraging Vocalizations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Prompting toddlers to vocalize fosters speech development and interactive communication skills.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8D5FD-771C-1AC2-7707-AB49D854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905A-46A0-BF99-A720-7D9D271D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Interactive Reading, Play, and Daily Routines</a:t>
            </a:r>
          </a:p>
        </p:txBody>
      </p:sp>
      <p:pic>
        <p:nvPicPr>
          <p:cNvPr id="6" name="Content Placeholder 5" descr="Adorable 2.5 years old mixed race girls using tablet computer, sitting on carpet in kids' room.">
            <a:extLst>
              <a:ext uri="{FF2B5EF4-FFF2-40B4-BE49-F238E27FC236}">
                <a16:creationId xmlns:a16="http://schemas.microsoft.com/office/drawing/2014/main" id="{5541E21C-AD53-48E1-BBC9-08BA6E14B0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1532" r="1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630C7-55AE-F843-68EC-EA206550DFF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Interactive Reading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reading encourages active engagement and enhances language development in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Play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fosters language use through social interaction and creative expression.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Embedding Language in Routines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Incorporating language opportunities in daily routines ensures consistent practice and reinforcement.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CB810-CF24-1842-D7CB-BE12A127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8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AEAE-33F0-0DED-7784-0006D41E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Building Secure Relationships for Optimal Learning</a:t>
            </a:r>
          </a:p>
        </p:txBody>
      </p:sp>
      <p:pic>
        <p:nvPicPr>
          <p:cNvPr id="6" name="Content Placeholder 5" descr="father and little son ">
            <a:extLst>
              <a:ext uri="{FF2B5EF4-FFF2-40B4-BE49-F238E27FC236}">
                <a16:creationId xmlns:a16="http://schemas.microsoft.com/office/drawing/2014/main" id="{4BC6B149-83E7-4FFE-AA74-3E8F8794F5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3763" y="2230937"/>
            <a:ext cx="4887594" cy="337243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E199E-5838-1E08-73B7-5861B44FC06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Bonds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Strong emotional connections increase toddlers' motivation to communicate and learn language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Sensitive Parenting Role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parenting supports toddlers' exploration of language through nurturing and attentive behavior.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6F77-3407-EAD9-7FEF-75070175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D8DA-9F6F-5F81-4EFC-083998AD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Integrating Theory and Practice: Insights From Current Research</a:t>
            </a:r>
          </a:p>
        </p:txBody>
      </p:sp>
    </p:spTree>
    <p:extLst>
      <p:ext uri="{BB962C8B-B14F-4D97-AF65-F5344CB8AC3E}">
        <p14:creationId xmlns:p14="http://schemas.microsoft.com/office/powerpoint/2010/main" val="1036404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1783-29D2-3FF8-3AA7-7FE0BA5E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Summary of Key Research Findings and Best Practices</a:t>
            </a:r>
          </a:p>
        </p:txBody>
      </p:sp>
      <p:pic>
        <p:nvPicPr>
          <p:cNvPr id="6" name="Content Placeholder 5" descr="http://i1337.photobucket.com/albums/o665/qinni80125/543534654767876c_zps9455e197.jpg]">
            <a:extLst>
              <a:ext uri="{FF2B5EF4-FFF2-40B4-BE49-F238E27FC236}">
                <a16:creationId xmlns:a16="http://schemas.microsoft.com/office/drawing/2014/main" id="{C90CE032-7AD4-4149-A4AE-EE8BF59682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5360" r="1536" b="2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EF45D-15CE-CE1E-46F0-03A30245DB8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Responsive Interaction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interaction between caregivers and children fosters better language and social skills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Rich Language Exposure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Exposure to diverse and rich language environments enhances early vocabulary and communication abilities.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Socio-Emotional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Providing socio-emotional support promotes a secure environment critical for language growth and confidence.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3C644-F0D9-D3EA-C475-C73FDB84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45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917A-E465-94E1-1935-1BFCB4ED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Application of Vygotskian and Relationship-Based Frameworks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B814D6-B8B9-9FFC-055D-001D59F377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8216A-CD52-B19A-89E8-04B5BF07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259FCE8-19F9-4531-9FF4-1C5D408873E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5856147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556760" y="2073275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0576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283B-6F97-5B48-4D5D-C12D8423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Practical Guidance for Supporting Milestone Achievement</a:t>
            </a:r>
          </a:p>
        </p:txBody>
      </p:sp>
      <p:pic>
        <p:nvPicPr>
          <p:cNvPr id="6" name="Content Placeholder 5" descr="Mother playing with baby daughter">
            <a:extLst>
              <a:ext uri="{FF2B5EF4-FFF2-40B4-BE49-F238E27FC236}">
                <a16:creationId xmlns:a16="http://schemas.microsoft.com/office/drawing/2014/main" id="{BB615631-6FDE-451A-9775-FC13DBDF8C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333" r="9201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FE526-90E1-9994-C5DF-DD49E70C236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Meaningful Communication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Engage toddlers through interactive and meaningful communication to foster language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Consistent Language Input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Provide toddlers with regular and consistent exposure to language to enhance their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Sensitive Responses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Respond sensitively to toddlers’ cues to support their communication confidence and skills.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647A4-F0FB-AFE6-83F7-981B07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9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C222-579D-852E-0B50-FDAFF7DD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7B2A385-11E9-EAFA-C767-BFCE9BAE650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911352" y="2058669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B3BE5A-0ED3-AE13-BA3F-F04D08426F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5483" y="2058670"/>
            <a:ext cx="3002755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70511-05F1-CEF7-86B0-62BA099B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99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D074-DBD4-4F9A-4082-9AE93C8A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Agenda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C4104-6BF7-D267-1DD2-DA5088AA5A15}"/>
              </a:ext>
            </a:extLst>
          </p:cNvPr>
          <p:cNvSpPr>
            <a:spLocks noGrp="1"/>
          </p:cNvSpPr>
          <p:nvPr>
            <p:ph type="body"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Key Milestones in Language Development for 18–24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t>Breakthroughs in Brain Development and Language Acquisition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Approaches and Interactive Effects</a:t>
            </a:r>
          </a:p>
          <a:p>
            <a:pPr>
              <a:buFont typeface="Arial" panose="020B0604020202020204" pitchFamily="34" charset="0"/>
              <a:buChar char="•"/>
            </a:pPr>
            <a:r>
              <a:t>Integrating Theory and Practice: Insights From Current Research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3454F-12FD-A7E0-FD1A-FFBACB4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52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F3E6-23E7-F03D-425D-CD1D8D0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Key Milestones in Language Development for 18–24 Months</a:t>
            </a:r>
          </a:p>
        </p:txBody>
      </p:sp>
    </p:spTree>
    <p:extLst>
      <p:ext uri="{BB962C8B-B14F-4D97-AF65-F5344CB8AC3E}">
        <p14:creationId xmlns:p14="http://schemas.microsoft.com/office/powerpoint/2010/main" val="1395394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6BDE-289A-0B52-82E3-FB10B44F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Typical Vocabulary Growth and First Word Combinations</a:t>
            </a:r>
          </a:p>
        </p:txBody>
      </p:sp>
      <p:pic>
        <p:nvPicPr>
          <p:cNvPr id="6" name="Content Placeholder 5" descr="child and blank speech bubbles">
            <a:extLst>
              <a:ext uri="{FF2B5EF4-FFF2-40B4-BE49-F238E27FC236}">
                <a16:creationId xmlns:a16="http://schemas.microsoft.com/office/drawing/2014/main" id="{BDE320BE-C6ED-412A-B589-1B08EE894C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2583" b="-3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125E7-9430-63AA-E3FD-10DBC63D31B8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Vocabulary Expansion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grow their vocabulary rapidly from a few words to over 50 between 18 and 24 months.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First Word Combinations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begin combining two words to form simple phrases, showing early language development.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ED65A-2129-D388-2067-512CBA22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AFC4-7385-5893-8E82-678E5B9F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Emergence of Receptive and Expressive Skills</a:t>
            </a:r>
          </a:p>
        </p:txBody>
      </p:sp>
      <p:pic>
        <p:nvPicPr>
          <p:cNvPr id="6" name="Content Placeholder 5" descr="Closeup of baby and mom playing with toy,">
            <a:extLst>
              <a:ext uri="{FF2B5EF4-FFF2-40B4-BE49-F238E27FC236}">
                <a16:creationId xmlns:a16="http://schemas.microsoft.com/office/drawing/2014/main" id="{AC402B29-4E2B-4483-9277-EE882283E8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4891" r="6642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3ED3B-6827-02F8-B0F7-281B4FD97C80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Receptive Language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develop the ability to understand language before they can express themselves verbally.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Expressive Language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gradually increase their skills in expressing needs and ideas through words and gestures.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C323E-89AC-C1CB-E736-2539DAC9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0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41D1-A3A1-DC6E-6A0C-4B1C5514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Indicators of Social Language Use and Early Conversation</a:t>
            </a:r>
          </a:p>
        </p:txBody>
      </p:sp>
      <p:pic>
        <p:nvPicPr>
          <p:cNvPr id="6" name="Content Placeholder 5" descr="Portrait of amazed cute little boy pointing to empty place on white background">
            <a:extLst>
              <a:ext uri="{FF2B5EF4-FFF2-40B4-BE49-F238E27FC236}">
                <a16:creationId xmlns:a16="http://schemas.microsoft.com/office/drawing/2014/main" id="{56732481-1303-4256-BEAC-82AFFD3CF6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3190" r="-3" b="-3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2DCC2-EBB4-8FED-DE22-00D833482CC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Turn-taking in Conversation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learn to take turns speaking, which is a fundamental skill for effective conversations.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Use of Gestures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Gestures help children express themselves and support social communication in early conversations.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Responding to Social Cues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Recognizing and responding to social cues lays the foundation for understanding and engaging in social interactions.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96011-F9F7-9543-FEC3-A0411E1A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4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6752-1C02-30AD-AAE7-A9E88346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Breakthroughs in Brain Development and Language Acquisition</a:t>
            </a:r>
          </a:p>
        </p:txBody>
      </p:sp>
    </p:spTree>
    <p:extLst>
      <p:ext uri="{BB962C8B-B14F-4D97-AF65-F5344CB8AC3E}">
        <p14:creationId xmlns:p14="http://schemas.microsoft.com/office/powerpoint/2010/main" val="2539596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0511-F18F-843A-0DA9-7EBD5B88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Neural Changes Supporting Language Learning</a:t>
            </a:r>
          </a:p>
        </p:txBody>
      </p:sp>
      <p:pic>
        <p:nvPicPr>
          <p:cNvPr id="6" name="Content Placeholder 5" descr="Further evolution of technology through artificial intelligence and cyborgs">
            <a:extLst>
              <a:ext uri="{FF2B5EF4-FFF2-40B4-BE49-F238E27FC236}">
                <a16:creationId xmlns:a16="http://schemas.microsoft.com/office/drawing/2014/main" id="{0581A2BB-104D-4F4A-AEB4-5BC043B6EB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2902" r="12546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82818-B936-6515-05FE-618D5A060A2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Synaptic Strengthening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Synaptic connections in language-related brain regions strengthen, improving communication between neurons.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Enhanced Language Processing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Stronger synapses enable toddlers to process and produce language more efficiently.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4CC5E-B8A4-B6C2-F807-A63A9F28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1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08B1-B6B7-640F-E39E-106E3C0A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Role of Play and Interaction in Cognitive Growth</a:t>
            </a:r>
          </a:p>
        </p:txBody>
      </p:sp>
      <p:pic>
        <p:nvPicPr>
          <p:cNvPr id="6" name="Content Placeholder 5" descr="Boys making a robot">
            <a:extLst>
              <a:ext uri="{FF2B5EF4-FFF2-40B4-BE49-F238E27FC236}">
                <a16:creationId xmlns:a16="http://schemas.microsoft.com/office/drawing/2014/main" id="{BAB5DFD8-CF4D-449B-8760-FA885B900A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534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E1728-794B-D521-41B3-CE3CE596EFF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Play Stimulates Brain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Active play enhances neural connections and supports overall cognitive growth in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Interactions Foster Language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Meaningful social interactions provide rich contexts that enhance language acquisition effectively.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19AAC-76E2-E67F-474B-EBF426F4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9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{58B814C1-95CF-4AE8-BC25-2117A3E3A2CA}TFb05bf529-a1dc-42d5-b9d6-8a1e9569dd9caf6e7d0f_win32-c3c9796a48f5</Template>
  <TotalTime>18</TotalTime>
  <Words>5082</Words>
  <Application>Microsoft Office PowerPoint</Application>
  <PresentationFormat>Widescreen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 Light</vt:lpstr>
      <vt:lpstr>Calibri</vt:lpstr>
      <vt:lpstr>Posterama</vt:lpstr>
      <vt:lpstr>Custom</vt:lpstr>
      <vt:lpstr>Principles of Early Language Learning for 18-24 Months</vt:lpstr>
      <vt:lpstr>Agenda Overview</vt:lpstr>
      <vt:lpstr>Key Milestones in Language Development for 18–24 Months</vt:lpstr>
      <vt:lpstr>Typical Vocabulary Growth and First Word Combinations</vt:lpstr>
      <vt:lpstr>Emergence of Receptive and Expressive Skills</vt:lpstr>
      <vt:lpstr>Indicators of Social Language Use and Early Conversation</vt:lpstr>
      <vt:lpstr>Breakthroughs in Brain Development and Language Acquisition</vt:lpstr>
      <vt:lpstr>Neural Changes Supporting Language Learning</vt:lpstr>
      <vt:lpstr>Role of Play and Interaction in Cognitive Growth</vt:lpstr>
      <vt:lpstr>Impact of Responsive Caregiving on Brain Pathways</vt:lpstr>
      <vt:lpstr>Parent-Centered Approaches and Interactive Effects</vt:lpstr>
      <vt:lpstr>Strategies for Fostering Rich Language Environments</vt:lpstr>
      <vt:lpstr>Interactive Reading, Play, and Daily Routines</vt:lpstr>
      <vt:lpstr>Building Secure Relationships for Optimal Learning</vt:lpstr>
      <vt:lpstr>Integrating Theory and Practice: Insights From Current Research</vt:lpstr>
      <vt:lpstr>Summary of Key Research Findings and Best Practices</vt:lpstr>
      <vt:lpstr>Application of Vygotskian and Relationship-Based Frameworks</vt:lpstr>
      <vt:lpstr>Practical Guidance for Supporting Milestone Achievement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2025-10-01T19:11:36Z</dcterms:created>
  <dcterms:modified xsi:type="dcterms:W3CDTF">2025-10-01T19:29:55Z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