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y Principles of Early Cognitive Development and Milestones for 18–24 Months" id="{7ADFD1C5-3334-42D2-8D21-4AAC18FC553C}">
          <p14:sldIdLst>
            <p14:sldId id="2561"/>
            <p14:sldId id="2562"/>
          </p14:sldIdLst>
        </p14:section>
        <p14:section name="Core Principles of Early Cognitive Development in 18–24 Month Olds" id="{5316E9EF-6019-422B-B4E8-2B7276132FD9}">
          <p14:sldIdLst>
            <p14:sldId id="2563"/>
            <p14:sldId id="2564"/>
            <p14:sldId id="2565"/>
            <p14:sldId id="2566"/>
          </p14:sldIdLst>
        </p14:section>
        <p14:section name="Developmental Milestones and Recent Research Advances" id="{4013E3E9-412C-4ABD-B99A-9B918E09F15F}">
          <p14:sldIdLst>
            <p14:sldId id="2567"/>
            <p14:sldId id="2568"/>
            <p14:sldId id="2569"/>
            <p14:sldId id="2570"/>
          </p14:sldIdLst>
        </p14:section>
        <p14:section name="Parent-Centered and Interactive Approaches" id="{F33F91C1-10C2-4FC8-8536-DC7EE51734A7}">
          <p14:sldIdLst>
            <p14:sldId id="2571"/>
            <p14:sldId id="2572"/>
            <p14:sldId id="2573"/>
          </p14:sldIdLst>
        </p14:section>
        <p14:section name="Applying Theoretical Perspectives to Everyday Practice" id="{DB29EA7B-D027-4A24-B7CC-43C87BBD84AC}">
          <p14:sldIdLst>
            <p14:sldId id="2574"/>
            <p14:sldId id="2575"/>
            <p14:sldId id="2576"/>
            <p14:sldId id="2577"/>
          </p14:sldIdLst>
        </p14:section>
        <p14:section name="Conclusion" id="{35C7DD37-072F-4EF0-97B5-C051555267A9}">
          <p14:sldIdLst>
            <p14:sldId id="2578"/>
          </p14:sldIdLst>
        </p14:section>
      </p14:sectionLst>
    </p:ex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5394" autoAdjust="0"/>
  </p:normalViewPr>
  <p:slideViewPr>
    <p:cSldViewPr snapToGrid="0">
      <p:cViewPr varScale="1">
        <p:scale>
          <a:sx n="89" d="100"/>
          <a:sy n="89" d="100"/>
        </p:scale>
        <p:origin x="374" y="26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28D63-565E-4853-BFD2-D9851A73A147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D5D70EE8-8E60-416E-9C57-2B2CD7A24D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Simple Problem-Solving</a:t>
          </a:r>
        </a:p>
      </dgm:t>
    </dgm:pt>
    <dgm:pt modelId="{448015D2-29F6-45DA-8810-B89528F093D4}" type="parTrans" cxnId="{14172E5D-1F10-441A-9188-4FB7BC3617C6}">
      <dgm:prSet/>
      <dgm:spPr/>
      <dgm:t>
        <a:bodyPr/>
        <a:lstStyle/>
        <a:p>
          <a:endParaRPr lang="zh-CN" altLang="en-US"/>
        </a:p>
      </dgm:t>
    </dgm:pt>
    <dgm:pt modelId="{9A89E491-F891-426E-AE89-9888DED10A59}" type="sibTrans" cxnId="{14172E5D-1F10-441A-9188-4FB7BC3617C6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668335FF-83E5-4FC9-B4F9-1AEC967741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Toddlers begin to solve simple problems by experimenting and exploring their environment.</a:t>
          </a:r>
        </a:p>
      </dgm:t>
    </dgm:pt>
    <dgm:pt modelId="{C13E365C-F8F5-4924-A336-5BE54A290794}" type="parTrans" cxnId="{B9DF3C9C-5384-42BA-9DB0-DD1901DBA897}">
      <dgm:prSet/>
      <dgm:spPr/>
      <dgm:t>
        <a:bodyPr/>
        <a:lstStyle/>
        <a:p>
          <a:endParaRPr lang="zh-CN" altLang="en-US"/>
        </a:p>
      </dgm:t>
    </dgm:pt>
    <dgm:pt modelId="{5BF25EB7-2932-4005-8DE7-A50D73FAE3B1}" type="sibTrans" cxnId="{B9DF3C9C-5384-42BA-9DB0-DD1901DBA897}">
      <dgm:prSet/>
      <dgm:spPr/>
      <dgm:t>
        <a:bodyPr/>
        <a:lstStyle/>
        <a:p>
          <a:endParaRPr lang="zh-CN" altLang="en-US"/>
        </a:p>
      </dgm:t>
    </dgm:pt>
    <dgm:pt modelId="{6D7A4665-DED6-45BD-9FB7-F21E95D3BFC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Vocabulary Growth</a:t>
          </a:r>
        </a:p>
      </dgm:t>
    </dgm:pt>
    <dgm:pt modelId="{8AAA265B-FB4B-4144-89AC-E11FFE1371CF}" type="parTrans" cxnId="{91637D18-B5F1-498C-AA15-BEB48148113E}">
      <dgm:prSet/>
      <dgm:spPr/>
      <dgm:t>
        <a:bodyPr/>
        <a:lstStyle/>
        <a:p>
          <a:endParaRPr lang="zh-CN" altLang="en-US"/>
        </a:p>
      </dgm:t>
    </dgm:pt>
    <dgm:pt modelId="{8D24ED3C-4E10-4F6F-8D6F-83004258419A}" type="sibTrans" cxnId="{91637D18-B5F1-498C-AA15-BEB48148113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55310EAA-3CF5-4F6E-B285-F9F3B4324B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Significant expansion of vocabulary occurs, with toddlers using and understanding new words.</a:t>
          </a:r>
        </a:p>
      </dgm:t>
    </dgm:pt>
    <dgm:pt modelId="{F6241C7C-ED2F-47F8-A47C-7D8D122F39BA}" type="parTrans" cxnId="{6E7ABAAA-8DE1-4295-9DEC-59EEE1ACB61D}">
      <dgm:prSet/>
      <dgm:spPr/>
      <dgm:t>
        <a:bodyPr/>
        <a:lstStyle/>
        <a:p>
          <a:endParaRPr lang="zh-CN" altLang="en-US"/>
        </a:p>
      </dgm:t>
    </dgm:pt>
    <dgm:pt modelId="{F31E0404-582B-4402-AF54-4C5011029C1F}" type="sibTrans" cxnId="{6E7ABAAA-8DE1-4295-9DEC-59EEE1ACB61D}">
      <dgm:prSet/>
      <dgm:spPr/>
      <dgm:t>
        <a:bodyPr/>
        <a:lstStyle/>
        <a:p>
          <a:endParaRPr lang="zh-CN" altLang="en-US"/>
        </a:p>
      </dgm:t>
    </dgm:pt>
    <dgm:pt modelId="{556F9EED-EDAD-4B3A-AE48-9359D4DCAB8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Imitative Play</a:t>
          </a:r>
        </a:p>
      </dgm:t>
    </dgm:pt>
    <dgm:pt modelId="{D404E5E4-E80A-472D-9634-8C2DEB83FA5A}" type="parTrans" cxnId="{3C7FA91B-CD70-4524-BBCC-0BCA82CD441D}">
      <dgm:prSet/>
      <dgm:spPr/>
      <dgm:t>
        <a:bodyPr/>
        <a:lstStyle/>
        <a:p>
          <a:endParaRPr lang="zh-CN" altLang="en-US"/>
        </a:p>
      </dgm:t>
    </dgm:pt>
    <dgm:pt modelId="{9B12B680-4384-475C-8630-9D87A23E9C32}" type="sibTrans" cxnId="{3C7FA91B-CD70-4524-BBCC-0BCA82CD441D}">
      <dgm:prSet/>
      <dgm:spPr/>
      <dgm:t>
        <a:bodyPr/>
        <a:lstStyle/>
        <a:p>
          <a:endParaRPr lang="zh-CN" altLang="en-US"/>
        </a:p>
      </dgm:t>
    </dgm:pt>
    <dgm:pt modelId="{7CECFFC0-5001-4F4E-B306-CB2BEC1F3F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Toddlers engage in imitative play, copying adults and peers to learn social behaviors.</a:t>
          </a:r>
        </a:p>
      </dgm:t>
    </dgm:pt>
    <dgm:pt modelId="{2523FFDC-9708-4BAC-9FD9-156B2C2478AF}" type="parTrans" cxnId="{582A4070-8A95-404E-8C63-AD365DF707D9}">
      <dgm:prSet/>
      <dgm:spPr/>
      <dgm:t>
        <a:bodyPr/>
        <a:lstStyle/>
        <a:p>
          <a:endParaRPr lang="zh-CN" altLang="en-US"/>
        </a:p>
      </dgm:t>
    </dgm:pt>
    <dgm:pt modelId="{C953C343-E466-4957-ABF3-F9042BE0966C}" type="sibTrans" cxnId="{582A4070-8A95-404E-8C63-AD365DF707D9}">
      <dgm:prSet/>
      <dgm:spPr/>
      <dgm:t>
        <a:bodyPr/>
        <a:lstStyle/>
        <a:p>
          <a:endParaRPr lang="zh-CN" altLang="en-US"/>
        </a:p>
      </dgm:t>
    </dgm:pt>
    <dgm:pt modelId="{7CB11D4E-6A58-49C8-BEB9-9E2CCEB65803}" type="pres">
      <dgm:prSet presAssocID="{BE628D63-565E-4853-BFD2-D9851A73A147}" presName="Root" presStyleCnt="0">
        <dgm:presLayoutVars>
          <dgm:dir/>
          <dgm:resizeHandles val="exact"/>
        </dgm:presLayoutVars>
      </dgm:prSet>
      <dgm:spPr/>
    </dgm:pt>
    <dgm:pt modelId="{220AFD6E-D99A-4F1E-AAD0-0ADABA6E615B}" type="pres">
      <dgm:prSet presAssocID="{D5D70EE8-8E60-416E-9C57-2B2CD7A24D4C}" presName="Composite" presStyleCnt="0"/>
      <dgm:spPr/>
    </dgm:pt>
    <dgm:pt modelId="{79BB23AD-8F4A-408F-BA6E-563140B8148D}" type="pres">
      <dgm:prSet presAssocID="{D5D70EE8-8E60-416E-9C57-2B2CD7A24D4C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4624" b="-1"/>
          <a:stretch/>
        </a:blipFill>
      </dgm:spPr>
      <dgm:extLst>
        <a:ext uri="{E40237B7-FDA0-4F09-8148-C483321AD2D9}">
          <dgm14:cNvPr xmlns:dgm14="http://schemas.microsoft.com/office/drawing/2010/diagram" id="0" name="" descr="Toddler playing with toys"/>
        </a:ext>
      </dgm:extLst>
    </dgm:pt>
    <dgm:pt modelId="{30F909DE-5465-4957-91AF-92C92505A390}" type="pres">
      <dgm:prSet presAssocID="{D5D70EE8-8E60-416E-9C57-2B2CD7A24D4C}" presName="Subtitle" presStyleLbl="revTx" presStyleIdx="0" presStyleCnt="6">
        <dgm:presLayoutVars>
          <dgm:chMax val="0"/>
          <dgm:bulletEnabled/>
        </dgm:presLayoutVars>
      </dgm:prSet>
      <dgm:spPr/>
    </dgm:pt>
    <dgm:pt modelId="{D48A748F-34D3-4D31-9F36-A3D39CC9DDBE}" type="pres">
      <dgm:prSet presAssocID="{D5D70EE8-8E60-416E-9C57-2B2CD7A24D4C}" presName="Description" presStyleLbl="revTx" presStyleIdx="1" presStyleCnt="6">
        <dgm:presLayoutVars>
          <dgm:bulletEnabled/>
        </dgm:presLayoutVars>
      </dgm:prSet>
      <dgm:spPr/>
    </dgm:pt>
    <dgm:pt modelId="{607D22D1-D8BD-4102-AE8B-D491E5ED3E21}" type="pres">
      <dgm:prSet presAssocID="{9A89E491-F891-426E-AE89-9888DED10A59}" presName="sibTrans" presStyleLbl="sibTrans2D1" presStyleIdx="0" presStyleCnt="0"/>
      <dgm:spPr/>
    </dgm:pt>
    <dgm:pt modelId="{B5EDF906-35A5-4C0B-8086-2BA8CBEF5856}" type="pres">
      <dgm:prSet presAssocID="{6D7A4665-DED6-45BD-9FB7-F21E95D3BFCD}" presName="Composite" presStyleCnt="0"/>
      <dgm:spPr/>
    </dgm:pt>
    <dgm:pt modelId="{6C6C7E98-160D-4AA0-BEA8-F45A0BAAFA06}" type="pres">
      <dgm:prSet presAssocID="{6D7A4665-DED6-45BD-9FB7-F21E95D3BFCD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8" r="9" b="10"/>
          <a:stretch/>
        </a:blipFill>
      </dgm:spPr>
      <dgm:extLst>
        <a:ext uri="{E40237B7-FDA0-4F09-8148-C483321AD2D9}">
          <dgm14:cNvPr xmlns:dgm14="http://schemas.microsoft.com/office/drawing/2010/diagram" id="0" name="" descr="Portrait of amazed cute little boy pointing to empty place on white background"/>
        </a:ext>
      </dgm:extLst>
    </dgm:pt>
    <dgm:pt modelId="{7D80D080-97E4-423C-A2E1-A6892BAAB48B}" type="pres">
      <dgm:prSet presAssocID="{6D7A4665-DED6-45BD-9FB7-F21E95D3BFCD}" presName="Subtitle" presStyleLbl="revTx" presStyleIdx="2" presStyleCnt="6">
        <dgm:presLayoutVars>
          <dgm:chMax val="0"/>
          <dgm:bulletEnabled/>
        </dgm:presLayoutVars>
      </dgm:prSet>
      <dgm:spPr/>
    </dgm:pt>
    <dgm:pt modelId="{E4F9D3D4-563D-41CA-9BD2-AE9B42238691}" type="pres">
      <dgm:prSet presAssocID="{6D7A4665-DED6-45BD-9FB7-F21E95D3BFCD}" presName="Description" presStyleLbl="revTx" presStyleIdx="3" presStyleCnt="6">
        <dgm:presLayoutVars>
          <dgm:bulletEnabled/>
        </dgm:presLayoutVars>
      </dgm:prSet>
      <dgm:spPr/>
    </dgm:pt>
    <dgm:pt modelId="{49E17CE9-D8BD-4B0D-8D96-2AA6C54C3352}" type="pres">
      <dgm:prSet presAssocID="{8D24ED3C-4E10-4F6F-8D6F-83004258419A}" presName="sibTrans" presStyleLbl="sibTrans2D1" presStyleIdx="0" presStyleCnt="0"/>
      <dgm:spPr/>
    </dgm:pt>
    <dgm:pt modelId="{151BCCB9-3EA0-4DA8-AF2C-D99CE77214B8}" type="pres">
      <dgm:prSet presAssocID="{556F9EED-EDAD-4B3A-AE48-9359D4DCAB83}" presName="Composite" presStyleCnt="0"/>
      <dgm:spPr/>
    </dgm:pt>
    <dgm:pt modelId="{F50811F5-7387-4ECF-A49E-BD93CC097700}" type="pres">
      <dgm:prSet presAssocID="{556F9EED-EDAD-4B3A-AE48-9359D4DCAB83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-13" b="-11"/>
          <a:stretch/>
        </a:blipFill>
      </dgm:spPr>
      <dgm:extLst>
        <a:ext uri="{E40237B7-FDA0-4F09-8148-C483321AD2D9}">
          <dgm14:cNvPr xmlns:dgm14="http://schemas.microsoft.com/office/drawing/2010/diagram" id="0" name="" descr="little girl sitting in her kitchen talking to gran on the telephone"/>
        </a:ext>
      </dgm:extLst>
    </dgm:pt>
    <dgm:pt modelId="{93723EA2-5A04-4256-B2D9-6EA686C2F599}" type="pres">
      <dgm:prSet presAssocID="{556F9EED-EDAD-4B3A-AE48-9359D4DCAB83}" presName="Subtitle" presStyleLbl="revTx" presStyleIdx="4" presStyleCnt="6">
        <dgm:presLayoutVars>
          <dgm:chMax val="0"/>
          <dgm:bulletEnabled/>
        </dgm:presLayoutVars>
      </dgm:prSet>
      <dgm:spPr/>
    </dgm:pt>
    <dgm:pt modelId="{DB2B5A4D-721A-4CC3-A2DB-A03F000238F5}" type="pres">
      <dgm:prSet presAssocID="{556F9EED-EDAD-4B3A-AE48-9359D4DCAB83}" presName="Description" presStyleLbl="revTx" presStyleIdx="5" presStyleCnt="6">
        <dgm:presLayoutVars>
          <dgm:bulletEnabled/>
        </dgm:presLayoutVars>
      </dgm:prSet>
      <dgm:spPr/>
    </dgm:pt>
  </dgm:ptLst>
  <dgm:cxnLst>
    <dgm:cxn modelId="{91637D18-B5F1-498C-AA15-BEB48148113E}" srcId="{BE628D63-565E-4853-BFD2-D9851A73A147}" destId="{6D7A4665-DED6-45BD-9FB7-F21E95D3BFCD}" srcOrd="1" destOrd="0" parTransId="{8AAA265B-FB4B-4144-89AC-E11FFE1371CF}" sibTransId="{8D24ED3C-4E10-4F6F-8D6F-83004258419A}"/>
    <dgm:cxn modelId="{3C7FA91B-CD70-4524-BBCC-0BCA82CD441D}" srcId="{BE628D63-565E-4853-BFD2-D9851A73A147}" destId="{556F9EED-EDAD-4B3A-AE48-9359D4DCAB83}" srcOrd="2" destOrd="0" parTransId="{D404E5E4-E80A-472D-9634-8C2DEB83FA5A}" sibTransId="{9B12B680-4384-475C-8630-9D87A23E9C32}"/>
    <dgm:cxn modelId="{EC927A1F-D17B-4E2F-8C1F-695095F74900}" type="presOf" srcId="{D5D70EE8-8E60-416E-9C57-2B2CD7A24D4C}" destId="{30F909DE-5465-4957-91AF-92C92505A390}" srcOrd="0" destOrd="0" presId="urn:microsoft.com/office/officeart/2024/3/layout/verticalVisualTextBlock1"/>
    <dgm:cxn modelId="{4B8C1C38-C417-44F1-AF5B-BB3548827014}" type="presOf" srcId="{556F9EED-EDAD-4B3A-AE48-9359D4DCAB83}" destId="{93723EA2-5A04-4256-B2D9-6EA686C2F599}" srcOrd="0" destOrd="0" presId="urn:microsoft.com/office/officeart/2024/3/layout/verticalVisualTextBlock1"/>
    <dgm:cxn modelId="{14172E5D-1F10-441A-9188-4FB7BC3617C6}" srcId="{BE628D63-565E-4853-BFD2-D9851A73A147}" destId="{D5D70EE8-8E60-416E-9C57-2B2CD7A24D4C}" srcOrd="0" destOrd="0" parTransId="{448015D2-29F6-45DA-8810-B89528F093D4}" sibTransId="{9A89E491-F891-426E-AE89-9888DED10A59}"/>
    <dgm:cxn modelId="{582A4070-8A95-404E-8C63-AD365DF707D9}" srcId="{556F9EED-EDAD-4B3A-AE48-9359D4DCAB83}" destId="{7CECFFC0-5001-4F4E-B306-CB2BEC1F3F9F}" srcOrd="0" destOrd="0" parTransId="{2523FFDC-9708-4BAC-9FD9-156B2C2478AF}" sibTransId="{C953C343-E466-4957-ABF3-F9042BE0966C}"/>
    <dgm:cxn modelId="{B35A985A-58AD-46BB-91ED-4DEF264C6EA4}" type="presOf" srcId="{668335FF-83E5-4FC9-B4F9-1AEC9677413B}" destId="{D48A748F-34D3-4D31-9F36-A3D39CC9DDBE}" srcOrd="0" destOrd="0" presId="urn:microsoft.com/office/officeart/2024/3/layout/verticalVisualTextBlock1"/>
    <dgm:cxn modelId="{22DD1081-8B4B-481C-8BCE-32EB4C1AA94F}" type="presOf" srcId="{55310EAA-3CF5-4F6E-B285-F9F3B4324B8F}" destId="{E4F9D3D4-563D-41CA-9BD2-AE9B42238691}" srcOrd="0" destOrd="0" presId="urn:microsoft.com/office/officeart/2024/3/layout/verticalVisualTextBlock1"/>
    <dgm:cxn modelId="{19E68088-AC5D-49BB-9B80-FF2C8EF76074}" type="presOf" srcId="{6D7A4665-DED6-45BD-9FB7-F21E95D3BFCD}" destId="{7D80D080-97E4-423C-A2E1-A6892BAAB48B}" srcOrd="0" destOrd="0" presId="urn:microsoft.com/office/officeart/2024/3/layout/verticalVisualTextBlock1"/>
    <dgm:cxn modelId="{53615F9A-5480-4962-869D-4D2673518691}" type="presOf" srcId="{BE628D63-565E-4853-BFD2-D9851A73A147}" destId="{7CB11D4E-6A58-49C8-BEB9-9E2CCEB65803}" srcOrd="0" destOrd="0" presId="urn:microsoft.com/office/officeart/2024/3/layout/verticalVisualTextBlock1"/>
    <dgm:cxn modelId="{B9DF3C9C-5384-42BA-9DB0-DD1901DBA897}" srcId="{D5D70EE8-8E60-416E-9C57-2B2CD7A24D4C}" destId="{668335FF-83E5-4FC9-B4F9-1AEC9677413B}" srcOrd="0" destOrd="0" parTransId="{C13E365C-F8F5-4924-A336-5BE54A290794}" sibTransId="{5BF25EB7-2932-4005-8DE7-A50D73FAE3B1}"/>
    <dgm:cxn modelId="{6E7ABAAA-8DE1-4295-9DEC-59EEE1ACB61D}" srcId="{6D7A4665-DED6-45BD-9FB7-F21E95D3BFCD}" destId="{55310EAA-3CF5-4F6E-B285-F9F3B4324B8F}" srcOrd="0" destOrd="0" parTransId="{F6241C7C-ED2F-47F8-A47C-7D8D122F39BA}" sibTransId="{F31E0404-582B-4402-AF54-4C5011029C1F}"/>
    <dgm:cxn modelId="{67FDA6D0-D7A4-4B3E-8D77-B608B30CC2D5}" type="presOf" srcId="{7CECFFC0-5001-4F4E-B306-CB2BEC1F3F9F}" destId="{DB2B5A4D-721A-4CC3-A2DB-A03F000238F5}" srcOrd="0" destOrd="0" presId="urn:microsoft.com/office/officeart/2024/3/layout/verticalVisualTextBlock1"/>
    <dgm:cxn modelId="{87978EEF-4EAC-47DB-9E83-1577C4C10547}" type="presOf" srcId="{8D24ED3C-4E10-4F6F-8D6F-83004258419A}" destId="{49E17CE9-D8BD-4B0D-8D96-2AA6C54C3352}" srcOrd="0" destOrd="0" presId="urn:microsoft.com/office/officeart/2024/3/layout/verticalVisualTextBlock1"/>
    <dgm:cxn modelId="{FFDFA5FF-D826-4AC5-A005-29587AB25270}" type="presOf" srcId="{9A89E491-F891-426E-AE89-9888DED10A59}" destId="{607D22D1-D8BD-4102-AE8B-D491E5ED3E21}" srcOrd="0" destOrd="0" presId="urn:microsoft.com/office/officeart/2024/3/layout/verticalVisualTextBlock1"/>
    <dgm:cxn modelId="{E5CCF6D8-78F5-457F-BCEB-E47CC65F1D61}" type="presParOf" srcId="{7CB11D4E-6A58-49C8-BEB9-9E2CCEB65803}" destId="{220AFD6E-D99A-4F1E-AAD0-0ADABA6E615B}" srcOrd="0" destOrd="0" presId="urn:microsoft.com/office/officeart/2024/3/layout/verticalVisualTextBlock1"/>
    <dgm:cxn modelId="{62CAD961-B91F-4AD9-9FD4-23CA88AD79DA}" type="presParOf" srcId="{220AFD6E-D99A-4F1E-AAD0-0ADABA6E615B}" destId="{79BB23AD-8F4A-408F-BA6E-563140B8148D}" srcOrd="0" destOrd="0" presId="urn:microsoft.com/office/officeart/2024/3/layout/verticalVisualTextBlock1"/>
    <dgm:cxn modelId="{311BA8FB-00AE-446A-88E3-419520A51340}" type="presParOf" srcId="{220AFD6E-D99A-4F1E-AAD0-0ADABA6E615B}" destId="{30F909DE-5465-4957-91AF-92C92505A390}" srcOrd="1" destOrd="0" presId="urn:microsoft.com/office/officeart/2024/3/layout/verticalVisualTextBlock1"/>
    <dgm:cxn modelId="{9C8E4C6C-2D8D-4996-9904-6B15DE2BD0C5}" type="presParOf" srcId="{220AFD6E-D99A-4F1E-AAD0-0ADABA6E615B}" destId="{D48A748F-34D3-4D31-9F36-A3D39CC9DDBE}" srcOrd="2" destOrd="0" presId="urn:microsoft.com/office/officeart/2024/3/layout/verticalVisualTextBlock1"/>
    <dgm:cxn modelId="{508D20D6-9838-4011-8205-89FFF254242C}" type="presParOf" srcId="{7CB11D4E-6A58-49C8-BEB9-9E2CCEB65803}" destId="{607D22D1-D8BD-4102-AE8B-D491E5ED3E21}" srcOrd="1" destOrd="0" presId="urn:microsoft.com/office/officeart/2024/3/layout/verticalVisualTextBlock1"/>
    <dgm:cxn modelId="{2D956BAD-ECA7-4FAD-8822-22A667E6EB36}" type="presParOf" srcId="{7CB11D4E-6A58-49C8-BEB9-9E2CCEB65803}" destId="{B5EDF906-35A5-4C0B-8086-2BA8CBEF5856}" srcOrd="2" destOrd="0" presId="urn:microsoft.com/office/officeart/2024/3/layout/verticalVisualTextBlock1"/>
    <dgm:cxn modelId="{1955ADC3-5AA4-418D-B963-1E2A70FDD899}" type="presParOf" srcId="{B5EDF906-35A5-4C0B-8086-2BA8CBEF5856}" destId="{6C6C7E98-160D-4AA0-BEA8-F45A0BAAFA06}" srcOrd="0" destOrd="0" presId="urn:microsoft.com/office/officeart/2024/3/layout/verticalVisualTextBlock1"/>
    <dgm:cxn modelId="{DEFA846A-18B5-476B-93A6-9F17EF2273AA}" type="presParOf" srcId="{B5EDF906-35A5-4C0B-8086-2BA8CBEF5856}" destId="{7D80D080-97E4-423C-A2E1-A6892BAAB48B}" srcOrd="1" destOrd="0" presId="urn:microsoft.com/office/officeart/2024/3/layout/verticalVisualTextBlock1"/>
    <dgm:cxn modelId="{9C4F86CB-B965-48A5-9979-5537B505154F}" type="presParOf" srcId="{B5EDF906-35A5-4C0B-8086-2BA8CBEF5856}" destId="{E4F9D3D4-563D-41CA-9BD2-AE9B42238691}" srcOrd="2" destOrd="0" presId="urn:microsoft.com/office/officeart/2024/3/layout/verticalVisualTextBlock1"/>
    <dgm:cxn modelId="{5A8E4638-9DD5-4547-9978-BC95E0B7469E}" type="presParOf" srcId="{7CB11D4E-6A58-49C8-BEB9-9E2CCEB65803}" destId="{49E17CE9-D8BD-4B0D-8D96-2AA6C54C3352}" srcOrd="3" destOrd="0" presId="urn:microsoft.com/office/officeart/2024/3/layout/verticalVisualTextBlock1"/>
    <dgm:cxn modelId="{D35F684C-CCED-416F-8361-A1C5F4639088}" type="presParOf" srcId="{7CB11D4E-6A58-49C8-BEB9-9E2CCEB65803}" destId="{151BCCB9-3EA0-4DA8-AF2C-D99CE77214B8}" srcOrd="4" destOrd="0" presId="urn:microsoft.com/office/officeart/2024/3/layout/verticalVisualTextBlock1"/>
    <dgm:cxn modelId="{04F33CCF-845B-4137-B43D-50A97CAA7361}" type="presParOf" srcId="{151BCCB9-3EA0-4DA8-AF2C-D99CE77214B8}" destId="{F50811F5-7387-4ECF-A49E-BD93CC097700}" srcOrd="0" destOrd="0" presId="urn:microsoft.com/office/officeart/2024/3/layout/verticalVisualTextBlock1"/>
    <dgm:cxn modelId="{CC340336-FC50-4D96-990A-B60C3A3F1B8E}" type="presParOf" srcId="{151BCCB9-3EA0-4DA8-AF2C-D99CE77214B8}" destId="{93723EA2-5A04-4256-B2D9-6EA686C2F599}" srcOrd="1" destOrd="0" presId="urn:microsoft.com/office/officeart/2024/3/layout/verticalVisualTextBlock1"/>
    <dgm:cxn modelId="{F5FE2B48-7D82-47D9-B493-5058BA4B8908}" type="presParOf" srcId="{151BCCB9-3EA0-4DA8-AF2C-D99CE77214B8}" destId="{DB2B5A4D-721A-4CC3-A2DB-A03F000238F5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1E93E-9D77-49DE-86B4-490FD866D742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7B0BAE-3419-40A1-A1E9-E2AA5148A82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Active Exploration Importance</a:t>
          </a:r>
        </a:p>
      </dgm:t>
    </dgm:pt>
    <dgm:pt modelId="{B68B2F36-0893-449E-9719-A2FFD1818953}" type="parTrans" cxnId="{94FDFC4B-0A76-42C2-9DED-2236F2FF76C4}">
      <dgm:prSet/>
      <dgm:spPr/>
      <dgm:t>
        <a:bodyPr/>
        <a:lstStyle/>
        <a:p>
          <a:endParaRPr lang="en-US"/>
        </a:p>
      </dgm:t>
    </dgm:pt>
    <dgm:pt modelId="{7C763868-D497-4ECE-9E69-FDFEBC0C69AD}" type="sibTrans" cxnId="{94FDFC4B-0A76-42C2-9DED-2236F2FF76C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E424205-D6B6-4B81-A8B1-F551640147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Toddlers learn best through active exploration, which stimulates cognitive growth and curiosity during early development.</a:t>
          </a:r>
        </a:p>
      </dgm:t>
    </dgm:pt>
    <dgm:pt modelId="{C54248B5-09AF-434D-8A19-E4625235E1AB}" type="parTrans" cxnId="{E4F6181C-5FA8-47D5-AF6F-445E8A65FD3B}">
      <dgm:prSet/>
      <dgm:spPr/>
      <dgm:t>
        <a:bodyPr/>
        <a:lstStyle/>
        <a:p>
          <a:endParaRPr lang="en-US"/>
        </a:p>
      </dgm:t>
    </dgm:pt>
    <dgm:pt modelId="{F60D9B44-3F13-4084-8EBC-497837283F05}" type="sibTrans" cxnId="{E4F6181C-5FA8-47D5-AF6F-445E8A65FD3B}">
      <dgm:prSet/>
      <dgm:spPr/>
      <dgm:t>
        <a:bodyPr/>
        <a:lstStyle/>
        <a:p>
          <a:endParaRPr lang="en-US"/>
        </a:p>
      </dgm:t>
    </dgm:pt>
    <dgm:pt modelId="{50CCC400-9A4E-4ECD-B922-6CDDB024AF1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Responsive Interactions</a:t>
          </a:r>
        </a:p>
      </dgm:t>
    </dgm:pt>
    <dgm:pt modelId="{5EA7A85C-4822-490E-9B89-E0B2A6AED81B}" type="parTrans" cxnId="{6232399D-01D1-4206-9270-0B4C0666CDD0}">
      <dgm:prSet/>
      <dgm:spPr/>
      <dgm:t>
        <a:bodyPr/>
        <a:lstStyle/>
        <a:p>
          <a:endParaRPr lang="en-US"/>
        </a:p>
      </dgm:t>
    </dgm:pt>
    <dgm:pt modelId="{8FE90D46-33A7-4DA0-9799-F99B90C853A1}" type="sibTrans" cxnId="{6232399D-01D1-4206-9270-0B4C0666CDD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1580FD7F-2068-4CF4-B20B-EAFECD2856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Responsive and supportive interactions between caregivers and toddlers enhance learning and emotional security.</a:t>
          </a:r>
        </a:p>
      </dgm:t>
    </dgm:pt>
    <dgm:pt modelId="{73F6AF76-092B-4736-B070-700957412B63}" type="parTrans" cxnId="{4E7E7F7A-8857-4300-A6D6-478C6881FC61}">
      <dgm:prSet/>
      <dgm:spPr/>
      <dgm:t>
        <a:bodyPr/>
        <a:lstStyle/>
        <a:p>
          <a:endParaRPr lang="en-US"/>
        </a:p>
      </dgm:t>
    </dgm:pt>
    <dgm:pt modelId="{EC59625E-7D6E-4AD9-BB39-0F1A31273ADC}" type="sibTrans" cxnId="{4E7E7F7A-8857-4300-A6D6-478C6881FC61}">
      <dgm:prSet/>
      <dgm:spPr/>
      <dgm:t>
        <a:bodyPr/>
        <a:lstStyle/>
        <a:p>
          <a:endParaRPr lang="en-US"/>
        </a:p>
      </dgm:t>
    </dgm:pt>
    <dgm:pt modelId="{915B6131-08D0-4387-A354-6CBD95BF68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Enriched Environments</a:t>
          </a:r>
        </a:p>
      </dgm:t>
    </dgm:pt>
    <dgm:pt modelId="{EB9A19C3-070E-4C3A-A6F2-209442EADE02}" type="parTrans" cxnId="{37CB358F-1A4D-4702-91CE-812976AA6C97}">
      <dgm:prSet/>
      <dgm:spPr/>
      <dgm:t>
        <a:bodyPr/>
        <a:lstStyle/>
        <a:p>
          <a:endParaRPr lang="en-US"/>
        </a:p>
      </dgm:t>
    </dgm:pt>
    <dgm:pt modelId="{94F6F2B9-6DBE-45A9-9D51-35281482C536}" type="sibTrans" cxnId="{37CB358F-1A4D-4702-91CE-812976AA6C97}">
      <dgm:prSet/>
      <dgm:spPr/>
      <dgm:t>
        <a:bodyPr/>
        <a:lstStyle/>
        <a:p>
          <a:endParaRPr lang="en-US"/>
        </a:p>
      </dgm:t>
    </dgm:pt>
    <dgm:pt modelId="{8D5A035D-4F1E-4E2F-822D-85FD8824E7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Providing enriched environments with varied stimuli promotes optimal early cognitive and social development.</a:t>
          </a:r>
        </a:p>
      </dgm:t>
    </dgm:pt>
    <dgm:pt modelId="{CB25E728-9C96-4D77-918A-EF3BBAA3FA72}" type="parTrans" cxnId="{43235F6A-DA32-41CF-9D0B-E969992DBD90}">
      <dgm:prSet/>
      <dgm:spPr/>
      <dgm:t>
        <a:bodyPr/>
        <a:lstStyle/>
        <a:p>
          <a:endParaRPr lang="en-US"/>
        </a:p>
      </dgm:t>
    </dgm:pt>
    <dgm:pt modelId="{AE043229-B3A4-4790-8DA9-FD3765CB98E9}" type="sibTrans" cxnId="{43235F6A-DA32-41CF-9D0B-E969992DBD90}">
      <dgm:prSet/>
      <dgm:spPr/>
      <dgm:t>
        <a:bodyPr/>
        <a:lstStyle/>
        <a:p>
          <a:endParaRPr lang="en-US"/>
        </a:p>
      </dgm:t>
    </dgm:pt>
    <dgm:pt modelId="{0B548BFC-5944-4F0A-B274-00698F7F3C0D}" type="pres">
      <dgm:prSet presAssocID="{C5E1E93E-9D77-49DE-86B4-490FD866D742}" presName="Name0" presStyleCnt="0">
        <dgm:presLayoutVars>
          <dgm:dir/>
          <dgm:resizeHandles val="exact"/>
        </dgm:presLayoutVars>
      </dgm:prSet>
      <dgm:spPr/>
    </dgm:pt>
    <dgm:pt modelId="{0B2D7570-085D-40B7-BB7F-FFF7397F5348}" type="pres">
      <dgm:prSet presAssocID="{BF7B0BAE-3419-40A1-A1E9-E2AA5148A82E}" presName="compNode" presStyleCnt="0"/>
      <dgm:spPr/>
    </dgm:pt>
    <dgm:pt modelId="{6C299285-D316-464C-B5FE-96834547B43A}" type="pres">
      <dgm:prSet presAssocID="{BF7B0BAE-3419-40A1-A1E9-E2AA5148A82E}" presName="pictRect" presStyleLbl="revTx" presStyleIdx="0" presStyleCnt="6">
        <dgm:presLayoutVars>
          <dgm:chMax val="0"/>
          <dgm:bulletEnabled/>
        </dgm:presLayoutVars>
      </dgm:prSet>
      <dgm:spPr/>
    </dgm:pt>
    <dgm:pt modelId="{FC41E050-4CB4-446E-8B2A-FC42FE39B049}" type="pres">
      <dgm:prSet presAssocID="{BF7B0BAE-3419-40A1-A1E9-E2AA5148A82E}" presName="textRect" presStyleLbl="revTx" presStyleIdx="1" presStyleCnt="6">
        <dgm:presLayoutVars>
          <dgm:bulletEnabled/>
        </dgm:presLayoutVars>
      </dgm:prSet>
      <dgm:spPr/>
    </dgm:pt>
    <dgm:pt modelId="{F7CD04B2-9252-4318-8C51-4D0F76101BF9}" type="pres">
      <dgm:prSet presAssocID="{7C763868-D497-4ECE-9E69-FDFEBC0C69AD}" presName="sibTrans" presStyleLbl="sibTrans2D1" presStyleIdx="0" presStyleCnt="0"/>
      <dgm:spPr/>
    </dgm:pt>
    <dgm:pt modelId="{75543C6A-78C1-4DBE-939F-F637B9C50990}" type="pres">
      <dgm:prSet presAssocID="{50CCC400-9A4E-4ECD-B922-6CDDB024AF1D}" presName="compNode" presStyleCnt="0"/>
      <dgm:spPr/>
    </dgm:pt>
    <dgm:pt modelId="{47C6D3CC-6D0A-41C5-A1E6-90A1BE0AC3A3}" type="pres">
      <dgm:prSet presAssocID="{50CCC400-9A4E-4ECD-B922-6CDDB024AF1D}" presName="pictRect" presStyleLbl="revTx" presStyleIdx="2" presStyleCnt="6">
        <dgm:presLayoutVars>
          <dgm:chMax val="0"/>
          <dgm:bulletEnabled/>
        </dgm:presLayoutVars>
      </dgm:prSet>
      <dgm:spPr/>
    </dgm:pt>
    <dgm:pt modelId="{13EE3BDC-0AE5-42E1-B8D7-0BEC7DFBE61D}" type="pres">
      <dgm:prSet presAssocID="{50CCC400-9A4E-4ECD-B922-6CDDB024AF1D}" presName="textRect" presStyleLbl="revTx" presStyleIdx="3" presStyleCnt="6">
        <dgm:presLayoutVars>
          <dgm:bulletEnabled/>
        </dgm:presLayoutVars>
      </dgm:prSet>
      <dgm:spPr/>
    </dgm:pt>
    <dgm:pt modelId="{94A4B261-526B-41AB-83AD-C26013CDE88B}" type="pres">
      <dgm:prSet presAssocID="{8FE90D46-33A7-4DA0-9799-F99B90C853A1}" presName="sibTrans" presStyleLbl="sibTrans2D1" presStyleIdx="0" presStyleCnt="0"/>
      <dgm:spPr/>
    </dgm:pt>
    <dgm:pt modelId="{72C17403-303E-41F7-BEBF-8F023960B747}" type="pres">
      <dgm:prSet presAssocID="{915B6131-08D0-4387-A354-6CBD95BF687F}" presName="compNode" presStyleCnt="0"/>
      <dgm:spPr/>
    </dgm:pt>
    <dgm:pt modelId="{5D47BF74-C42B-4AE4-B8B0-D0D0E0C65795}" type="pres">
      <dgm:prSet presAssocID="{915B6131-08D0-4387-A354-6CBD95BF687F}" presName="pictRect" presStyleLbl="revTx" presStyleIdx="4" presStyleCnt="6">
        <dgm:presLayoutVars>
          <dgm:chMax val="0"/>
          <dgm:bulletEnabled/>
        </dgm:presLayoutVars>
      </dgm:prSet>
      <dgm:spPr/>
    </dgm:pt>
    <dgm:pt modelId="{A0EA5C36-28F7-47DE-9938-F13C805F2AA1}" type="pres">
      <dgm:prSet presAssocID="{915B6131-08D0-4387-A354-6CBD95BF687F}" presName="textRect" presStyleLbl="revTx" presStyleIdx="5" presStyleCnt="6">
        <dgm:presLayoutVars>
          <dgm:bulletEnabled/>
        </dgm:presLayoutVars>
      </dgm:prSet>
      <dgm:spPr/>
    </dgm:pt>
  </dgm:ptLst>
  <dgm:cxnLst>
    <dgm:cxn modelId="{E4F6181C-5FA8-47D5-AF6F-445E8A65FD3B}" srcId="{BF7B0BAE-3419-40A1-A1E9-E2AA5148A82E}" destId="{FE424205-D6B6-4B81-A8B1-F55164014722}" srcOrd="0" destOrd="0" parTransId="{C54248B5-09AF-434D-8A19-E4625235E1AB}" sibTransId="{F60D9B44-3F13-4084-8EBC-497837283F05}"/>
    <dgm:cxn modelId="{20470D66-998F-44D6-A5E0-6430ADB089DE}" type="presOf" srcId="{BF7B0BAE-3419-40A1-A1E9-E2AA5148A82E}" destId="{6C299285-D316-464C-B5FE-96834547B43A}" srcOrd="0" destOrd="0" presId="urn:microsoft.com/office/officeart/2024/3/layout/hArchList1"/>
    <dgm:cxn modelId="{43235F6A-DA32-41CF-9D0B-E969992DBD90}" srcId="{915B6131-08D0-4387-A354-6CBD95BF687F}" destId="{8D5A035D-4F1E-4E2F-822D-85FD8824E7C1}" srcOrd="0" destOrd="0" parTransId="{CB25E728-9C96-4D77-918A-EF3BBAA3FA72}" sibTransId="{AE043229-B3A4-4790-8DA9-FD3765CB98E9}"/>
    <dgm:cxn modelId="{94FDFC4B-0A76-42C2-9DED-2236F2FF76C4}" srcId="{C5E1E93E-9D77-49DE-86B4-490FD866D742}" destId="{BF7B0BAE-3419-40A1-A1E9-E2AA5148A82E}" srcOrd="0" destOrd="0" parTransId="{B68B2F36-0893-449E-9719-A2FFD1818953}" sibTransId="{7C763868-D497-4ECE-9E69-FDFEBC0C69AD}"/>
    <dgm:cxn modelId="{10009372-AF20-4FFB-B6DB-E2EE19D6C3C1}" type="presOf" srcId="{915B6131-08D0-4387-A354-6CBD95BF687F}" destId="{5D47BF74-C42B-4AE4-B8B0-D0D0E0C65795}" srcOrd="0" destOrd="0" presId="urn:microsoft.com/office/officeart/2024/3/layout/hArchList1"/>
    <dgm:cxn modelId="{4E7E7F7A-8857-4300-A6D6-478C6881FC61}" srcId="{50CCC400-9A4E-4ECD-B922-6CDDB024AF1D}" destId="{1580FD7F-2068-4CF4-B20B-EAFECD285655}" srcOrd="0" destOrd="0" parTransId="{73F6AF76-092B-4736-B070-700957412B63}" sibTransId="{EC59625E-7D6E-4AD9-BB39-0F1A31273ADC}"/>
    <dgm:cxn modelId="{B2674B7B-AEC6-462A-8BDB-387C0EE5C7F1}" type="presOf" srcId="{1580FD7F-2068-4CF4-B20B-EAFECD285655}" destId="{13EE3BDC-0AE5-42E1-B8D7-0BEC7DFBE61D}" srcOrd="0" destOrd="0" presId="urn:microsoft.com/office/officeart/2024/3/layout/hArchList1"/>
    <dgm:cxn modelId="{8E0B0883-E637-4BC3-88E1-693061332DC6}" type="presOf" srcId="{8D5A035D-4F1E-4E2F-822D-85FD8824E7C1}" destId="{A0EA5C36-28F7-47DE-9938-F13C805F2AA1}" srcOrd="0" destOrd="0" presId="urn:microsoft.com/office/officeart/2024/3/layout/hArchList1"/>
    <dgm:cxn modelId="{37CB358F-1A4D-4702-91CE-812976AA6C97}" srcId="{C5E1E93E-9D77-49DE-86B4-490FD866D742}" destId="{915B6131-08D0-4387-A354-6CBD95BF687F}" srcOrd="2" destOrd="0" parTransId="{EB9A19C3-070E-4C3A-A6F2-209442EADE02}" sibTransId="{94F6F2B9-6DBE-45A9-9D51-35281482C536}"/>
    <dgm:cxn modelId="{8146A98F-3947-4774-AB31-0C3C7C99FE5F}" type="presOf" srcId="{8FE90D46-33A7-4DA0-9799-F99B90C853A1}" destId="{94A4B261-526B-41AB-83AD-C26013CDE88B}" srcOrd="0" destOrd="0" presId="urn:microsoft.com/office/officeart/2024/3/layout/hArchList1"/>
    <dgm:cxn modelId="{66236A9A-5591-49B3-98D0-A193D33676E1}" type="presOf" srcId="{7C763868-D497-4ECE-9E69-FDFEBC0C69AD}" destId="{F7CD04B2-9252-4318-8C51-4D0F76101BF9}" srcOrd="0" destOrd="0" presId="urn:microsoft.com/office/officeart/2024/3/layout/hArchList1"/>
    <dgm:cxn modelId="{6232399D-01D1-4206-9270-0B4C0666CDD0}" srcId="{C5E1E93E-9D77-49DE-86B4-490FD866D742}" destId="{50CCC400-9A4E-4ECD-B922-6CDDB024AF1D}" srcOrd="1" destOrd="0" parTransId="{5EA7A85C-4822-490E-9B89-E0B2A6AED81B}" sibTransId="{8FE90D46-33A7-4DA0-9799-F99B90C853A1}"/>
    <dgm:cxn modelId="{4AC447DB-2E1F-4F9A-8887-540FD9A500B1}" type="presOf" srcId="{FE424205-D6B6-4B81-A8B1-F55164014722}" destId="{FC41E050-4CB4-446E-8B2A-FC42FE39B049}" srcOrd="0" destOrd="0" presId="urn:microsoft.com/office/officeart/2024/3/layout/hArchList1"/>
    <dgm:cxn modelId="{CC290FE4-F3BF-437D-A99A-E5ACDDDF96DD}" type="presOf" srcId="{C5E1E93E-9D77-49DE-86B4-490FD866D742}" destId="{0B548BFC-5944-4F0A-B274-00698F7F3C0D}" srcOrd="0" destOrd="0" presId="urn:microsoft.com/office/officeart/2024/3/layout/hArchList1"/>
    <dgm:cxn modelId="{E8FA29ED-E8F2-4344-A5B3-6F6844BA5F00}" type="presOf" srcId="{50CCC400-9A4E-4ECD-B922-6CDDB024AF1D}" destId="{47C6D3CC-6D0A-41C5-A1E6-90A1BE0AC3A3}" srcOrd="0" destOrd="0" presId="urn:microsoft.com/office/officeart/2024/3/layout/hArchList1"/>
    <dgm:cxn modelId="{317EC357-2CF4-4ADA-B5F5-4A61F98A8B9E}" type="presParOf" srcId="{0B548BFC-5944-4F0A-B274-00698F7F3C0D}" destId="{0B2D7570-085D-40B7-BB7F-FFF7397F5348}" srcOrd="0" destOrd="0" presId="urn:microsoft.com/office/officeart/2024/3/layout/hArchList1"/>
    <dgm:cxn modelId="{AE13B4AE-13AB-4B6A-9F24-F055D490226C}" type="presParOf" srcId="{0B2D7570-085D-40B7-BB7F-FFF7397F5348}" destId="{6C299285-D316-464C-B5FE-96834547B43A}" srcOrd="0" destOrd="0" presId="urn:microsoft.com/office/officeart/2024/3/layout/hArchList1"/>
    <dgm:cxn modelId="{F83B73A8-A339-4654-9B16-170A37412BE7}" type="presParOf" srcId="{0B2D7570-085D-40B7-BB7F-FFF7397F5348}" destId="{FC41E050-4CB4-446E-8B2A-FC42FE39B049}" srcOrd="1" destOrd="0" presId="urn:microsoft.com/office/officeart/2024/3/layout/hArchList1"/>
    <dgm:cxn modelId="{F01D9E31-D529-4C3D-8113-28916976CCD5}" type="presParOf" srcId="{0B548BFC-5944-4F0A-B274-00698F7F3C0D}" destId="{F7CD04B2-9252-4318-8C51-4D0F76101BF9}" srcOrd="1" destOrd="0" presId="urn:microsoft.com/office/officeart/2024/3/layout/hArchList1"/>
    <dgm:cxn modelId="{A78E9AAA-7356-423F-88FF-F1A98F3FACEF}" type="presParOf" srcId="{0B548BFC-5944-4F0A-B274-00698F7F3C0D}" destId="{75543C6A-78C1-4DBE-939F-F637B9C50990}" srcOrd="2" destOrd="0" presId="urn:microsoft.com/office/officeart/2024/3/layout/hArchList1"/>
    <dgm:cxn modelId="{523B72AA-0D9F-4BFA-988D-3F2B896C39A5}" type="presParOf" srcId="{75543C6A-78C1-4DBE-939F-F637B9C50990}" destId="{47C6D3CC-6D0A-41C5-A1E6-90A1BE0AC3A3}" srcOrd="0" destOrd="0" presId="urn:microsoft.com/office/officeart/2024/3/layout/hArchList1"/>
    <dgm:cxn modelId="{85E85C24-45A4-4FD7-9A75-72B934A5333E}" type="presParOf" srcId="{75543C6A-78C1-4DBE-939F-F637B9C50990}" destId="{13EE3BDC-0AE5-42E1-B8D7-0BEC7DFBE61D}" srcOrd="1" destOrd="0" presId="urn:microsoft.com/office/officeart/2024/3/layout/hArchList1"/>
    <dgm:cxn modelId="{D19A1E5D-2032-4115-9857-1B8951F29F4B}" type="presParOf" srcId="{0B548BFC-5944-4F0A-B274-00698F7F3C0D}" destId="{94A4B261-526B-41AB-83AD-C26013CDE88B}" srcOrd="3" destOrd="0" presId="urn:microsoft.com/office/officeart/2024/3/layout/hArchList1"/>
    <dgm:cxn modelId="{7942DF0D-5F2A-4B42-A0BD-CE5AD7338054}" type="presParOf" srcId="{0B548BFC-5944-4F0A-B274-00698F7F3C0D}" destId="{72C17403-303E-41F7-BEBF-8F023960B747}" srcOrd="4" destOrd="0" presId="urn:microsoft.com/office/officeart/2024/3/layout/hArchList1"/>
    <dgm:cxn modelId="{99A81D66-8C81-4D0F-A2E2-EE39328821A7}" type="presParOf" srcId="{72C17403-303E-41F7-BEBF-8F023960B747}" destId="{5D47BF74-C42B-4AE4-B8B0-D0D0E0C65795}" srcOrd="0" destOrd="0" presId="urn:microsoft.com/office/officeart/2024/3/layout/hArchList1"/>
    <dgm:cxn modelId="{5924DCE9-3E14-45B3-8314-A272CCDC024F}" type="presParOf" srcId="{72C17403-303E-41F7-BEBF-8F023960B747}" destId="{A0EA5C36-28F7-47DE-9938-F13C805F2AA1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B23AD-8F4A-408F-BA6E-563140B8148D}">
      <dsp:nvSpPr>
        <dsp:cNvPr id="0" name=""/>
        <dsp:cNvSpPr/>
      </dsp:nvSpPr>
      <dsp:spPr>
        <a:xfrm>
          <a:off x="0" y="0"/>
          <a:ext cx="1166831" cy="1166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4624" b="-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F909DE-5465-4957-91AF-92C92505A390}">
      <dsp:nvSpPr>
        <dsp:cNvPr id="0" name=""/>
        <dsp:cNvSpPr/>
      </dsp:nvSpPr>
      <dsp:spPr>
        <a:xfrm>
          <a:off x="1346831" y="0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Simple Problem-Solving</a:t>
          </a:r>
        </a:p>
      </dsp:txBody>
      <dsp:txXfrm>
        <a:off x="1346831" y="0"/>
        <a:ext cx="4846006" cy="344398"/>
      </dsp:txXfrm>
    </dsp:sp>
    <dsp:sp modelId="{D48A748F-34D3-4D31-9F36-A3D39CC9DDBE}">
      <dsp:nvSpPr>
        <dsp:cNvPr id="0" name=""/>
        <dsp:cNvSpPr/>
      </dsp:nvSpPr>
      <dsp:spPr>
        <a:xfrm>
          <a:off x="1346831" y="344398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Toddlers begin to solve simple problems by experimenting and exploring their environment.</a:t>
          </a:r>
        </a:p>
      </dsp:txBody>
      <dsp:txXfrm>
        <a:off x="1346831" y="344398"/>
        <a:ext cx="4846006" cy="822433"/>
      </dsp:txXfrm>
    </dsp:sp>
    <dsp:sp modelId="{6C6C7E98-160D-4AA0-BEA8-F45A0BAAFA06}">
      <dsp:nvSpPr>
        <dsp:cNvPr id="0" name=""/>
        <dsp:cNvSpPr/>
      </dsp:nvSpPr>
      <dsp:spPr>
        <a:xfrm>
          <a:off x="0" y="1260177"/>
          <a:ext cx="1166831" cy="1166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8" r="9" b="10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80D080-97E4-423C-A2E1-A6892BAAB48B}">
      <dsp:nvSpPr>
        <dsp:cNvPr id="0" name=""/>
        <dsp:cNvSpPr/>
      </dsp:nvSpPr>
      <dsp:spPr>
        <a:xfrm>
          <a:off x="1346831" y="1260177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Vocabulary Growth</a:t>
          </a:r>
        </a:p>
      </dsp:txBody>
      <dsp:txXfrm>
        <a:off x="1346831" y="1260177"/>
        <a:ext cx="4846006" cy="344398"/>
      </dsp:txXfrm>
    </dsp:sp>
    <dsp:sp modelId="{E4F9D3D4-563D-41CA-9BD2-AE9B42238691}">
      <dsp:nvSpPr>
        <dsp:cNvPr id="0" name=""/>
        <dsp:cNvSpPr/>
      </dsp:nvSpPr>
      <dsp:spPr>
        <a:xfrm>
          <a:off x="1346831" y="1604575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Significant expansion of vocabulary occurs, with toddlers using and understanding new words.</a:t>
          </a:r>
        </a:p>
      </dsp:txBody>
      <dsp:txXfrm>
        <a:off x="1346831" y="1604575"/>
        <a:ext cx="4846006" cy="822433"/>
      </dsp:txXfrm>
    </dsp:sp>
    <dsp:sp modelId="{F50811F5-7387-4ECF-A49E-BD93CC097700}">
      <dsp:nvSpPr>
        <dsp:cNvPr id="0" name=""/>
        <dsp:cNvSpPr/>
      </dsp:nvSpPr>
      <dsp:spPr>
        <a:xfrm>
          <a:off x="0" y="2520355"/>
          <a:ext cx="1166831" cy="1166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-13" b="-1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23EA2-5A04-4256-B2D9-6EA686C2F599}">
      <dsp:nvSpPr>
        <dsp:cNvPr id="0" name=""/>
        <dsp:cNvSpPr/>
      </dsp:nvSpPr>
      <dsp:spPr>
        <a:xfrm>
          <a:off x="1346831" y="2520355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Imitative Play</a:t>
          </a:r>
        </a:p>
      </dsp:txBody>
      <dsp:txXfrm>
        <a:off x="1346831" y="2520355"/>
        <a:ext cx="4846006" cy="344398"/>
      </dsp:txXfrm>
    </dsp:sp>
    <dsp:sp modelId="{DB2B5A4D-721A-4CC3-A2DB-A03F000238F5}">
      <dsp:nvSpPr>
        <dsp:cNvPr id="0" name=""/>
        <dsp:cNvSpPr/>
      </dsp:nvSpPr>
      <dsp:spPr>
        <a:xfrm>
          <a:off x="1346831" y="2864753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Toddlers engage in imitative play, copying adults and peers to learn social behaviors.</a:t>
          </a:r>
        </a:p>
      </dsp:txBody>
      <dsp:txXfrm>
        <a:off x="1346831" y="2864753"/>
        <a:ext cx="4846006" cy="822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99285-D316-464C-B5FE-96834547B43A}">
      <dsp:nvSpPr>
        <dsp:cNvPr id="0" name=""/>
        <dsp:cNvSpPr/>
      </dsp:nvSpPr>
      <dsp:spPr>
        <a:xfrm>
          <a:off x="0" y="0"/>
          <a:ext cx="1935261" cy="57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1590" rIns="21590" bIns="2159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Active Exploration Importance</a:t>
          </a:r>
        </a:p>
      </dsp:txBody>
      <dsp:txXfrm>
        <a:off x="0" y="0"/>
        <a:ext cx="1935261" cy="571440"/>
      </dsp:txXfrm>
    </dsp:sp>
    <dsp:sp modelId="{FC41E050-4CB4-446E-8B2A-FC42FE39B049}">
      <dsp:nvSpPr>
        <dsp:cNvPr id="0" name=""/>
        <dsp:cNvSpPr/>
      </dsp:nvSpPr>
      <dsp:spPr>
        <a:xfrm>
          <a:off x="0" y="571440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6510" rIns="16510" bIns="1651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Toddlers learn best through active exploration, which stimulates cognitive growth and curiosity during early development.</a:t>
          </a:r>
        </a:p>
      </dsp:txBody>
      <dsp:txXfrm>
        <a:off x="0" y="571440"/>
        <a:ext cx="1935261" cy="2913658"/>
      </dsp:txXfrm>
    </dsp:sp>
    <dsp:sp modelId="{47C6D3CC-6D0A-41C5-A1E6-90A1BE0AC3A3}">
      <dsp:nvSpPr>
        <dsp:cNvPr id="0" name=""/>
        <dsp:cNvSpPr/>
      </dsp:nvSpPr>
      <dsp:spPr>
        <a:xfrm>
          <a:off x="2128788" y="0"/>
          <a:ext cx="1935261" cy="57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1590" rIns="21590" bIns="2159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Responsive Interactions</a:t>
          </a:r>
        </a:p>
      </dsp:txBody>
      <dsp:txXfrm>
        <a:off x="2128788" y="0"/>
        <a:ext cx="1935261" cy="571440"/>
      </dsp:txXfrm>
    </dsp:sp>
    <dsp:sp modelId="{13EE3BDC-0AE5-42E1-B8D7-0BEC7DFBE61D}">
      <dsp:nvSpPr>
        <dsp:cNvPr id="0" name=""/>
        <dsp:cNvSpPr/>
      </dsp:nvSpPr>
      <dsp:spPr>
        <a:xfrm>
          <a:off x="2128788" y="571440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6510" rIns="16510" bIns="1651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Responsive and supportive interactions between caregivers and toddlers enhance learning and emotional security.</a:t>
          </a:r>
        </a:p>
      </dsp:txBody>
      <dsp:txXfrm>
        <a:off x="2128788" y="571440"/>
        <a:ext cx="1935261" cy="2913658"/>
      </dsp:txXfrm>
    </dsp:sp>
    <dsp:sp modelId="{5D47BF74-C42B-4AE4-B8B0-D0D0E0C65795}">
      <dsp:nvSpPr>
        <dsp:cNvPr id="0" name=""/>
        <dsp:cNvSpPr/>
      </dsp:nvSpPr>
      <dsp:spPr>
        <a:xfrm>
          <a:off x="4257576" y="0"/>
          <a:ext cx="1935261" cy="57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1590" rIns="21590" bIns="2159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700" kern="1200"/>
            <a:t>Enriched Environments</a:t>
          </a:r>
        </a:p>
      </dsp:txBody>
      <dsp:txXfrm>
        <a:off x="4257576" y="0"/>
        <a:ext cx="1935261" cy="571440"/>
      </dsp:txXfrm>
    </dsp:sp>
    <dsp:sp modelId="{A0EA5C36-28F7-47DE-9938-F13C805F2AA1}">
      <dsp:nvSpPr>
        <dsp:cNvPr id="0" name=""/>
        <dsp:cNvSpPr/>
      </dsp:nvSpPr>
      <dsp:spPr>
        <a:xfrm>
          <a:off x="4257576" y="571440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6510" rIns="16510" bIns="1651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Providing enriched environments with varied stimuli promotes optimal early cognitive and social development.</a:t>
          </a:r>
        </a:p>
      </dsp:txBody>
      <dsp:txXfrm>
        <a:off x="4257576" y="571440"/>
        <a:ext cx="1935261" cy="291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10/2/2025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key principles and current research breakthroughs in the cognitive development of toddlers aged 18 to 24 months, focusing on milestones and parent-centered approaches to support early learning.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8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Studies reveal that toddlers begin to engage in more complex problem-solving and that their memory capabilities strengthen significantly.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97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Effective parenting strategies that engage toddlers through interaction and enriched environments support optimal cognitive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parenting involves tuning into toddlers’ needs and providing supportive, sensitive interaction to promote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84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Providing diverse and stimulating environments encourages exploration and learning, which are crucial for cognitive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6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explore how theories like Vygotsky's inform practical approaches to nurturing toddler learning and guiding behavior positively.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32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According to Vygotsky, social interaction is fundamental to cognitive development, with adults facilitating learning within the child’s zone of proximal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9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Parents and caregivers can use tools such as joint attention, verbal encouragement, and modeling to support toddlers’ learning.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99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Positive guidance strategies help manage toddler behaviors by setting clear expectations and reinforcing desirable actions constructively.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2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cognitive development from 18 to 24 months is shaped by active exploration, responsive interactions, and enriched environments. Current research supports parent-centered approaches and practical strategies grounded in developmental theory to foster optimal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3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four main topics: core principles of early cognitive development, developmental milestones with recent research advances, parent-centered interactive approaches, and applying theoretical frameworks to everyday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5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cognitive growth in toddlers involves appreciating how active exploration, responsive interactions, and early language shape learning and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1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Toddlers learn best when they actively explore their environment through play. Play provides opportunities for experimentation, problem-solving, and discovering cause and effect.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1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interactions with caregivers support toddlers’ cognitive development by providing emotional security and scaffolding to extend learning.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94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Language development and emerging symbolic thinking enable toddlers to understand and represent the world around them, fostering memory and problem-solving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5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examine typical cognitive milestones for toddlers and highlight recent research on brain development and early problem-solving.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5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Toddlers typically demonstrate milestones such as simple problem-solving, vocabulary growth, and imitative play during this age range.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6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Recent research shows rapid brain growth and high neural plasticity during this period, highlighting the importance of early experiences.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3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9B23-CB63-BBE8-CB5E-81CA4D64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b="1" kern="1200" cap="all" baseline="0">
                <a:latin typeface="+mj-lt"/>
                <a:ea typeface="+mj-ea"/>
                <a:cs typeface="+mj-cs"/>
              </a:rPr>
              <a:t>Key Principles of Early Cognitive Development and Milestones for 18–24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0852B-6B2F-4E4E-B8B2-4B713D8A20C8}"/>
              </a:ext>
            </a:extLst>
          </p:cNvPr>
          <p:cNvSpPr txBox="1"/>
          <p:nvPr/>
        </p:nvSpPr>
        <p:spPr>
          <a:xfrm>
            <a:off x="6109694" y="4068392"/>
            <a:ext cx="5580586" cy="219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800" kern="1200">
                <a:latin typeface="+mn-lt"/>
                <a:ea typeface="+mn-ea"/>
                <a:cs typeface="+mn-cs"/>
              </a:rPr>
              <a:t>Understanding toddler growth and parent support strategies</a:t>
            </a:r>
          </a:p>
        </p:txBody>
      </p:sp>
    </p:spTree>
    <p:extLst>
      <p:ext uri="{BB962C8B-B14F-4D97-AF65-F5344CB8AC3E}">
        <p14:creationId xmlns:p14="http://schemas.microsoft.com/office/powerpoint/2010/main" val="12600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6338-CE0E-5713-17D5-BCE030F5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Current Research Insights on Early Problem-Solving and Memory</a:t>
            </a:r>
          </a:p>
        </p:txBody>
      </p:sp>
      <p:pic>
        <p:nvPicPr>
          <p:cNvPr id="6" name="Content Placeholder 5" descr="Child playing with blocks">
            <a:extLst>
              <a:ext uri="{FF2B5EF4-FFF2-40B4-BE49-F238E27FC236}">
                <a16:creationId xmlns:a16="http://schemas.microsoft.com/office/drawing/2014/main" id="{287A5486-D255-4F99-B265-29AF79ABE3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534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60538-2FAB-9828-D998-E5F9D11E787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Advanced Problem-Solving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start engaging in increasingly complex problem-solving tasks, showing cognitive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Enhanced Memory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exhibit significant improvements in memory capabilities during early development stages.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EE37B-8916-2DAD-E38A-CEC72964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83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F45C6-B9D9-98F8-71C8-4E7FE978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and Interactive Approaches</a:t>
            </a:r>
          </a:p>
        </p:txBody>
      </p:sp>
    </p:spTree>
    <p:extLst>
      <p:ext uri="{BB962C8B-B14F-4D97-AF65-F5344CB8AC3E}">
        <p14:creationId xmlns:p14="http://schemas.microsoft.com/office/powerpoint/2010/main" val="2858858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54C3-C8CB-29DF-E2D8-2A63B479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Strategies for Responsive Parenting and Relationship-Based Support</a:t>
            </a:r>
          </a:p>
        </p:txBody>
      </p:sp>
      <p:pic>
        <p:nvPicPr>
          <p:cNvPr id="6" name="Content Placeholder 5" descr="Tired father with girl on his lap">
            <a:extLst>
              <a:ext uri="{FF2B5EF4-FFF2-40B4-BE49-F238E27FC236}">
                <a16:creationId xmlns:a16="http://schemas.microsoft.com/office/drawing/2014/main" id="{AF15E793-55C2-4CE2-8131-E6DCD184EE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1532" r="1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06D4-6FB7-B782-408C-F776E973E56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Attuned Responsiveness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Parents carefully observe and respond to toddlers’ signals to meet their emotional and developmental needs.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Supportive Communication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Sensitive and warm communication fosters toddlers’ trust and encourages healthy social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Promoting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parenting creates a safe space for toddlers to explore and develop their abilities confidently.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C5551-598C-081C-8D42-88A15F26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0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2C7E-68FF-90F8-2E4C-57BC6108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Creating Enriched Environments for Optimal Growth</a:t>
            </a:r>
          </a:p>
        </p:txBody>
      </p:sp>
      <p:pic>
        <p:nvPicPr>
          <p:cNvPr id="6" name="Content Placeholder 5" descr="Elementary science students learning about molecules">
            <a:extLst>
              <a:ext uri="{FF2B5EF4-FFF2-40B4-BE49-F238E27FC236}">
                <a16:creationId xmlns:a16="http://schemas.microsoft.com/office/drawing/2014/main" id="{734C92E9-0E76-4612-9750-6A1C8F2B38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865" b="2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2E7F4-B83E-E281-7D3C-DA54AE2A808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Diverse Environments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Diverse environments provide various stimuli that promote curiosity and engagement essential for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Stimulating Exploration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Stimulating surroundings encourage active exploration, fostering deeper cognitive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Exploration in enriched settings supports key cognitive processes critical for learning and growth.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83D84-B21E-74AE-0095-203176BF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7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3A32-B36E-9F13-73F7-1229F478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Applying Theoretical Perspectives to Everyday Practice</a:t>
            </a:r>
          </a:p>
        </p:txBody>
      </p:sp>
    </p:spTree>
    <p:extLst>
      <p:ext uri="{BB962C8B-B14F-4D97-AF65-F5344CB8AC3E}">
        <p14:creationId xmlns:p14="http://schemas.microsoft.com/office/powerpoint/2010/main" val="3855657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E4B8-FE30-E40C-4EE7-CFD11167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Vygotskian Principles and the Role of Social Interaction</a:t>
            </a:r>
          </a:p>
        </p:txBody>
      </p:sp>
      <p:pic>
        <p:nvPicPr>
          <p:cNvPr id="6" name="Content Placeholder 5" descr="Two Asian kids are so excited to express out their adventurous journey on the most memorable trip in life through drawing and coloring. Inspiration &amp; Creative Imagination, Family Bonding, Love and Togetherness Concepts.">
            <a:extLst>
              <a:ext uri="{FF2B5EF4-FFF2-40B4-BE49-F238E27FC236}">
                <a16:creationId xmlns:a16="http://schemas.microsoft.com/office/drawing/2014/main" id="{D97D5003-D7ED-4AD8-A1E4-DB1232F1EC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865" b="2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D37AA-CBAE-7A5C-E923-10BB5517004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Interaction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Vygotsky emphasized that social interaction is essential for cognitive growth and learning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Zone of Proximal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Adults support children’s learning within the zone of proximal development to enhance cognitive skills.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8C9AE-AF63-5B18-84C4-2B45A847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8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682B-B1AA-899F-5C63-FEAE3ECA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Practical Tools for Supporting Early Learning</a:t>
            </a:r>
          </a:p>
        </p:txBody>
      </p:sp>
      <p:pic>
        <p:nvPicPr>
          <p:cNvPr id="6" name="Content Placeholder 5" descr="Father and son reading a book">
            <a:extLst>
              <a:ext uri="{FF2B5EF4-FFF2-40B4-BE49-F238E27FC236}">
                <a16:creationId xmlns:a16="http://schemas.microsoft.com/office/drawing/2014/main" id="{88A72A24-3768-4DD4-B10A-749E0D09BA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1532" r="1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60754-6992-2EEA-F083-68F582042D3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Joint Attention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Joint attention helps toddlers focus on shared objects or activities, enhancing communication and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Verbal Encouragement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Verbal encouragement motivates toddlers to explore and learn through positive reinforcement and supportive language.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Modeling Behavior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Modeling demonstrates desired behaviors for toddlers, guiding their learning through observation and imitation.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25CD2-8BCF-578D-9668-3A76F610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87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99AF-8A76-C838-0C14-231293D16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Addressing Challenging Behaviors Through Positive Guidance</a:t>
            </a:r>
          </a:p>
        </p:txBody>
      </p:sp>
      <p:pic>
        <p:nvPicPr>
          <p:cNvPr id="6" name="Content Placeholder 5" descr="Child holding hands with parent">
            <a:extLst>
              <a:ext uri="{FF2B5EF4-FFF2-40B4-BE49-F238E27FC236}">
                <a16:creationId xmlns:a16="http://schemas.microsoft.com/office/drawing/2014/main" id="{258725E2-9C36-4D1B-95EF-C30A2C96FF1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3213" r="8320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11D97-85AB-744D-B088-0195086D29E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Clear Expectations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Setting clear and consistent expectations helps toddlers understand acceptable behavior boundaries.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Positive Reinforcement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Reinforcing desirable behaviors encourages toddlers to repeat those actions constructively.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48479-D559-C439-C4AC-CA2B0938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1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03C1-A9C2-7C1F-C8B4-F647B53E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671BED1B-C827-2D76-DA72-3B732B7D044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911352" y="2058669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05C89DA-321B-40E7-4C9A-71BEA1FE17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5483" y="2058670"/>
            <a:ext cx="3002755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7F2F0-3833-CCB2-2387-775F4AD6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259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5F4E-29D1-A4A8-FCA9-DBAA4988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Meeting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3653B-5331-A581-EB74-6D299C288BC0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Core Principles of Early Cognitive Development in 18–24 Month Olds</a:t>
            </a:r>
          </a:p>
          <a:p>
            <a:pPr>
              <a:buFont typeface="Arial" panose="020B0604020202020204" pitchFamily="34" charset="0"/>
              <a:buChar char="•"/>
            </a:pPr>
            <a:r>
              <a:t>Developmental Milestones and Recent Research Advances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and Interactive Approaches</a:t>
            </a:r>
          </a:p>
          <a:p>
            <a:pPr>
              <a:buFont typeface="Arial" panose="020B0604020202020204" pitchFamily="34" charset="0"/>
              <a:buChar char="•"/>
            </a:pPr>
            <a:r>
              <a:t>Applying Theoretical Perspectives to Everyday Practice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A6DB9-FFAB-A906-C119-8B694B3E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54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A5DF-AF95-05C4-FDA3-B0252E9E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Core Principles of Early Cognitive Development in 18–24 Month Olds</a:t>
            </a:r>
          </a:p>
        </p:txBody>
      </p:sp>
    </p:spTree>
    <p:extLst>
      <p:ext uri="{BB962C8B-B14F-4D97-AF65-F5344CB8AC3E}">
        <p14:creationId xmlns:p14="http://schemas.microsoft.com/office/powerpoint/2010/main" val="5742221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E560-A6A1-4F36-77B2-60626C50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Understanding Active Exploration and Learning Through Play</a:t>
            </a:r>
          </a:p>
        </p:txBody>
      </p:sp>
      <p:pic>
        <p:nvPicPr>
          <p:cNvPr id="6" name="Content Placeholder 5" descr="Close up of Babies playing with toys at home">
            <a:extLst>
              <a:ext uri="{FF2B5EF4-FFF2-40B4-BE49-F238E27FC236}">
                <a16:creationId xmlns:a16="http://schemas.microsoft.com/office/drawing/2014/main" id="{30F2229C-DEFF-4C55-9BEC-21F44CC842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534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4D530-DE65-5A24-2C53-2655C871D854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Active Exploration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Active exploration helps toddlers engage with their surroundings and enhances cognitive development through hands-on experiences.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Learning Through Play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fosters problem-solving skills and encourages toddlers to discover cause and effect naturally in their learning process.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259D-CA95-F5EA-BC52-F1AD661C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5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FB87-CD70-3341-93DD-A9ABEE0E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Importance of Responsive Adult-Child Interactions</a:t>
            </a:r>
          </a:p>
        </p:txBody>
      </p:sp>
      <p:pic>
        <p:nvPicPr>
          <p:cNvPr id="6" name="Content Placeholder 5" descr="Elderly couple holding hands">
            <a:extLst>
              <a:ext uri="{FF2B5EF4-FFF2-40B4-BE49-F238E27FC236}">
                <a16:creationId xmlns:a16="http://schemas.microsoft.com/office/drawing/2014/main" id="{27BF2B3A-D159-4E23-B5E1-3781A20CA3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2180" b="8263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49E1E-F2DA-9F3B-66BA-CBD0B69F420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Security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fosters emotional security crucial for toddlers’ healthy cognitive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Learning Scaffolding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Caregivers provide support that extends toddlers’ learning and development effectively.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5D690-3B94-C6D1-E663-EF9C7E6D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16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1F39-4ED3-C420-2848-F5864410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Role of Language and Symbolic Thinking in Early Cognition</a:t>
            </a:r>
          </a:p>
        </p:txBody>
      </p:sp>
      <p:pic>
        <p:nvPicPr>
          <p:cNvPr id="6" name="Content Placeholder 5" descr="Baby boy playing with colorful alphabet letters ,Baby boy Learning process">
            <a:extLst>
              <a:ext uri="{FF2B5EF4-FFF2-40B4-BE49-F238E27FC236}">
                <a16:creationId xmlns:a16="http://schemas.microsoft.com/office/drawing/2014/main" id="{621A896F-720B-4B05-B1B7-E79D4945A1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9944" r="2" b="39694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5011-448A-A0D6-282E-7F157BA235A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Language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Language development helps toddlers communicate and make sense of their environment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Symbolic Thinking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Symbolic thinking allows toddlers to represent objects and ideas mentally beyond immediate experiences.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Combined language and symbolic abilities enhance memory and problem-solving skills in early cognition.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2714C-2AE3-DBF8-7AB3-3ECED11DB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339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3933-2468-7616-4455-FC7E65EB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Developmental Milestones and Recent Research Advances</a:t>
            </a:r>
          </a:p>
        </p:txBody>
      </p:sp>
    </p:spTree>
    <p:extLst>
      <p:ext uri="{BB962C8B-B14F-4D97-AF65-F5344CB8AC3E}">
        <p14:creationId xmlns:p14="http://schemas.microsoft.com/office/powerpoint/2010/main" val="3770967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EB39-0AA6-011D-210A-8082A858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Typical Cognitive and Behavioral Milestones at 18–24 Months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49F491-C5C1-74BF-9100-AE51C9662D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29CD7-2817-0A03-0B5A-0D3A6AD9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CBA8246-DCF7-4395-8A4F-61CA17398CB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3695138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556760" y="2073275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39193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8C57-992E-E117-C568-48744B47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Breakthroughs in Brain Development and Neural Plasticity</a:t>
            </a:r>
          </a:p>
        </p:txBody>
      </p:sp>
      <p:pic>
        <p:nvPicPr>
          <p:cNvPr id="6" name="Content Placeholder 5" descr="Neuron cell network - Equirectangular Panorama 3d rendered image of Neuron cell network on black background. 360. VR. Hologram effect. DOF.">
            <a:extLst>
              <a:ext uri="{FF2B5EF4-FFF2-40B4-BE49-F238E27FC236}">
                <a16:creationId xmlns:a16="http://schemas.microsoft.com/office/drawing/2014/main" id="{38E021C6-1C32-4554-8B10-F906957406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2797" r="20935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7815F-72A2-D4AB-3102-14594973F858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Rapid Brain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Recent studies reveal accelerated brain growth during early developmental stages, critical for cognitive functions.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High Neural Plasticity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Neural plasticity is at its peak, allowing the brain to adapt and reorganize through new experiences and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Impact of Early Experiences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life experiences significantly influence brain development and long-term neural function.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9CD50-38FA-655F-7731-E59A797CE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{58B814C1-95CF-4AE8-BC25-2117A3E3A2CA}TFb05bf529-a1dc-42d5-b9d6-8a1e9569dd9caf6e7d0f_win32-c3c9796a48f5</Template>
  <TotalTime>95</TotalTime>
  <Words>4438</Words>
  <Application>Microsoft Office PowerPoint</Application>
  <PresentationFormat>Widescreen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Avenir Next LT Pro Light</vt:lpstr>
      <vt:lpstr>Calibri</vt:lpstr>
      <vt:lpstr>Posterama</vt:lpstr>
      <vt:lpstr>Custom</vt:lpstr>
      <vt:lpstr>Key Principles of Early Cognitive Development and Milestones for 18–24 Months</vt:lpstr>
      <vt:lpstr>Meeting Program</vt:lpstr>
      <vt:lpstr>Core Principles of Early Cognitive Development in 18–24 Month Olds</vt:lpstr>
      <vt:lpstr>Understanding Active Exploration and Learning Through Play</vt:lpstr>
      <vt:lpstr>Importance of Responsive Adult-Child Interactions</vt:lpstr>
      <vt:lpstr>Role of Language and Symbolic Thinking in Early Cognition</vt:lpstr>
      <vt:lpstr>Developmental Milestones and Recent Research Advances</vt:lpstr>
      <vt:lpstr>Typical Cognitive and Behavioral Milestones at 18–24 Months</vt:lpstr>
      <vt:lpstr>Breakthroughs in Brain Development and Neural Plasticity</vt:lpstr>
      <vt:lpstr>Current Research Insights on Early Problem-Solving and Memory</vt:lpstr>
      <vt:lpstr>Parent-Centered and Interactive Approaches</vt:lpstr>
      <vt:lpstr>Strategies for Responsive Parenting and Relationship-Based Support</vt:lpstr>
      <vt:lpstr>Creating Enriched Environments for Optimal Growth</vt:lpstr>
      <vt:lpstr>Applying Theoretical Perspectives to Everyday Practice</vt:lpstr>
      <vt:lpstr>Vygotskian Principles and the Role of Social Interaction</vt:lpstr>
      <vt:lpstr>Practical Tools for Supporting Early Learning</vt:lpstr>
      <vt:lpstr>Addressing Challenging Behaviors Through Positive Guidance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2</cp:revision>
  <dcterms:created xsi:type="dcterms:W3CDTF">2025-10-01T19:11:36Z</dcterms:created>
  <dcterms:modified xsi:type="dcterms:W3CDTF">2025-10-02T20:31:56Z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