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24"/>
  </p:notesMasterIdLst>
  <p:handoutMasterIdLst>
    <p:handoutMasterId r:id="rId25"/>
  </p:handoutMasterIdLst>
  <p:sldIdLst>
    <p:sldId id="2561" r:id="rId5"/>
    <p:sldId id="2562" r:id="rId6"/>
    <p:sldId id="2563" r:id="rId7"/>
    <p:sldId id="2564" r:id="rId8"/>
    <p:sldId id="2565" r:id="rId9"/>
    <p:sldId id="2566" r:id="rId10"/>
    <p:sldId id="2567" r:id="rId11"/>
    <p:sldId id="2568" r:id="rId12"/>
    <p:sldId id="2569" r:id="rId13"/>
    <p:sldId id="2570" r:id="rId14"/>
    <p:sldId id="2571" r:id="rId15"/>
    <p:sldId id="2572" r:id="rId16"/>
    <p:sldId id="2573" r:id="rId17"/>
    <p:sldId id="2574" r:id="rId18"/>
    <p:sldId id="2575" r:id="rId19"/>
    <p:sldId id="2576" r:id="rId20"/>
    <p:sldId id="2577" r:id="rId21"/>
    <p:sldId id="2578" r:id="rId22"/>
    <p:sldId id="25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ey Principles of Early Learning and Social-Emotional Development in Infants Aged 8-12 Months" id="{D354A88A-F284-4668-8F4F-CB2B33332E79}">
          <p14:sldIdLst>
            <p14:sldId id="2561"/>
            <p14:sldId id="2562"/>
          </p14:sldIdLst>
        </p14:section>
        <p14:section name="Foundational Principles of Early Learning for 8-12 Month-Olds" id="{A3E2A4F5-B528-498B-A45C-EBBA33FBCB34}">
          <p14:sldIdLst>
            <p14:sldId id="2563"/>
            <p14:sldId id="2564"/>
            <p14:sldId id="2565"/>
            <p14:sldId id="2566"/>
          </p14:sldIdLst>
        </p14:section>
        <p14:section name="Social-Emotional Development and Attachment Formation" id="{3420EF12-A72E-4742-80E5-1B01F5A5FCBA}">
          <p14:sldIdLst>
            <p14:sldId id="2567"/>
            <p14:sldId id="2568"/>
            <p14:sldId id="2569"/>
            <p14:sldId id="2570"/>
          </p14:sldIdLst>
        </p14:section>
        <p14:section name="Current Research Milestones and Breakthroughs in Brain Development" id="{F667C0E8-8BFF-445F-B49A-8BC6DE370D95}">
          <p14:sldIdLst>
            <p14:sldId id="2571"/>
            <p14:sldId id="2572"/>
            <p14:sldId id="2573"/>
            <p14:sldId id="2574"/>
          </p14:sldIdLst>
        </p14:section>
        <p14:section name="Parent-Centered Practices and Their Interactive Effects" id="{5B18D9A4-A2E1-4AA5-BD00-54AB78071A30}">
          <p14:sldIdLst>
            <p14:sldId id="2575"/>
            <p14:sldId id="2576"/>
            <p14:sldId id="2577"/>
            <p14:sldId id="2578"/>
          </p14:sldIdLst>
        </p14:section>
        <p14:section name="Conclusion" id="{918DE9BD-E5A8-4380-9742-B8E7F3D122AE}">
          <p14:sldIdLst>
            <p14:sldId id="25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0" autoAdjust="0"/>
    <p:restoredTop sz="84967" autoAdjust="0"/>
  </p:normalViewPr>
  <p:slideViewPr>
    <p:cSldViewPr snapToGrid="0">
      <p:cViewPr varScale="1">
        <p:scale>
          <a:sx n="94" d="100"/>
          <a:sy n="94" d="100"/>
        </p:scale>
        <p:origin x="182" y="278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F9657D-8CF1-431F-B8FE-957E082FAAF5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DBF1C670-0888-4C1F-8284-C910C03A24A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Consistent Caregiving</a:t>
          </a:r>
        </a:p>
      </dgm:t>
    </dgm:pt>
    <dgm:pt modelId="{FCEAD1EA-B96D-46CB-8FE2-44C30D8E2A2C}" type="parTrans" cxnId="{718116D8-0437-4260-9B1F-004DB78B3463}">
      <dgm:prSet/>
      <dgm:spPr/>
      <dgm:t>
        <a:bodyPr/>
        <a:lstStyle/>
        <a:p>
          <a:endParaRPr lang="zh-CN" altLang="en-US"/>
        </a:p>
      </dgm:t>
    </dgm:pt>
    <dgm:pt modelId="{C62EF5B9-662A-48C4-9E9C-46ADC329DF43}" type="sibTrans" cxnId="{718116D8-0437-4260-9B1F-004DB78B3463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C285B9DE-429A-4A0C-A047-8AAFF20B7B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Consistently meeting infants’ needs fosters a sense of safety and reliability.</a:t>
          </a:r>
        </a:p>
      </dgm:t>
    </dgm:pt>
    <dgm:pt modelId="{0336F90F-A330-4EB8-A2F0-2F12B2B2D288}" type="parTrans" cxnId="{84D70C07-55F9-4127-98D1-1C4329B06DC7}">
      <dgm:prSet/>
      <dgm:spPr/>
      <dgm:t>
        <a:bodyPr/>
        <a:lstStyle/>
        <a:p>
          <a:endParaRPr lang="zh-CN" altLang="en-US"/>
        </a:p>
      </dgm:t>
    </dgm:pt>
    <dgm:pt modelId="{C01779FF-053C-4AB3-B411-6FAE3A9F9EA6}" type="sibTrans" cxnId="{84D70C07-55F9-4127-98D1-1C4329B06DC7}">
      <dgm:prSet/>
      <dgm:spPr/>
      <dgm:t>
        <a:bodyPr/>
        <a:lstStyle/>
        <a:p>
          <a:endParaRPr lang="zh-CN" altLang="en-US"/>
        </a:p>
      </dgm:t>
    </dgm:pt>
    <dgm:pt modelId="{C5AB2C7E-1831-478C-8538-B6F4CA2085D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Establishing Trust</a:t>
          </a:r>
        </a:p>
      </dgm:t>
    </dgm:pt>
    <dgm:pt modelId="{2B2E61CE-287C-4C63-8641-B696D18D6489}" type="parTrans" cxnId="{6E9E57AA-0D38-4492-AF6F-D12781FDF283}">
      <dgm:prSet/>
      <dgm:spPr/>
      <dgm:t>
        <a:bodyPr/>
        <a:lstStyle/>
        <a:p>
          <a:endParaRPr lang="zh-CN" altLang="en-US"/>
        </a:p>
      </dgm:t>
    </dgm:pt>
    <dgm:pt modelId="{01E321A7-937F-4C8F-8ADC-9C85EBCE6671}" type="sibTrans" cxnId="{6E9E57AA-0D38-4492-AF6F-D12781FDF283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F9316FB0-EC8B-4DF8-A1D0-3F8D35786A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Trust develops when infants feel secure and cared for by their caregivers.</a:t>
          </a:r>
        </a:p>
      </dgm:t>
    </dgm:pt>
    <dgm:pt modelId="{4BA97B5A-747C-4735-8DDD-04B22DDA7A45}" type="parTrans" cxnId="{399EF4D4-6B42-45D5-9226-4B19E9E9C693}">
      <dgm:prSet/>
      <dgm:spPr/>
      <dgm:t>
        <a:bodyPr/>
        <a:lstStyle/>
        <a:p>
          <a:endParaRPr lang="zh-CN" altLang="en-US"/>
        </a:p>
      </dgm:t>
    </dgm:pt>
    <dgm:pt modelId="{27F8DD16-38FA-40DF-872D-EDC64F229ABF}" type="sibTrans" cxnId="{399EF4D4-6B42-45D5-9226-4B19E9E9C693}">
      <dgm:prSet/>
      <dgm:spPr/>
      <dgm:t>
        <a:bodyPr/>
        <a:lstStyle/>
        <a:p>
          <a:endParaRPr lang="zh-CN" altLang="en-US"/>
        </a:p>
      </dgm:t>
    </dgm:pt>
    <dgm:pt modelId="{3383E919-5213-458B-8738-FD9401AF599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Emotional Development</a:t>
          </a:r>
        </a:p>
      </dgm:t>
    </dgm:pt>
    <dgm:pt modelId="{B5C630EC-0AD9-4BD8-A8F5-85A33DE178FA}" type="parTrans" cxnId="{56169B7C-5F43-416E-82CD-6E8B2E0FB30D}">
      <dgm:prSet/>
      <dgm:spPr/>
      <dgm:t>
        <a:bodyPr/>
        <a:lstStyle/>
        <a:p>
          <a:endParaRPr lang="zh-CN" altLang="en-US"/>
        </a:p>
      </dgm:t>
    </dgm:pt>
    <dgm:pt modelId="{255CFC96-8E2D-4F2A-86FA-4CB6E02CB2C2}" type="sibTrans" cxnId="{56169B7C-5F43-416E-82CD-6E8B2E0FB30D}">
      <dgm:prSet/>
      <dgm:spPr/>
      <dgm:t>
        <a:bodyPr/>
        <a:lstStyle/>
        <a:p>
          <a:endParaRPr lang="zh-CN" altLang="en-US"/>
        </a:p>
      </dgm:t>
    </dgm:pt>
    <dgm:pt modelId="{5B2476D5-A83D-4B90-8E74-8655509397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Secure attachments provide a foundation for healthy emotional growth throughout life.</a:t>
          </a:r>
        </a:p>
      </dgm:t>
    </dgm:pt>
    <dgm:pt modelId="{D3EE8F00-9E13-46C6-A316-2DF3249F43D5}" type="parTrans" cxnId="{B94C0FB7-A9D1-4D1D-8BD8-F89578F86219}">
      <dgm:prSet/>
      <dgm:spPr/>
      <dgm:t>
        <a:bodyPr/>
        <a:lstStyle/>
        <a:p>
          <a:endParaRPr lang="zh-CN" altLang="en-US"/>
        </a:p>
      </dgm:t>
    </dgm:pt>
    <dgm:pt modelId="{ACBE3302-9BE2-4378-B44A-B5A704B83E78}" type="sibTrans" cxnId="{B94C0FB7-A9D1-4D1D-8BD8-F89578F86219}">
      <dgm:prSet/>
      <dgm:spPr/>
      <dgm:t>
        <a:bodyPr/>
        <a:lstStyle/>
        <a:p>
          <a:endParaRPr lang="zh-CN" altLang="en-US"/>
        </a:p>
      </dgm:t>
    </dgm:pt>
    <dgm:pt modelId="{A66BC860-CC8F-47A6-8643-68191B179554}" type="pres">
      <dgm:prSet presAssocID="{6DF9657D-8CF1-431F-B8FE-957E082FAAF5}" presName="Root" presStyleCnt="0">
        <dgm:presLayoutVars>
          <dgm:dir/>
          <dgm:resizeHandles val="exact"/>
        </dgm:presLayoutVars>
      </dgm:prSet>
      <dgm:spPr/>
    </dgm:pt>
    <dgm:pt modelId="{9B9AB4BD-36C8-43D8-9011-65EC4DF4567C}" type="pres">
      <dgm:prSet presAssocID="{DBF1C670-0888-4C1F-8284-C910C03A24A8}" presName="Composite" presStyleCnt="0"/>
      <dgm:spPr/>
    </dgm:pt>
    <dgm:pt modelId="{DC002C9C-0BC7-4E00-ABCC-DDAFDE9A7BE8}" type="pres">
      <dgm:prSet presAssocID="{DBF1C670-0888-4C1F-8284-C910C03A24A8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2" r="-5" b="-4"/>
          <a:stretch/>
        </a:blipFill>
      </dgm:spPr>
      <dgm:extLst>
        <a:ext uri="{E40237B7-FDA0-4F09-8148-C483321AD2D9}">
          <dgm14:cNvPr xmlns:dgm14="http://schemas.microsoft.com/office/drawing/2010/diagram" id="0" name="" descr="A premature baby being fed via a bottle by it's mother. A gavage tube is also in place to assist in feeding."/>
        </a:ext>
      </dgm:extLst>
    </dgm:pt>
    <dgm:pt modelId="{186A1FEA-71E7-4C4A-A457-CD8412A0705B}" type="pres">
      <dgm:prSet presAssocID="{DBF1C670-0888-4C1F-8284-C910C03A24A8}" presName="Subtitle" presStyleLbl="revTx" presStyleIdx="0" presStyleCnt="6">
        <dgm:presLayoutVars>
          <dgm:chMax val="0"/>
          <dgm:bulletEnabled/>
        </dgm:presLayoutVars>
      </dgm:prSet>
      <dgm:spPr/>
    </dgm:pt>
    <dgm:pt modelId="{1D167B2D-940A-41AB-890C-FA26DEF2F515}" type="pres">
      <dgm:prSet presAssocID="{DBF1C670-0888-4C1F-8284-C910C03A24A8}" presName="Description" presStyleLbl="revTx" presStyleIdx="1" presStyleCnt="6">
        <dgm:presLayoutVars>
          <dgm:bulletEnabled/>
        </dgm:presLayoutVars>
      </dgm:prSet>
      <dgm:spPr/>
    </dgm:pt>
    <dgm:pt modelId="{7A356655-9274-4CAD-B944-8A7D93593001}" type="pres">
      <dgm:prSet presAssocID="{C62EF5B9-662A-48C4-9E9C-46ADC329DF43}" presName="sibTrans" presStyleLbl="sibTrans2D1" presStyleIdx="0" presStyleCnt="0"/>
      <dgm:spPr/>
    </dgm:pt>
    <dgm:pt modelId="{9C4A9DEC-6605-4312-8C6C-FB6FFD1F1A68}" type="pres">
      <dgm:prSet presAssocID="{C5AB2C7E-1831-478C-8538-B6F4CA2085D3}" presName="Composite" presStyleCnt="0"/>
      <dgm:spPr/>
    </dgm:pt>
    <dgm:pt modelId="{D41F4000-1D7F-4BDD-B201-234B1D2F4DA9}" type="pres">
      <dgm:prSet presAssocID="{C5AB2C7E-1831-478C-8538-B6F4CA2085D3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r="16240" b="-11"/>
          <a:stretch/>
        </a:blipFill>
      </dgm:spPr>
      <dgm:extLst>
        <a:ext uri="{E40237B7-FDA0-4F09-8148-C483321AD2D9}">
          <dgm14:cNvPr xmlns:dgm14="http://schemas.microsoft.com/office/drawing/2010/diagram" id="0" name="" descr="Can you say mama?"/>
        </a:ext>
      </dgm:extLst>
    </dgm:pt>
    <dgm:pt modelId="{6CE9CD07-1758-4DEF-9D82-ABDA293D62CC}" type="pres">
      <dgm:prSet presAssocID="{C5AB2C7E-1831-478C-8538-B6F4CA2085D3}" presName="Subtitle" presStyleLbl="revTx" presStyleIdx="2" presStyleCnt="6">
        <dgm:presLayoutVars>
          <dgm:chMax val="0"/>
          <dgm:bulletEnabled/>
        </dgm:presLayoutVars>
      </dgm:prSet>
      <dgm:spPr/>
    </dgm:pt>
    <dgm:pt modelId="{B5A6B24C-3351-4F33-9928-D59BFB2A5C8D}" type="pres">
      <dgm:prSet presAssocID="{C5AB2C7E-1831-478C-8538-B6F4CA2085D3}" presName="Description" presStyleLbl="revTx" presStyleIdx="3" presStyleCnt="6">
        <dgm:presLayoutVars>
          <dgm:bulletEnabled/>
        </dgm:presLayoutVars>
      </dgm:prSet>
      <dgm:spPr/>
    </dgm:pt>
    <dgm:pt modelId="{83E5664F-4A7B-46C3-9770-6EFBD8B179F4}" type="pres">
      <dgm:prSet presAssocID="{01E321A7-937F-4C8F-8ADC-9C85EBCE6671}" presName="sibTrans" presStyleLbl="sibTrans2D1" presStyleIdx="0" presStyleCnt="0"/>
      <dgm:spPr/>
    </dgm:pt>
    <dgm:pt modelId="{CC97CD81-2648-424E-9FB4-A9420F07D71B}" type="pres">
      <dgm:prSet presAssocID="{3383E919-5213-458B-8738-FD9401AF5998}" presName="Composite" presStyleCnt="0"/>
      <dgm:spPr/>
    </dgm:pt>
    <dgm:pt modelId="{EDD6F62A-5A7F-45E9-B515-C683420A712E}" type="pres">
      <dgm:prSet presAssocID="{3383E919-5213-458B-8738-FD9401AF5998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 b="4"/>
          <a:stretch/>
        </a:blipFill>
      </dgm:spPr>
      <dgm:extLst>
        <a:ext uri="{E40237B7-FDA0-4F09-8148-C483321AD2D9}">
          <dgm14:cNvPr xmlns:dgm14="http://schemas.microsoft.com/office/drawing/2010/diagram" id="0" name="" descr="Close up portrait of a 5 month old baby boy laughing. Shot with a Canon 40D. Please view many other portraits of babies in my portfolio."/>
        </a:ext>
      </dgm:extLst>
    </dgm:pt>
    <dgm:pt modelId="{DAF6D7FB-8685-4FD4-A967-F01408438E6E}" type="pres">
      <dgm:prSet presAssocID="{3383E919-5213-458B-8738-FD9401AF5998}" presName="Subtitle" presStyleLbl="revTx" presStyleIdx="4" presStyleCnt="6">
        <dgm:presLayoutVars>
          <dgm:chMax val="0"/>
          <dgm:bulletEnabled/>
        </dgm:presLayoutVars>
      </dgm:prSet>
      <dgm:spPr/>
    </dgm:pt>
    <dgm:pt modelId="{4B25950A-1491-4EA3-8D8D-64F8DC4FE9EA}" type="pres">
      <dgm:prSet presAssocID="{3383E919-5213-458B-8738-FD9401AF5998}" presName="Description" presStyleLbl="revTx" presStyleIdx="5" presStyleCnt="6">
        <dgm:presLayoutVars>
          <dgm:bulletEnabled/>
        </dgm:presLayoutVars>
      </dgm:prSet>
      <dgm:spPr/>
    </dgm:pt>
  </dgm:ptLst>
  <dgm:cxnLst>
    <dgm:cxn modelId="{84D70C07-55F9-4127-98D1-1C4329B06DC7}" srcId="{DBF1C670-0888-4C1F-8284-C910C03A24A8}" destId="{C285B9DE-429A-4A0C-A047-8AAFF20B7BB2}" srcOrd="0" destOrd="0" parTransId="{0336F90F-A330-4EB8-A2F0-2F12B2B2D288}" sibTransId="{C01779FF-053C-4AB3-B411-6FAE3A9F9EA6}"/>
    <dgm:cxn modelId="{0716693F-2FD6-4002-B337-89E884895318}" type="presOf" srcId="{5B2476D5-A83D-4B90-8E74-865550939725}" destId="{4B25950A-1491-4EA3-8D8D-64F8DC4FE9EA}" srcOrd="0" destOrd="0" presId="urn:microsoft.com/office/officeart/2024/3/layout/verticalVisualTextBlock1"/>
    <dgm:cxn modelId="{A87F796F-2D22-438A-9496-2DF64A5CB5F5}" type="presOf" srcId="{C285B9DE-429A-4A0C-A047-8AAFF20B7BB2}" destId="{1D167B2D-940A-41AB-890C-FA26DEF2F515}" srcOrd="0" destOrd="0" presId="urn:microsoft.com/office/officeart/2024/3/layout/verticalVisualTextBlock1"/>
    <dgm:cxn modelId="{8D194E78-444E-4202-B23D-9D2C6F9298EF}" type="presOf" srcId="{3383E919-5213-458B-8738-FD9401AF5998}" destId="{DAF6D7FB-8685-4FD4-A967-F01408438E6E}" srcOrd="0" destOrd="0" presId="urn:microsoft.com/office/officeart/2024/3/layout/verticalVisualTextBlock1"/>
    <dgm:cxn modelId="{56169B7C-5F43-416E-82CD-6E8B2E0FB30D}" srcId="{6DF9657D-8CF1-431F-B8FE-957E082FAAF5}" destId="{3383E919-5213-458B-8738-FD9401AF5998}" srcOrd="2" destOrd="0" parTransId="{B5C630EC-0AD9-4BD8-A8F5-85A33DE178FA}" sibTransId="{255CFC96-8E2D-4F2A-86FA-4CB6E02CB2C2}"/>
    <dgm:cxn modelId="{5ABD1A87-51E8-4D81-8661-E8A3D2AFAA74}" type="presOf" srcId="{C5AB2C7E-1831-478C-8538-B6F4CA2085D3}" destId="{6CE9CD07-1758-4DEF-9D82-ABDA293D62CC}" srcOrd="0" destOrd="0" presId="urn:microsoft.com/office/officeart/2024/3/layout/verticalVisualTextBlock1"/>
    <dgm:cxn modelId="{07B50989-E3CE-4AFE-B63D-EF49300E3664}" type="presOf" srcId="{DBF1C670-0888-4C1F-8284-C910C03A24A8}" destId="{186A1FEA-71E7-4C4A-A457-CD8412A0705B}" srcOrd="0" destOrd="0" presId="urn:microsoft.com/office/officeart/2024/3/layout/verticalVisualTextBlock1"/>
    <dgm:cxn modelId="{CDB77492-9081-4336-B1C0-446A0628DC8A}" type="presOf" srcId="{6DF9657D-8CF1-431F-B8FE-957E082FAAF5}" destId="{A66BC860-CC8F-47A6-8643-68191B179554}" srcOrd="0" destOrd="0" presId="urn:microsoft.com/office/officeart/2024/3/layout/verticalVisualTextBlock1"/>
    <dgm:cxn modelId="{C14E3DA9-DD48-49B5-B8B8-EA3C7607B64F}" type="presOf" srcId="{F9316FB0-EC8B-4DF8-A1D0-3F8D35786A33}" destId="{B5A6B24C-3351-4F33-9928-D59BFB2A5C8D}" srcOrd="0" destOrd="0" presId="urn:microsoft.com/office/officeart/2024/3/layout/verticalVisualTextBlock1"/>
    <dgm:cxn modelId="{6E9E57AA-0D38-4492-AF6F-D12781FDF283}" srcId="{6DF9657D-8CF1-431F-B8FE-957E082FAAF5}" destId="{C5AB2C7E-1831-478C-8538-B6F4CA2085D3}" srcOrd="1" destOrd="0" parTransId="{2B2E61CE-287C-4C63-8641-B696D18D6489}" sibTransId="{01E321A7-937F-4C8F-8ADC-9C85EBCE6671}"/>
    <dgm:cxn modelId="{B94C0FB7-A9D1-4D1D-8BD8-F89578F86219}" srcId="{3383E919-5213-458B-8738-FD9401AF5998}" destId="{5B2476D5-A83D-4B90-8E74-865550939725}" srcOrd="0" destOrd="0" parTransId="{D3EE8F00-9E13-46C6-A316-2DF3249F43D5}" sibTransId="{ACBE3302-9BE2-4378-B44A-B5A704B83E78}"/>
    <dgm:cxn modelId="{006017CF-85D3-4B2A-B360-99B91BCF6A32}" type="presOf" srcId="{C62EF5B9-662A-48C4-9E9C-46ADC329DF43}" destId="{7A356655-9274-4CAD-B944-8A7D93593001}" srcOrd="0" destOrd="0" presId="urn:microsoft.com/office/officeart/2024/3/layout/verticalVisualTextBlock1"/>
    <dgm:cxn modelId="{399EF4D4-6B42-45D5-9226-4B19E9E9C693}" srcId="{C5AB2C7E-1831-478C-8538-B6F4CA2085D3}" destId="{F9316FB0-EC8B-4DF8-A1D0-3F8D35786A33}" srcOrd="0" destOrd="0" parTransId="{4BA97B5A-747C-4735-8DDD-04B22DDA7A45}" sibTransId="{27F8DD16-38FA-40DF-872D-EDC64F229ABF}"/>
    <dgm:cxn modelId="{718116D8-0437-4260-9B1F-004DB78B3463}" srcId="{6DF9657D-8CF1-431F-B8FE-957E082FAAF5}" destId="{DBF1C670-0888-4C1F-8284-C910C03A24A8}" srcOrd="0" destOrd="0" parTransId="{FCEAD1EA-B96D-46CB-8FE2-44C30D8E2A2C}" sibTransId="{C62EF5B9-662A-48C4-9E9C-46ADC329DF43}"/>
    <dgm:cxn modelId="{8DD641D9-34ED-42A6-9C3A-3F625F19CB84}" type="presOf" srcId="{01E321A7-937F-4C8F-8ADC-9C85EBCE6671}" destId="{83E5664F-4A7B-46C3-9770-6EFBD8B179F4}" srcOrd="0" destOrd="0" presId="urn:microsoft.com/office/officeart/2024/3/layout/verticalVisualTextBlock1"/>
    <dgm:cxn modelId="{D40F6CAC-7904-42FF-A450-66251710BBF4}" type="presParOf" srcId="{A66BC860-CC8F-47A6-8643-68191B179554}" destId="{9B9AB4BD-36C8-43D8-9011-65EC4DF4567C}" srcOrd="0" destOrd="0" presId="urn:microsoft.com/office/officeart/2024/3/layout/verticalVisualTextBlock1"/>
    <dgm:cxn modelId="{0F25795A-B3E3-480B-AC40-0D662D779BDD}" type="presParOf" srcId="{9B9AB4BD-36C8-43D8-9011-65EC4DF4567C}" destId="{DC002C9C-0BC7-4E00-ABCC-DDAFDE9A7BE8}" srcOrd="0" destOrd="0" presId="urn:microsoft.com/office/officeart/2024/3/layout/verticalVisualTextBlock1"/>
    <dgm:cxn modelId="{E838736B-14A1-4FA5-AC10-AED0518F8F0F}" type="presParOf" srcId="{9B9AB4BD-36C8-43D8-9011-65EC4DF4567C}" destId="{186A1FEA-71E7-4C4A-A457-CD8412A0705B}" srcOrd="1" destOrd="0" presId="urn:microsoft.com/office/officeart/2024/3/layout/verticalVisualTextBlock1"/>
    <dgm:cxn modelId="{0B6C9177-A7D8-40F0-AAEB-896F4D2EF621}" type="presParOf" srcId="{9B9AB4BD-36C8-43D8-9011-65EC4DF4567C}" destId="{1D167B2D-940A-41AB-890C-FA26DEF2F515}" srcOrd="2" destOrd="0" presId="urn:microsoft.com/office/officeart/2024/3/layout/verticalVisualTextBlock1"/>
    <dgm:cxn modelId="{AEFCD555-C336-4E08-9C93-3908F5494DF5}" type="presParOf" srcId="{A66BC860-CC8F-47A6-8643-68191B179554}" destId="{7A356655-9274-4CAD-B944-8A7D93593001}" srcOrd="1" destOrd="0" presId="urn:microsoft.com/office/officeart/2024/3/layout/verticalVisualTextBlock1"/>
    <dgm:cxn modelId="{A53868E0-0F4B-4B4C-B49E-46CEE2C73AE9}" type="presParOf" srcId="{A66BC860-CC8F-47A6-8643-68191B179554}" destId="{9C4A9DEC-6605-4312-8C6C-FB6FFD1F1A68}" srcOrd="2" destOrd="0" presId="urn:microsoft.com/office/officeart/2024/3/layout/verticalVisualTextBlock1"/>
    <dgm:cxn modelId="{AA7BC038-B43F-414F-8531-890907278A25}" type="presParOf" srcId="{9C4A9DEC-6605-4312-8C6C-FB6FFD1F1A68}" destId="{D41F4000-1D7F-4BDD-B201-234B1D2F4DA9}" srcOrd="0" destOrd="0" presId="urn:microsoft.com/office/officeart/2024/3/layout/verticalVisualTextBlock1"/>
    <dgm:cxn modelId="{0798650E-BC1B-412D-9159-4C50AFB9E2D6}" type="presParOf" srcId="{9C4A9DEC-6605-4312-8C6C-FB6FFD1F1A68}" destId="{6CE9CD07-1758-4DEF-9D82-ABDA293D62CC}" srcOrd="1" destOrd="0" presId="urn:microsoft.com/office/officeart/2024/3/layout/verticalVisualTextBlock1"/>
    <dgm:cxn modelId="{3014CBD5-AC37-424E-A6E8-450558B3732B}" type="presParOf" srcId="{9C4A9DEC-6605-4312-8C6C-FB6FFD1F1A68}" destId="{B5A6B24C-3351-4F33-9928-D59BFB2A5C8D}" srcOrd="2" destOrd="0" presId="urn:microsoft.com/office/officeart/2024/3/layout/verticalVisualTextBlock1"/>
    <dgm:cxn modelId="{98E8BF78-90F2-4541-9DA7-6A6E1CB0016F}" type="presParOf" srcId="{A66BC860-CC8F-47A6-8643-68191B179554}" destId="{83E5664F-4A7B-46C3-9770-6EFBD8B179F4}" srcOrd="3" destOrd="0" presId="urn:microsoft.com/office/officeart/2024/3/layout/verticalVisualTextBlock1"/>
    <dgm:cxn modelId="{BFD793B9-0C0D-4E1F-8DE5-FC8987DCE8FC}" type="presParOf" srcId="{A66BC860-CC8F-47A6-8643-68191B179554}" destId="{CC97CD81-2648-424E-9FB4-A9420F07D71B}" srcOrd="4" destOrd="0" presId="urn:microsoft.com/office/officeart/2024/3/layout/verticalVisualTextBlock1"/>
    <dgm:cxn modelId="{E7CE56D5-651D-424D-93D5-8C9DCB313B8B}" type="presParOf" srcId="{CC97CD81-2648-424E-9FB4-A9420F07D71B}" destId="{EDD6F62A-5A7F-45E9-B515-C683420A712E}" srcOrd="0" destOrd="0" presId="urn:microsoft.com/office/officeart/2024/3/layout/verticalVisualTextBlock1"/>
    <dgm:cxn modelId="{2C0384F7-03BB-48C6-B41A-3FE5AEF69C6A}" type="presParOf" srcId="{CC97CD81-2648-424E-9FB4-A9420F07D71B}" destId="{DAF6D7FB-8685-4FD4-A967-F01408438E6E}" srcOrd="1" destOrd="0" presId="urn:microsoft.com/office/officeart/2024/3/layout/verticalVisualTextBlock1"/>
    <dgm:cxn modelId="{10DDB1E5-42CF-4A67-B624-BFE758C32F28}" type="presParOf" srcId="{CC97CD81-2648-424E-9FB4-A9420F07D71B}" destId="{4B25950A-1491-4EA3-8D8D-64F8DC4FE9EA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F25820-E7F7-4FEC-9F50-D23FC8DC7F93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5848C4FE-CE95-4C9B-B00F-E8C797D7533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Sensitivity to Infant Cues</a:t>
          </a:r>
        </a:p>
      </dgm:t>
    </dgm:pt>
    <dgm:pt modelId="{ACE0305A-D71F-4EAD-9A75-7F04CD9A1744}" type="parTrans" cxnId="{5E495411-60B1-4467-BEF4-520F6B55F36D}">
      <dgm:prSet/>
      <dgm:spPr/>
      <dgm:t>
        <a:bodyPr/>
        <a:lstStyle/>
        <a:p>
          <a:endParaRPr lang="zh-CN" altLang="en-US"/>
        </a:p>
      </dgm:t>
    </dgm:pt>
    <dgm:pt modelId="{D9E6E1C3-69E6-4CF0-B1ED-BD28A0EA57E1}" type="sibTrans" cxnId="{5E495411-60B1-4467-BEF4-520F6B55F36D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596E3F40-E09F-4A4E-A753-4FEEAFC0E6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Responsive parents recognize and respond promptly to their infants’ signals, fostering trust and security.</a:t>
          </a:r>
        </a:p>
      </dgm:t>
    </dgm:pt>
    <dgm:pt modelId="{7E8F937B-BB9C-4F51-BB0A-1C03C53D893A}" type="parTrans" cxnId="{89DBD5AA-81DC-4C61-9835-1C8A221736CE}">
      <dgm:prSet/>
      <dgm:spPr/>
      <dgm:t>
        <a:bodyPr/>
        <a:lstStyle/>
        <a:p>
          <a:endParaRPr lang="zh-CN" altLang="en-US"/>
        </a:p>
      </dgm:t>
    </dgm:pt>
    <dgm:pt modelId="{A2FDEB7B-0200-4657-B5A8-BFF12BBB2276}" type="sibTrans" cxnId="{89DBD5AA-81DC-4C61-9835-1C8A221736CE}">
      <dgm:prSet/>
      <dgm:spPr/>
      <dgm:t>
        <a:bodyPr/>
        <a:lstStyle/>
        <a:p>
          <a:endParaRPr lang="zh-CN" altLang="en-US"/>
        </a:p>
      </dgm:t>
    </dgm:pt>
    <dgm:pt modelId="{B13DE21B-2934-4E08-A419-1A81E57D9C2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Promoting Secure Attachment</a:t>
          </a:r>
        </a:p>
      </dgm:t>
    </dgm:pt>
    <dgm:pt modelId="{E7D9B9D4-C6C2-4746-B2D3-515DF59CBDF5}" type="parTrans" cxnId="{2990C6B0-22FA-4197-97D9-33EFB110F431}">
      <dgm:prSet/>
      <dgm:spPr/>
      <dgm:t>
        <a:bodyPr/>
        <a:lstStyle/>
        <a:p>
          <a:endParaRPr lang="zh-CN" altLang="en-US"/>
        </a:p>
      </dgm:t>
    </dgm:pt>
    <dgm:pt modelId="{CC030BDC-7A82-450F-A05C-2FCF7FB9F5B4}" type="sibTrans" cxnId="{2990C6B0-22FA-4197-97D9-33EFB110F431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F02FDDB6-4763-482F-828B-E0C2D8B2FB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Attuned parenting encourages emotional bonds that support infants’ healthy social and emotional development.</a:t>
          </a:r>
        </a:p>
      </dgm:t>
    </dgm:pt>
    <dgm:pt modelId="{6B4ECEF4-E792-41E2-9C0D-7EC936C51E4F}" type="parTrans" cxnId="{6F2DD0AA-6538-43CC-9260-C842EBA0F8E2}">
      <dgm:prSet/>
      <dgm:spPr/>
      <dgm:t>
        <a:bodyPr/>
        <a:lstStyle/>
        <a:p>
          <a:endParaRPr lang="zh-CN" altLang="en-US"/>
        </a:p>
      </dgm:t>
    </dgm:pt>
    <dgm:pt modelId="{019009F4-5968-45FB-9A7C-B18ADC267A3E}" type="sibTrans" cxnId="{6F2DD0AA-6538-43CC-9260-C842EBA0F8E2}">
      <dgm:prSet/>
      <dgm:spPr/>
      <dgm:t>
        <a:bodyPr/>
        <a:lstStyle/>
        <a:p>
          <a:endParaRPr lang="zh-CN" altLang="en-US"/>
        </a:p>
      </dgm:t>
    </dgm:pt>
    <dgm:pt modelId="{040C4A3E-DA0F-42CC-A855-56BC5A8DF5A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Optimizing Development</a:t>
          </a:r>
        </a:p>
      </dgm:t>
    </dgm:pt>
    <dgm:pt modelId="{B7DDF7FC-B8B1-45F0-9E0A-9891FE4CB56E}" type="parTrans" cxnId="{D50F6657-DD4F-4102-88E9-ADD66CF8E406}">
      <dgm:prSet/>
      <dgm:spPr/>
      <dgm:t>
        <a:bodyPr/>
        <a:lstStyle/>
        <a:p>
          <a:endParaRPr lang="zh-CN" altLang="en-US"/>
        </a:p>
      </dgm:t>
    </dgm:pt>
    <dgm:pt modelId="{847747A8-0D01-47E1-A8B7-BED45CE7F226}" type="sibTrans" cxnId="{D50F6657-DD4F-4102-88E9-ADD66CF8E406}">
      <dgm:prSet/>
      <dgm:spPr/>
      <dgm:t>
        <a:bodyPr/>
        <a:lstStyle/>
        <a:p>
          <a:endParaRPr lang="zh-CN" altLang="en-US"/>
        </a:p>
      </dgm:t>
    </dgm:pt>
    <dgm:pt modelId="{28D85E7F-DD27-4A42-BC4A-DF1596364C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Sensitive caregiving supports infants’ cognitive and emotional growth, laying foundations for future learning.</a:t>
          </a:r>
        </a:p>
      </dgm:t>
    </dgm:pt>
    <dgm:pt modelId="{8D398A24-E291-4A2A-AF20-5792CB3C9FD9}" type="parTrans" cxnId="{1F1097F4-9204-4813-BCEF-01128C3C296E}">
      <dgm:prSet/>
      <dgm:spPr/>
      <dgm:t>
        <a:bodyPr/>
        <a:lstStyle/>
        <a:p>
          <a:endParaRPr lang="zh-CN" altLang="en-US"/>
        </a:p>
      </dgm:t>
    </dgm:pt>
    <dgm:pt modelId="{AE027102-EB8F-485A-8991-0EC393616A99}" type="sibTrans" cxnId="{1F1097F4-9204-4813-BCEF-01128C3C296E}">
      <dgm:prSet/>
      <dgm:spPr/>
      <dgm:t>
        <a:bodyPr/>
        <a:lstStyle/>
        <a:p>
          <a:endParaRPr lang="zh-CN" altLang="en-US"/>
        </a:p>
      </dgm:t>
    </dgm:pt>
    <dgm:pt modelId="{73558E7F-D991-4540-9DF9-B8770A345E03}" type="pres">
      <dgm:prSet presAssocID="{B0F25820-E7F7-4FEC-9F50-D23FC8DC7F93}" presName="Root" presStyleCnt="0">
        <dgm:presLayoutVars>
          <dgm:dir/>
          <dgm:resizeHandles val="exact"/>
        </dgm:presLayoutVars>
      </dgm:prSet>
      <dgm:spPr/>
    </dgm:pt>
    <dgm:pt modelId="{44292AC6-6E32-4E4E-974E-631070BD7918}" type="pres">
      <dgm:prSet presAssocID="{5848C4FE-CE95-4C9B-B00F-E8C797D7533D}" presName="Composite" presStyleCnt="0"/>
      <dgm:spPr/>
    </dgm:pt>
    <dgm:pt modelId="{4E31AE2C-9915-45B6-8047-176627242962}" type="pres">
      <dgm:prSet presAssocID="{5848C4FE-CE95-4C9B-B00F-E8C797D7533D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6" r="16621" b="-4"/>
          <a:stretch/>
        </a:blipFill>
      </dgm:spPr>
      <dgm:extLst>
        <a:ext uri="{E40237B7-FDA0-4F09-8148-C483321AD2D9}">
          <dgm14:cNvPr xmlns:dgm14="http://schemas.microsoft.com/office/drawing/2010/diagram" id="0" name="" descr="Overhead shot of ethnic mom playing with her newborn daughter, who is shirtless and wearing a diaper. It is a point of view shot from mom's perspective as baby lies on the living room floor and looks up at her mom affectionately."/>
        </a:ext>
      </dgm:extLst>
    </dgm:pt>
    <dgm:pt modelId="{60C9407B-5CD4-4706-90B3-D47BBEA06D58}" type="pres">
      <dgm:prSet presAssocID="{5848C4FE-CE95-4C9B-B00F-E8C797D7533D}" presName="Subtitle" presStyleLbl="revTx" presStyleIdx="0" presStyleCnt="6">
        <dgm:presLayoutVars>
          <dgm:chMax val="0"/>
          <dgm:bulletEnabled/>
        </dgm:presLayoutVars>
      </dgm:prSet>
      <dgm:spPr/>
    </dgm:pt>
    <dgm:pt modelId="{ACD1E2E8-895A-4168-8135-B84AF3629AFF}" type="pres">
      <dgm:prSet presAssocID="{5848C4FE-CE95-4C9B-B00F-E8C797D7533D}" presName="Description" presStyleLbl="revTx" presStyleIdx="1" presStyleCnt="6">
        <dgm:presLayoutVars>
          <dgm:bulletEnabled/>
        </dgm:presLayoutVars>
      </dgm:prSet>
      <dgm:spPr/>
    </dgm:pt>
    <dgm:pt modelId="{FF0188A2-B405-49CA-B65D-CC681569F677}" type="pres">
      <dgm:prSet presAssocID="{D9E6E1C3-69E6-4CF0-B1ED-BD28A0EA57E1}" presName="sibTrans" presStyleLbl="sibTrans2D1" presStyleIdx="0" presStyleCnt="0"/>
      <dgm:spPr/>
    </dgm:pt>
    <dgm:pt modelId="{069A86E2-E451-43D3-BB7E-44EEA886D276}" type="pres">
      <dgm:prSet presAssocID="{B13DE21B-2934-4E08-A419-1A81E57D9C21}" presName="Composite" presStyleCnt="0"/>
      <dgm:spPr/>
    </dgm:pt>
    <dgm:pt modelId="{7E970E29-BC48-4A9B-8AE9-021D59EE62F3}" type="pres">
      <dgm:prSet presAssocID="{B13DE21B-2934-4E08-A419-1A81E57D9C21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r="9742" b="-4"/>
          <a:stretch/>
        </a:blipFill>
      </dgm:spPr>
      <dgm:extLst>
        <a:ext uri="{E40237B7-FDA0-4F09-8148-C483321AD2D9}">
          <dgm14:cNvPr xmlns:dgm14="http://schemas.microsoft.com/office/drawing/2010/diagram" id="0" name="" descr="Guy kissing a baby"/>
        </a:ext>
      </dgm:extLst>
    </dgm:pt>
    <dgm:pt modelId="{54CBD01A-5E03-456D-B54C-43DF4867F057}" type="pres">
      <dgm:prSet presAssocID="{B13DE21B-2934-4E08-A419-1A81E57D9C21}" presName="Subtitle" presStyleLbl="revTx" presStyleIdx="2" presStyleCnt="6">
        <dgm:presLayoutVars>
          <dgm:chMax val="0"/>
          <dgm:bulletEnabled/>
        </dgm:presLayoutVars>
      </dgm:prSet>
      <dgm:spPr/>
    </dgm:pt>
    <dgm:pt modelId="{90EE5B93-9B83-42A1-9184-B048AFFC36B4}" type="pres">
      <dgm:prSet presAssocID="{B13DE21B-2934-4E08-A419-1A81E57D9C21}" presName="Description" presStyleLbl="revTx" presStyleIdx="3" presStyleCnt="6">
        <dgm:presLayoutVars>
          <dgm:bulletEnabled/>
        </dgm:presLayoutVars>
      </dgm:prSet>
      <dgm:spPr/>
    </dgm:pt>
    <dgm:pt modelId="{40C88375-2BE7-433C-A3CA-A2BCB5F91690}" type="pres">
      <dgm:prSet presAssocID="{CC030BDC-7A82-450F-A05C-2FCF7FB9F5B4}" presName="sibTrans" presStyleLbl="sibTrans2D1" presStyleIdx="0" presStyleCnt="0"/>
      <dgm:spPr/>
    </dgm:pt>
    <dgm:pt modelId="{4449E54A-B39E-4239-88E8-A0D755FAF040}" type="pres">
      <dgm:prSet presAssocID="{040C4A3E-DA0F-42CC-A855-56BC5A8DF5AC}" presName="Composite" presStyleCnt="0"/>
      <dgm:spPr/>
    </dgm:pt>
    <dgm:pt modelId="{93FE6E0A-8C63-47DC-B728-7D263C2B76DB}" type="pres">
      <dgm:prSet presAssocID="{040C4A3E-DA0F-42CC-A855-56BC5A8DF5AC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1" r="17496" b="-4"/>
          <a:stretch/>
        </a:blipFill>
      </dgm:spPr>
      <dgm:extLst>
        <a:ext uri="{E40237B7-FDA0-4F09-8148-C483321AD2D9}">
          <dgm14:cNvPr xmlns:dgm14="http://schemas.microsoft.com/office/drawing/2010/diagram" id="0" name="" descr="Closeup of baby and mom playing with toy,"/>
        </a:ext>
      </dgm:extLst>
    </dgm:pt>
    <dgm:pt modelId="{24E9B519-3AD5-41C4-8180-35318599684D}" type="pres">
      <dgm:prSet presAssocID="{040C4A3E-DA0F-42CC-A855-56BC5A8DF5AC}" presName="Subtitle" presStyleLbl="revTx" presStyleIdx="4" presStyleCnt="6">
        <dgm:presLayoutVars>
          <dgm:chMax val="0"/>
          <dgm:bulletEnabled/>
        </dgm:presLayoutVars>
      </dgm:prSet>
      <dgm:spPr/>
    </dgm:pt>
    <dgm:pt modelId="{8557F4A2-1277-403C-8E6B-78B4D5021850}" type="pres">
      <dgm:prSet presAssocID="{040C4A3E-DA0F-42CC-A855-56BC5A8DF5AC}" presName="Description" presStyleLbl="revTx" presStyleIdx="5" presStyleCnt="6">
        <dgm:presLayoutVars>
          <dgm:bulletEnabled/>
        </dgm:presLayoutVars>
      </dgm:prSet>
      <dgm:spPr/>
    </dgm:pt>
  </dgm:ptLst>
  <dgm:cxnLst>
    <dgm:cxn modelId="{5E495411-60B1-4467-BEF4-520F6B55F36D}" srcId="{B0F25820-E7F7-4FEC-9F50-D23FC8DC7F93}" destId="{5848C4FE-CE95-4C9B-B00F-E8C797D7533D}" srcOrd="0" destOrd="0" parTransId="{ACE0305A-D71F-4EAD-9A75-7F04CD9A1744}" sibTransId="{D9E6E1C3-69E6-4CF0-B1ED-BD28A0EA57E1}"/>
    <dgm:cxn modelId="{DBDBD116-01D0-4BB4-B940-C1D4CB3AA46F}" type="presOf" srcId="{F02FDDB6-4763-482F-828B-E0C2D8B2FBB0}" destId="{90EE5B93-9B83-42A1-9184-B048AFFC36B4}" srcOrd="0" destOrd="0" presId="urn:microsoft.com/office/officeart/2024/3/layout/verticalVisualTextBlock1"/>
    <dgm:cxn modelId="{3E377734-9C44-4C38-A496-C2F7532998D2}" type="presOf" srcId="{B13DE21B-2934-4E08-A419-1A81E57D9C21}" destId="{54CBD01A-5E03-456D-B54C-43DF4867F057}" srcOrd="0" destOrd="0" presId="urn:microsoft.com/office/officeart/2024/3/layout/verticalVisualTextBlock1"/>
    <dgm:cxn modelId="{4D0C2A38-234D-49DB-AC29-8B2104EB1E89}" type="presOf" srcId="{040C4A3E-DA0F-42CC-A855-56BC5A8DF5AC}" destId="{24E9B519-3AD5-41C4-8180-35318599684D}" srcOrd="0" destOrd="0" presId="urn:microsoft.com/office/officeart/2024/3/layout/verticalVisualTextBlock1"/>
    <dgm:cxn modelId="{A244603D-F1F3-4189-897C-98113EA91B25}" type="presOf" srcId="{5848C4FE-CE95-4C9B-B00F-E8C797D7533D}" destId="{60C9407B-5CD4-4706-90B3-D47BBEA06D58}" srcOrd="0" destOrd="0" presId="urn:microsoft.com/office/officeart/2024/3/layout/verticalVisualTextBlock1"/>
    <dgm:cxn modelId="{D50F6657-DD4F-4102-88E9-ADD66CF8E406}" srcId="{B0F25820-E7F7-4FEC-9F50-D23FC8DC7F93}" destId="{040C4A3E-DA0F-42CC-A855-56BC5A8DF5AC}" srcOrd="2" destOrd="0" parTransId="{B7DDF7FC-B8B1-45F0-9E0A-9891FE4CB56E}" sibTransId="{847747A8-0D01-47E1-A8B7-BED45CE7F226}"/>
    <dgm:cxn modelId="{0BC08D8A-EA19-4BF7-8462-EB209114B792}" type="presOf" srcId="{CC030BDC-7A82-450F-A05C-2FCF7FB9F5B4}" destId="{40C88375-2BE7-433C-A3CA-A2BCB5F91690}" srcOrd="0" destOrd="0" presId="urn:microsoft.com/office/officeart/2024/3/layout/verticalVisualTextBlock1"/>
    <dgm:cxn modelId="{6F2DD0AA-6538-43CC-9260-C842EBA0F8E2}" srcId="{B13DE21B-2934-4E08-A419-1A81E57D9C21}" destId="{F02FDDB6-4763-482F-828B-E0C2D8B2FBB0}" srcOrd="0" destOrd="0" parTransId="{6B4ECEF4-E792-41E2-9C0D-7EC936C51E4F}" sibTransId="{019009F4-5968-45FB-9A7C-B18ADC267A3E}"/>
    <dgm:cxn modelId="{89DBD5AA-81DC-4C61-9835-1C8A221736CE}" srcId="{5848C4FE-CE95-4C9B-B00F-E8C797D7533D}" destId="{596E3F40-E09F-4A4E-A753-4FEEAFC0E6E8}" srcOrd="0" destOrd="0" parTransId="{7E8F937B-BB9C-4F51-BB0A-1C03C53D893A}" sibTransId="{A2FDEB7B-0200-4657-B5A8-BFF12BBB2276}"/>
    <dgm:cxn modelId="{2990C6B0-22FA-4197-97D9-33EFB110F431}" srcId="{B0F25820-E7F7-4FEC-9F50-D23FC8DC7F93}" destId="{B13DE21B-2934-4E08-A419-1A81E57D9C21}" srcOrd="1" destOrd="0" parTransId="{E7D9B9D4-C6C2-4746-B2D3-515DF59CBDF5}" sibTransId="{CC030BDC-7A82-450F-A05C-2FCF7FB9F5B4}"/>
    <dgm:cxn modelId="{44C3D9B1-9F36-48FE-97A7-818EEF79BAAC}" type="presOf" srcId="{B0F25820-E7F7-4FEC-9F50-D23FC8DC7F93}" destId="{73558E7F-D991-4540-9DF9-B8770A345E03}" srcOrd="0" destOrd="0" presId="urn:microsoft.com/office/officeart/2024/3/layout/verticalVisualTextBlock1"/>
    <dgm:cxn modelId="{E2994BC8-C3FE-42CE-A80E-50A2EFAF39BE}" type="presOf" srcId="{D9E6E1C3-69E6-4CF0-B1ED-BD28A0EA57E1}" destId="{FF0188A2-B405-49CA-B65D-CC681569F677}" srcOrd="0" destOrd="0" presId="urn:microsoft.com/office/officeart/2024/3/layout/verticalVisualTextBlock1"/>
    <dgm:cxn modelId="{586D93CB-9706-412B-A60D-CDB7558345DC}" type="presOf" srcId="{596E3F40-E09F-4A4E-A753-4FEEAFC0E6E8}" destId="{ACD1E2E8-895A-4168-8135-B84AF3629AFF}" srcOrd="0" destOrd="0" presId="urn:microsoft.com/office/officeart/2024/3/layout/verticalVisualTextBlock1"/>
    <dgm:cxn modelId="{26DA71DF-A483-407B-929B-07316B2BBBB4}" type="presOf" srcId="{28D85E7F-DD27-4A42-BC4A-DF1596364CC1}" destId="{8557F4A2-1277-403C-8E6B-78B4D5021850}" srcOrd="0" destOrd="0" presId="urn:microsoft.com/office/officeart/2024/3/layout/verticalVisualTextBlock1"/>
    <dgm:cxn modelId="{1F1097F4-9204-4813-BCEF-01128C3C296E}" srcId="{040C4A3E-DA0F-42CC-A855-56BC5A8DF5AC}" destId="{28D85E7F-DD27-4A42-BC4A-DF1596364CC1}" srcOrd="0" destOrd="0" parTransId="{8D398A24-E291-4A2A-AF20-5792CB3C9FD9}" sibTransId="{AE027102-EB8F-485A-8991-0EC393616A99}"/>
    <dgm:cxn modelId="{F068D2BB-AC23-4044-B5FB-2ACBBE2DBAA0}" type="presParOf" srcId="{73558E7F-D991-4540-9DF9-B8770A345E03}" destId="{44292AC6-6E32-4E4E-974E-631070BD7918}" srcOrd="0" destOrd="0" presId="urn:microsoft.com/office/officeart/2024/3/layout/verticalVisualTextBlock1"/>
    <dgm:cxn modelId="{369E3378-9D88-43EC-8C16-62286BCD81FD}" type="presParOf" srcId="{44292AC6-6E32-4E4E-974E-631070BD7918}" destId="{4E31AE2C-9915-45B6-8047-176627242962}" srcOrd="0" destOrd="0" presId="urn:microsoft.com/office/officeart/2024/3/layout/verticalVisualTextBlock1"/>
    <dgm:cxn modelId="{B7E3B486-C2B0-4E18-9280-CE87BF2FB2E0}" type="presParOf" srcId="{44292AC6-6E32-4E4E-974E-631070BD7918}" destId="{60C9407B-5CD4-4706-90B3-D47BBEA06D58}" srcOrd="1" destOrd="0" presId="urn:microsoft.com/office/officeart/2024/3/layout/verticalVisualTextBlock1"/>
    <dgm:cxn modelId="{AA3107D1-FE85-4FD8-93F7-AFA9FD5096E1}" type="presParOf" srcId="{44292AC6-6E32-4E4E-974E-631070BD7918}" destId="{ACD1E2E8-895A-4168-8135-B84AF3629AFF}" srcOrd="2" destOrd="0" presId="urn:microsoft.com/office/officeart/2024/3/layout/verticalVisualTextBlock1"/>
    <dgm:cxn modelId="{8AFC0CE3-D823-45FE-93CD-992EFCB4AF42}" type="presParOf" srcId="{73558E7F-D991-4540-9DF9-B8770A345E03}" destId="{FF0188A2-B405-49CA-B65D-CC681569F677}" srcOrd="1" destOrd="0" presId="urn:microsoft.com/office/officeart/2024/3/layout/verticalVisualTextBlock1"/>
    <dgm:cxn modelId="{FB2DA3D2-FE17-47DF-A21D-DE60890195E6}" type="presParOf" srcId="{73558E7F-D991-4540-9DF9-B8770A345E03}" destId="{069A86E2-E451-43D3-BB7E-44EEA886D276}" srcOrd="2" destOrd="0" presId="urn:microsoft.com/office/officeart/2024/3/layout/verticalVisualTextBlock1"/>
    <dgm:cxn modelId="{6978A478-1B61-4889-AA42-88233E85B7D4}" type="presParOf" srcId="{069A86E2-E451-43D3-BB7E-44EEA886D276}" destId="{7E970E29-BC48-4A9B-8AE9-021D59EE62F3}" srcOrd="0" destOrd="0" presId="urn:microsoft.com/office/officeart/2024/3/layout/verticalVisualTextBlock1"/>
    <dgm:cxn modelId="{6587AA8D-3632-4E59-BE13-66072C396523}" type="presParOf" srcId="{069A86E2-E451-43D3-BB7E-44EEA886D276}" destId="{54CBD01A-5E03-456D-B54C-43DF4867F057}" srcOrd="1" destOrd="0" presId="urn:microsoft.com/office/officeart/2024/3/layout/verticalVisualTextBlock1"/>
    <dgm:cxn modelId="{6BCDD027-CBAF-47C7-BED3-CDE4EF157DB3}" type="presParOf" srcId="{069A86E2-E451-43D3-BB7E-44EEA886D276}" destId="{90EE5B93-9B83-42A1-9184-B048AFFC36B4}" srcOrd="2" destOrd="0" presId="urn:microsoft.com/office/officeart/2024/3/layout/verticalVisualTextBlock1"/>
    <dgm:cxn modelId="{8005D095-1404-4EC5-A035-D508D4CC9181}" type="presParOf" srcId="{73558E7F-D991-4540-9DF9-B8770A345E03}" destId="{40C88375-2BE7-433C-A3CA-A2BCB5F91690}" srcOrd="3" destOrd="0" presId="urn:microsoft.com/office/officeart/2024/3/layout/verticalVisualTextBlock1"/>
    <dgm:cxn modelId="{C1436A64-633A-403B-99D3-07BDCA0E9BC2}" type="presParOf" srcId="{73558E7F-D991-4540-9DF9-B8770A345E03}" destId="{4449E54A-B39E-4239-88E8-A0D755FAF040}" srcOrd="4" destOrd="0" presId="urn:microsoft.com/office/officeart/2024/3/layout/verticalVisualTextBlock1"/>
    <dgm:cxn modelId="{A2A21757-9CB7-4A66-8A9A-AA3AAE3AC7E6}" type="presParOf" srcId="{4449E54A-B39E-4239-88E8-A0D755FAF040}" destId="{93FE6E0A-8C63-47DC-B728-7D263C2B76DB}" srcOrd="0" destOrd="0" presId="urn:microsoft.com/office/officeart/2024/3/layout/verticalVisualTextBlock1"/>
    <dgm:cxn modelId="{1E395126-9446-4B96-9A19-97686D39AEA4}" type="presParOf" srcId="{4449E54A-B39E-4239-88E8-A0D755FAF040}" destId="{24E9B519-3AD5-41C4-8180-35318599684D}" srcOrd="1" destOrd="0" presId="urn:microsoft.com/office/officeart/2024/3/layout/verticalVisualTextBlock1"/>
    <dgm:cxn modelId="{C78DC6CB-1EBC-4A3B-9FE5-21F22B952FEF}" type="presParOf" srcId="{4449E54A-B39E-4239-88E8-A0D755FAF040}" destId="{8557F4A2-1277-403C-8E6B-78B4D5021850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57ABE0-B3D9-4566-9E8D-1B52074E1982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72171E-0E13-42FA-9195-B4566828B4E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Interconnection of Development</a:t>
          </a:r>
        </a:p>
      </dgm:t>
    </dgm:pt>
    <dgm:pt modelId="{1E703DB3-9D45-4E11-BB60-78733CAF63A0}" type="parTrans" cxnId="{A7406176-A2C5-4BFB-BA03-98BDFAF0F917}">
      <dgm:prSet/>
      <dgm:spPr/>
      <dgm:t>
        <a:bodyPr/>
        <a:lstStyle/>
        <a:p>
          <a:endParaRPr lang="en-US"/>
        </a:p>
      </dgm:t>
    </dgm:pt>
    <dgm:pt modelId="{8F432A9E-0C12-43BA-AB9C-1DB456EEDBB0}" type="sibTrans" cxnId="{A7406176-A2C5-4BFB-BA03-98BDFAF0F917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09DC24E5-90A0-4709-B2DE-C03157A54D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Early learning and social-emotional growth are closely linked in infants aged 8 to 12 months, shaping their overall development.</a:t>
          </a:r>
        </a:p>
      </dgm:t>
    </dgm:pt>
    <dgm:pt modelId="{1F16947B-24BD-4270-B5DF-71B93D8921E9}" type="parTrans" cxnId="{8FC0F3F0-27C8-4310-9B2F-E181C3FD988C}">
      <dgm:prSet/>
      <dgm:spPr/>
      <dgm:t>
        <a:bodyPr/>
        <a:lstStyle/>
        <a:p>
          <a:endParaRPr lang="en-US"/>
        </a:p>
      </dgm:t>
    </dgm:pt>
    <dgm:pt modelId="{4E991375-286C-42FF-AB1E-9D394EAD1E3C}" type="sibTrans" cxnId="{8FC0F3F0-27C8-4310-9B2F-E181C3FD988C}">
      <dgm:prSet/>
      <dgm:spPr/>
      <dgm:t>
        <a:bodyPr/>
        <a:lstStyle/>
        <a:p>
          <a:endParaRPr lang="en-US"/>
        </a:p>
      </dgm:t>
    </dgm:pt>
    <dgm:pt modelId="{F7A82135-4CC2-4DB0-BF3F-5F73A97B2FC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Responsive Caregiving</a:t>
          </a:r>
        </a:p>
      </dgm:t>
    </dgm:pt>
    <dgm:pt modelId="{FB25104A-10B8-4E0D-AB9C-D8B04233111B}" type="parTrans" cxnId="{E4111372-F78F-4769-9FBB-7A00FC9AE603}">
      <dgm:prSet/>
      <dgm:spPr/>
      <dgm:t>
        <a:bodyPr/>
        <a:lstStyle/>
        <a:p>
          <a:endParaRPr lang="en-US"/>
        </a:p>
      </dgm:t>
    </dgm:pt>
    <dgm:pt modelId="{94037D62-61D3-49E9-AB9E-FDEE6C141FE2}" type="sibTrans" cxnId="{E4111372-F78F-4769-9FBB-7A00FC9AE603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E3022741-8EB7-4753-983F-ADEF8A9F1FF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Responsive caregiving plays a crucial role in fostering healthy social-emotional and cognitive development in infants.</a:t>
          </a:r>
        </a:p>
      </dgm:t>
    </dgm:pt>
    <dgm:pt modelId="{9E4BFE95-A6ED-4767-9570-B6B88EE7D6E3}" type="parTrans" cxnId="{86B81496-B7BC-48C1-B71E-31E695109B74}">
      <dgm:prSet/>
      <dgm:spPr/>
      <dgm:t>
        <a:bodyPr/>
        <a:lstStyle/>
        <a:p>
          <a:endParaRPr lang="en-US"/>
        </a:p>
      </dgm:t>
    </dgm:pt>
    <dgm:pt modelId="{506F45CA-8843-404D-B894-5ACB7B3373DE}" type="sibTrans" cxnId="{86B81496-B7BC-48C1-B71E-31E695109B74}">
      <dgm:prSet/>
      <dgm:spPr/>
      <dgm:t>
        <a:bodyPr/>
        <a:lstStyle/>
        <a:p>
          <a:endParaRPr lang="en-US"/>
        </a:p>
      </dgm:t>
    </dgm:pt>
    <dgm:pt modelId="{75C7351A-0B14-437F-84C4-3243E9697AE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Enriched Environments</a:t>
          </a:r>
        </a:p>
      </dgm:t>
    </dgm:pt>
    <dgm:pt modelId="{A48E3B8E-DA9B-4AA6-9001-D3984121CC87}" type="parTrans" cxnId="{79F2586E-E0C5-4B44-B66B-F981A77C5C31}">
      <dgm:prSet/>
      <dgm:spPr/>
      <dgm:t>
        <a:bodyPr/>
        <a:lstStyle/>
        <a:p>
          <a:endParaRPr lang="en-US"/>
        </a:p>
      </dgm:t>
    </dgm:pt>
    <dgm:pt modelId="{B475DD2C-54CD-43C7-B25B-5EF72FD7460A}" type="sibTrans" cxnId="{79F2586E-E0C5-4B44-B66B-F981A77C5C31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85AD8661-C002-4629-981F-C9B889D435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Providing enriched environments supports infants' developmental milestones and lifelong learning foundations.</a:t>
          </a:r>
        </a:p>
      </dgm:t>
    </dgm:pt>
    <dgm:pt modelId="{118122D2-F523-4B5B-9BB5-1D68E8775AD2}" type="parTrans" cxnId="{F3622257-060E-4B2D-A796-BF3BB0C6BF63}">
      <dgm:prSet/>
      <dgm:spPr/>
      <dgm:t>
        <a:bodyPr/>
        <a:lstStyle/>
        <a:p>
          <a:endParaRPr lang="en-US"/>
        </a:p>
      </dgm:t>
    </dgm:pt>
    <dgm:pt modelId="{7702F1E7-D933-4020-BF37-930C4885E4AF}" type="sibTrans" cxnId="{F3622257-060E-4B2D-A796-BF3BB0C6BF63}">
      <dgm:prSet/>
      <dgm:spPr/>
      <dgm:t>
        <a:bodyPr/>
        <a:lstStyle/>
        <a:p>
          <a:endParaRPr lang="en-US"/>
        </a:p>
      </dgm:t>
    </dgm:pt>
    <dgm:pt modelId="{C842FFA9-9858-480B-A109-20926D142DC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Informed Parenting</a:t>
          </a:r>
        </a:p>
      </dgm:t>
    </dgm:pt>
    <dgm:pt modelId="{E22DA847-3B97-4C63-91CB-A7ECE6773E1C}" type="parTrans" cxnId="{02AC056A-26F7-452D-9409-B233920383E1}">
      <dgm:prSet/>
      <dgm:spPr/>
      <dgm:t>
        <a:bodyPr/>
        <a:lstStyle/>
        <a:p>
          <a:endParaRPr lang="en-US"/>
        </a:p>
      </dgm:t>
    </dgm:pt>
    <dgm:pt modelId="{4783304D-356E-4BA3-9F80-6E38841897B9}" type="sibTrans" cxnId="{02AC056A-26F7-452D-9409-B233920383E1}">
      <dgm:prSet/>
      <dgm:spPr/>
      <dgm:t>
        <a:bodyPr/>
        <a:lstStyle/>
        <a:p>
          <a:endParaRPr lang="en-US"/>
        </a:p>
      </dgm:t>
    </dgm:pt>
    <dgm:pt modelId="{B7610102-5C9D-4A4A-B360-945E277B82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Informed parenting practices are essential for supporting infants' growth and social-emotional well-being.</a:t>
          </a:r>
        </a:p>
      </dgm:t>
    </dgm:pt>
    <dgm:pt modelId="{E6CCBBB8-15C0-478A-A90B-D983512D1953}" type="parTrans" cxnId="{10F33078-C8D8-45E7-8C04-563B098330E3}">
      <dgm:prSet/>
      <dgm:spPr/>
      <dgm:t>
        <a:bodyPr/>
        <a:lstStyle/>
        <a:p>
          <a:endParaRPr lang="en-US"/>
        </a:p>
      </dgm:t>
    </dgm:pt>
    <dgm:pt modelId="{8FCEE2C7-8757-4587-ADF9-6E4F2BC54996}" type="sibTrans" cxnId="{10F33078-C8D8-45E7-8C04-563B098330E3}">
      <dgm:prSet/>
      <dgm:spPr/>
      <dgm:t>
        <a:bodyPr/>
        <a:lstStyle/>
        <a:p>
          <a:endParaRPr lang="en-US"/>
        </a:p>
      </dgm:t>
    </dgm:pt>
    <dgm:pt modelId="{8C931E86-0515-4FF1-A177-3DC85A3D342D}" type="pres">
      <dgm:prSet presAssocID="{8257ABE0-B3D9-4566-9E8D-1B52074E1982}" presName="Name0" presStyleCnt="0">
        <dgm:presLayoutVars>
          <dgm:dir/>
          <dgm:resizeHandles val="exact"/>
        </dgm:presLayoutVars>
      </dgm:prSet>
      <dgm:spPr/>
    </dgm:pt>
    <dgm:pt modelId="{D651BE64-8740-4928-8B19-175261BE5525}" type="pres">
      <dgm:prSet presAssocID="{0E72171E-0E13-42FA-9195-B4566828B4E3}" presName="compNode" presStyleCnt="0"/>
      <dgm:spPr/>
    </dgm:pt>
    <dgm:pt modelId="{01EE3655-E1AB-4B1C-A5DC-5B1A923DBE22}" type="pres">
      <dgm:prSet presAssocID="{0E72171E-0E13-42FA-9195-B4566828B4E3}" presName="pictRect" presStyleLbl="revTx" presStyleIdx="0" presStyleCnt="8">
        <dgm:presLayoutVars>
          <dgm:chMax val="0"/>
          <dgm:bulletEnabled/>
        </dgm:presLayoutVars>
      </dgm:prSet>
      <dgm:spPr/>
    </dgm:pt>
    <dgm:pt modelId="{669443DA-887F-4A91-A657-D147A3DCCE2A}" type="pres">
      <dgm:prSet presAssocID="{0E72171E-0E13-42FA-9195-B4566828B4E3}" presName="textRect" presStyleLbl="revTx" presStyleIdx="1" presStyleCnt="8">
        <dgm:presLayoutVars>
          <dgm:bulletEnabled/>
        </dgm:presLayoutVars>
      </dgm:prSet>
      <dgm:spPr/>
    </dgm:pt>
    <dgm:pt modelId="{0788A91C-F10A-4CD2-B577-FA5B2F0F2BA0}" type="pres">
      <dgm:prSet presAssocID="{8F432A9E-0C12-43BA-AB9C-1DB456EEDBB0}" presName="sibTrans" presStyleLbl="sibTrans2D1" presStyleIdx="0" presStyleCnt="0"/>
      <dgm:spPr/>
    </dgm:pt>
    <dgm:pt modelId="{C73181BD-E338-4C08-9440-652263139026}" type="pres">
      <dgm:prSet presAssocID="{F7A82135-4CC2-4DB0-BF3F-5F73A97B2FC2}" presName="compNode" presStyleCnt="0"/>
      <dgm:spPr/>
    </dgm:pt>
    <dgm:pt modelId="{0009BD08-6DCC-45F6-9B86-8EC17328F765}" type="pres">
      <dgm:prSet presAssocID="{F7A82135-4CC2-4DB0-BF3F-5F73A97B2FC2}" presName="pictRect" presStyleLbl="revTx" presStyleIdx="2" presStyleCnt="8">
        <dgm:presLayoutVars>
          <dgm:chMax val="0"/>
          <dgm:bulletEnabled/>
        </dgm:presLayoutVars>
      </dgm:prSet>
      <dgm:spPr/>
    </dgm:pt>
    <dgm:pt modelId="{2CA3BE06-F3F9-4CBA-A50F-8BF84CAD7DF9}" type="pres">
      <dgm:prSet presAssocID="{F7A82135-4CC2-4DB0-BF3F-5F73A97B2FC2}" presName="textRect" presStyleLbl="revTx" presStyleIdx="3" presStyleCnt="8">
        <dgm:presLayoutVars>
          <dgm:bulletEnabled/>
        </dgm:presLayoutVars>
      </dgm:prSet>
      <dgm:spPr/>
    </dgm:pt>
    <dgm:pt modelId="{4AFD8F60-61AD-4424-AA35-DBF3F79C2793}" type="pres">
      <dgm:prSet presAssocID="{94037D62-61D3-49E9-AB9E-FDEE6C141FE2}" presName="sibTrans" presStyleLbl="sibTrans2D1" presStyleIdx="0" presStyleCnt="0"/>
      <dgm:spPr/>
    </dgm:pt>
    <dgm:pt modelId="{034DB5FA-3CB0-42D0-8D6C-9E976A6A0285}" type="pres">
      <dgm:prSet presAssocID="{75C7351A-0B14-437F-84C4-3243E9697AE9}" presName="compNode" presStyleCnt="0"/>
      <dgm:spPr/>
    </dgm:pt>
    <dgm:pt modelId="{DEB95592-CB05-4917-8FC4-465C84E85747}" type="pres">
      <dgm:prSet presAssocID="{75C7351A-0B14-437F-84C4-3243E9697AE9}" presName="pictRect" presStyleLbl="revTx" presStyleIdx="4" presStyleCnt="8">
        <dgm:presLayoutVars>
          <dgm:chMax val="0"/>
          <dgm:bulletEnabled/>
        </dgm:presLayoutVars>
      </dgm:prSet>
      <dgm:spPr/>
    </dgm:pt>
    <dgm:pt modelId="{0EB305BE-BE79-4A98-825D-27CFBFF12EF8}" type="pres">
      <dgm:prSet presAssocID="{75C7351A-0B14-437F-84C4-3243E9697AE9}" presName="textRect" presStyleLbl="revTx" presStyleIdx="5" presStyleCnt="8">
        <dgm:presLayoutVars>
          <dgm:bulletEnabled/>
        </dgm:presLayoutVars>
      </dgm:prSet>
      <dgm:spPr/>
    </dgm:pt>
    <dgm:pt modelId="{B81E41C9-9370-4B03-9925-9E331C121D69}" type="pres">
      <dgm:prSet presAssocID="{B475DD2C-54CD-43C7-B25B-5EF72FD7460A}" presName="sibTrans" presStyleLbl="sibTrans2D1" presStyleIdx="0" presStyleCnt="0"/>
      <dgm:spPr/>
    </dgm:pt>
    <dgm:pt modelId="{068ACE40-9854-43D4-A4A8-481F9E28387C}" type="pres">
      <dgm:prSet presAssocID="{C842FFA9-9858-480B-A109-20926D142DC5}" presName="compNode" presStyleCnt="0"/>
      <dgm:spPr/>
    </dgm:pt>
    <dgm:pt modelId="{776A22C4-4645-4183-A602-6A70D5AD249E}" type="pres">
      <dgm:prSet presAssocID="{C842FFA9-9858-480B-A109-20926D142DC5}" presName="pictRect" presStyleLbl="revTx" presStyleIdx="6" presStyleCnt="8">
        <dgm:presLayoutVars>
          <dgm:chMax val="0"/>
          <dgm:bulletEnabled/>
        </dgm:presLayoutVars>
      </dgm:prSet>
      <dgm:spPr/>
    </dgm:pt>
    <dgm:pt modelId="{C66E1798-2D52-44C1-82E4-233FE43411DB}" type="pres">
      <dgm:prSet presAssocID="{C842FFA9-9858-480B-A109-20926D142DC5}" presName="textRect" presStyleLbl="revTx" presStyleIdx="7" presStyleCnt="8">
        <dgm:presLayoutVars>
          <dgm:bulletEnabled/>
        </dgm:presLayoutVars>
      </dgm:prSet>
      <dgm:spPr/>
    </dgm:pt>
  </dgm:ptLst>
  <dgm:cxnLst>
    <dgm:cxn modelId="{B970710E-9AFB-438A-8342-A17D5CE906BB}" type="presOf" srcId="{E3022741-8EB7-4753-983F-ADEF8A9F1FFD}" destId="{2CA3BE06-F3F9-4CBA-A50F-8BF84CAD7DF9}" srcOrd="0" destOrd="0" presId="urn:microsoft.com/office/officeart/2024/3/layout/hArchList1"/>
    <dgm:cxn modelId="{2D9DD020-5FD5-44C8-A682-F01A9D88FAF8}" type="presOf" srcId="{8257ABE0-B3D9-4566-9E8D-1B52074E1982}" destId="{8C931E86-0515-4FF1-A177-3DC85A3D342D}" srcOrd="0" destOrd="0" presId="urn:microsoft.com/office/officeart/2024/3/layout/hArchList1"/>
    <dgm:cxn modelId="{02AC056A-26F7-452D-9409-B233920383E1}" srcId="{8257ABE0-B3D9-4566-9E8D-1B52074E1982}" destId="{C842FFA9-9858-480B-A109-20926D142DC5}" srcOrd="3" destOrd="0" parTransId="{E22DA847-3B97-4C63-91CB-A7ECE6773E1C}" sibTransId="{4783304D-356E-4BA3-9F80-6E38841897B9}"/>
    <dgm:cxn modelId="{DD55646B-7A40-450A-AF21-F25566080DB8}" type="presOf" srcId="{85AD8661-C002-4629-981F-C9B889D43542}" destId="{0EB305BE-BE79-4A98-825D-27CFBFF12EF8}" srcOrd="0" destOrd="0" presId="urn:microsoft.com/office/officeart/2024/3/layout/hArchList1"/>
    <dgm:cxn modelId="{3BE33E6D-B8B4-44D4-9934-DE835F2BE16C}" type="presOf" srcId="{94037D62-61D3-49E9-AB9E-FDEE6C141FE2}" destId="{4AFD8F60-61AD-4424-AA35-DBF3F79C2793}" srcOrd="0" destOrd="0" presId="urn:microsoft.com/office/officeart/2024/3/layout/hArchList1"/>
    <dgm:cxn modelId="{79F2586E-E0C5-4B44-B66B-F981A77C5C31}" srcId="{8257ABE0-B3D9-4566-9E8D-1B52074E1982}" destId="{75C7351A-0B14-437F-84C4-3243E9697AE9}" srcOrd="2" destOrd="0" parTransId="{A48E3B8E-DA9B-4AA6-9001-D3984121CC87}" sibTransId="{B475DD2C-54CD-43C7-B25B-5EF72FD7460A}"/>
    <dgm:cxn modelId="{E4111372-F78F-4769-9FBB-7A00FC9AE603}" srcId="{8257ABE0-B3D9-4566-9E8D-1B52074E1982}" destId="{F7A82135-4CC2-4DB0-BF3F-5F73A97B2FC2}" srcOrd="1" destOrd="0" parTransId="{FB25104A-10B8-4E0D-AB9C-D8B04233111B}" sibTransId="{94037D62-61D3-49E9-AB9E-FDEE6C141FE2}"/>
    <dgm:cxn modelId="{A7406176-A2C5-4BFB-BA03-98BDFAF0F917}" srcId="{8257ABE0-B3D9-4566-9E8D-1B52074E1982}" destId="{0E72171E-0E13-42FA-9195-B4566828B4E3}" srcOrd="0" destOrd="0" parTransId="{1E703DB3-9D45-4E11-BB60-78733CAF63A0}" sibTransId="{8F432A9E-0C12-43BA-AB9C-1DB456EEDBB0}"/>
    <dgm:cxn modelId="{F3622257-060E-4B2D-A796-BF3BB0C6BF63}" srcId="{75C7351A-0B14-437F-84C4-3243E9697AE9}" destId="{85AD8661-C002-4629-981F-C9B889D43542}" srcOrd="0" destOrd="0" parTransId="{118122D2-F523-4B5B-9BB5-1D68E8775AD2}" sibTransId="{7702F1E7-D933-4020-BF37-930C4885E4AF}"/>
    <dgm:cxn modelId="{10F33078-C8D8-45E7-8C04-563B098330E3}" srcId="{C842FFA9-9858-480B-A109-20926D142DC5}" destId="{B7610102-5C9D-4A4A-B360-945E277B82AB}" srcOrd="0" destOrd="0" parTransId="{E6CCBBB8-15C0-478A-A90B-D983512D1953}" sibTransId="{8FCEE2C7-8757-4587-ADF9-6E4F2BC54996}"/>
    <dgm:cxn modelId="{D8567558-72D9-4FA1-BA91-406C76F6160E}" type="presOf" srcId="{B475DD2C-54CD-43C7-B25B-5EF72FD7460A}" destId="{B81E41C9-9370-4B03-9925-9E331C121D69}" srcOrd="0" destOrd="0" presId="urn:microsoft.com/office/officeart/2024/3/layout/hArchList1"/>
    <dgm:cxn modelId="{3C008E8C-E802-42F6-B95E-01CF3467D987}" type="presOf" srcId="{09DC24E5-90A0-4709-B2DE-C03157A54D36}" destId="{669443DA-887F-4A91-A657-D147A3DCCE2A}" srcOrd="0" destOrd="0" presId="urn:microsoft.com/office/officeart/2024/3/layout/hArchList1"/>
    <dgm:cxn modelId="{86B81496-B7BC-48C1-B71E-31E695109B74}" srcId="{F7A82135-4CC2-4DB0-BF3F-5F73A97B2FC2}" destId="{E3022741-8EB7-4753-983F-ADEF8A9F1FFD}" srcOrd="0" destOrd="0" parTransId="{9E4BFE95-A6ED-4767-9570-B6B88EE7D6E3}" sibTransId="{506F45CA-8843-404D-B894-5ACB7B3373DE}"/>
    <dgm:cxn modelId="{40CD0C9C-7CC4-4CB5-B2F7-6F33C9484974}" type="presOf" srcId="{8F432A9E-0C12-43BA-AB9C-1DB456EEDBB0}" destId="{0788A91C-F10A-4CD2-B577-FA5B2F0F2BA0}" srcOrd="0" destOrd="0" presId="urn:microsoft.com/office/officeart/2024/3/layout/hArchList1"/>
    <dgm:cxn modelId="{2430079F-0C42-40FA-951C-207567A3CF17}" type="presOf" srcId="{B7610102-5C9D-4A4A-B360-945E277B82AB}" destId="{C66E1798-2D52-44C1-82E4-233FE43411DB}" srcOrd="0" destOrd="0" presId="urn:microsoft.com/office/officeart/2024/3/layout/hArchList1"/>
    <dgm:cxn modelId="{8E9C2FA2-8641-4C1C-A718-ADB055684D17}" type="presOf" srcId="{C842FFA9-9858-480B-A109-20926D142DC5}" destId="{776A22C4-4645-4183-A602-6A70D5AD249E}" srcOrd="0" destOrd="0" presId="urn:microsoft.com/office/officeart/2024/3/layout/hArchList1"/>
    <dgm:cxn modelId="{129586A3-D323-48E8-9703-723B2DEC48E0}" type="presOf" srcId="{75C7351A-0B14-437F-84C4-3243E9697AE9}" destId="{DEB95592-CB05-4917-8FC4-465C84E85747}" srcOrd="0" destOrd="0" presId="urn:microsoft.com/office/officeart/2024/3/layout/hArchList1"/>
    <dgm:cxn modelId="{2B1856C9-8945-4B8A-A252-454AC858F914}" type="presOf" srcId="{F7A82135-4CC2-4DB0-BF3F-5F73A97B2FC2}" destId="{0009BD08-6DCC-45F6-9B86-8EC17328F765}" srcOrd="0" destOrd="0" presId="urn:microsoft.com/office/officeart/2024/3/layout/hArchList1"/>
    <dgm:cxn modelId="{F35F33EE-9353-4C4E-A617-6A56458135F9}" type="presOf" srcId="{0E72171E-0E13-42FA-9195-B4566828B4E3}" destId="{01EE3655-E1AB-4B1C-A5DC-5B1A923DBE22}" srcOrd="0" destOrd="0" presId="urn:microsoft.com/office/officeart/2024/3/layout/hArchList1"/>
    <dgm:cxn modelId="{8FC0F3F0-27C8-4310-9B2F-E181C3FD988C}" srcId="{0E72171E-0E13-42FA-9195-B4566828B4E3}" destId="{09DC24E5-90A0-4709-B2DE-C03157A54D36}" srcOrd="0" destOrd="0" parTransId="{1F16947B-24BD-4270-B5DF-71B93D8921E9}" sibTransId="{4E991375-286C-42FF-AB1E-9D394EAD1E3C}"/>
    <dgm:cxn modelId="{033BDE3E-69B5-4323-9CD0-23B0FC7244E7}" type="presParOf" srcId="{8C931E86-0515-4FF1-A177-3DC85A3D342D}" destId="{D651BE64-8740-4928-8B19-175261BE5525}" srcOrd="0" destOrd="0" presId="urn:microsoft.com/office/officeart/2024/3/layout/hArchList1"/>
    <dgm:cxn modelId="{2F5D01C5-6D9A-4FEE-B8F3-68C14919D782}" type="presParOf" srcId="{D651BE64-8740-4928-8B19-175261BE5525}" destId="{01EE3655-E1AB-4B1C-A5DC-5B1A923DBE22}" srcOrd="0" destOrd="0" presId="urn:microsoft.com/office/officeart/2024/3/layout/hArchList1"/>
    <dgm:cxn modelId="{A694F515-4904-4598-86E9-851271EDA26B}" type="presParOf" srcId="{D651BE64-8740-4928-8B19-175261BE5525}" destId="{669443DA-887F-4A91-A657-D147A3DCCE2A}" srcOrd="1" destOrd="0" presId="urn:microsoft.com/office/officeart/2024/3/layout/hArchList1"/>
    <dgm:cxn modelId="{542FC437-CC86-409D-9588-6184117C64C8}" type="presParOf" srcId="{8C931E86-0515-4FF1-A177-3DC85A3D342D}" destId="{0788A91C-F10A-4CD2-B577-FA5B2F0F2BA0}" srcOrd="1" destOrd="0" presId="urn:microsoft.com/office/officeart/2024/3/layout/hArchList1"/>
    <dgm:cxn modelId="{8017C61A-17A6-43BD-BE64-43894E4D84FE}" type="presParOf" srcId="{8C931E86-0515-4FF1-A177-3DC85A3D342D}" destId="{C73181BD-E338-4C08-9440-652263139026}" srcOrd="2" destOrd="0" presId="urn:microsoft.com/office/officeart/2024/3/layout/hArchList1"/>
    <dgm:cxn modelId="{E6E20DCD-AD9F-475C-9DD5-46D4307CEC64}" type="presParOf" srcId="{C73181BD-E338-4C08-9440-652263139026}" destId="{0009BD08-6DCC-45F6-9B86-8EC17328F765}" srcOrd="0" destOrd="0" presId="urn:microsoft.com/office/officeart/2024/3/layout/hArchList1"/>
    <dgm:cxn modelId="{87353A6D-C3A9-4F0B-953A-9E013C792AA9}" type="presParOf" srcId="{C73181BD-E338-4C08-9440-652263139026}" destId="{2CA3BE06-F3F9-4CBA-A50F-8BF84CAD7DF9}" srcOrd="1" destOrd="0" presId="urn:microsoft.com/office/officeart/2024/3/layout/hArchList1"/>
    <dgm:cxn modelId="{63A3F3BA-C613-47CE-A7FC-CB543DA473E9}" type="presParOf" srcId="{8C931E86-0515-4FF1-A177-3DC85A3D342D}" destId="{4AFD8F60-61AD-4424-AA35-DBF3F79C2793}" srcOrd="3" destOrd="0" presId="urn:microsoft.com/office/officeart/2024/3/layout/hArchList1"/>
    <dgm:cxn modelId="{79690FAF-6744-4736-9A9F-0E8E402561A8}" type="presParOf" srcId="{8C931E86-0515-4FF1-A177-3DC85A3D342D}" destId="{034DB5FA-3CB0-42D0-8D6C-9E976A6A0285}" srcOrd="4" destOrd="0" presId="urn:microsoft.com/office/officeart/2024/3/layout/hArchList1"/>
    <dgm:cxn modelId="{FE44C9EE-970A-4E2A-9BF3-F1EE83069857}" type="presParOf" srcId="{034DB5FA-3CB0-42D0-8D6C-9E976A6A0285}" destId="{DEB95592-CB05-4917-8FC4-465C84E85747}" srcOrd="0" destOrd="0" presId="urn:microsoft.com/office/officeart/2024/3/layout/hArchList1"/>
    <dgm:cxn modelId="{86463D71-94E1-4E4A-9860-8296AC1DAB97}" type="presParOf" srcId="{034DB5FA-3CB0-42D0-8D6C-9E976A6A0285}" destId="{0EB305BE-BE79-4A98-825D-27CFBFF12EF8}" srcOrd="1" destOrd="0" presId="urn:microsoft.com/office/officeart/2024/3/layout/hArchList1"/>
    <dgm:cxn modelId="{FC9A52FA-1159-40B4-98DE-41741B12455A}" type="presParOf" srcId="{8C931E86-0515-4FF1-A177-3DC85A3D342D}" destId="{B81E41C9-9370-4B03-9925-9E331C121D69}" srcOrd="5" destOrd="0" presId="urn:microsoft.com/office/officeart/2024/3/layout/hArchList1"/>
    <dgm:cxn modelId="{AC8CA6A7-370D-45E1-BC2A-810C1106928D}" type="presParOf" srcId="{8C931E86-0515-4FF1-A177-3DC85A3D342D}" destId="{068ACE40-9854-43D4-A4A8-481F9E28387C}" srcOrd="6" destOrd="0" presId="urn:microsoft.com/office/officeart/2024/3/layout/hArchList1"/>
    <dgm:cxn modelId="{B8EF2D86-FF96-4220-B922-2C150275EAFB}" type="presParOf" srcId="{068ACE40-9854-43D4-A4A8-481F9E28387C}" destId="{776A22C4-4645-4183-A602-6A70D5AD249E}" srcOrd="0" destOrd="0" presId="urn:microsoft.com/office/officeart/2024/3/layout/hArchList1"/>
    <dgm:cxn modelId="{1FCC5BF6-6CA5-421A-A171-32771680563F}" type="presParOf" srcId="{068ACE40-9854-43D4-A4A8-481F9E28387C}" destId="{C66E1798-2D52-44C1-82E4-233FE43411DB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02C9C-0BC7-4E00-ABCC-DDAFDE9A7BE8}">
      <dsp:nvSpPr>
        <dsp:cNvPr id="0" name=""/>
        <dsp:cNvSpPr/>
      </dsp:nvSpPr>
      <dsp:spPr>
        <a:xfrm>
          <a:off x="0" y="0"/>
          <a:ext cx="1301948" cy="13019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2" r="-5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6A1FEA-71E7-4C4A-A457-CD8412A0705B}">
      <dsp:nvSpPr>
        <dsp:cNvPr id="0" name=""/>
        <dsp:cNvSpPr/>
      </dsp:nvSpPr>
      <dsp:spPr>
        <a:xfrm>
          <a:off x="1481948" y="0"/>
          <a:ext cx="8605750" cy="337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Consistent Caregiving</a:t>
          </a:r>
        </a:p>
      </dsp:txBody>
      <dsp:txXfrm>
        <a:off x="1481948" y="0"/>
        <a:ext cx="8605750" cy="337201"/>
      </dsp:txXfrm>
    </dsp:sp>
    <dsp:sp modelId="{1D167B2D-940A-41AB-890C-FA26DEF2F515}">
      <dsp:nvSpPr>
        <dsp:cNvPr id="0" name=""/>
        <dsp:cNvSpPr/>
      </dsp:nvSpPr>
      <dsp:spPr>
        <a:xfrm>
          <a:off x="1481948" y="337201"/>
          <a:ext cx="8605750" cy="964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Consistently meeting infants’ needs fosters a sense of safety and reliability.</a:t>
          </a:r>
        </a:p>
      </dsp:txBody>
      <dsp:txXfrm>
        <a:off x="1481948" y="337201"/>
        <a:ext cx="8605750" cy="964747"/>
      </dsp:txXfrm>
    </dsp:sp>
    <dsp:sp modelId="{D41F4000-1D7F-4BDD-B201-234B1D2F4DA9}">
      <dsp:nvSpPr>
        <dsp:cNvPr id="0" name=""/>
        <dsp:cNvSpPr/>
      </dsp:nvSpPr>
      <dsp:spPr>
        <a:xfrm>
          <a:off x="0" y="1406104"/>
          <a:ext cx="1301948" cy="130194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r="16240" b="-11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E9CD07-1758-4DEF-9D82-ABDA293D62CC}">
      <dsp:nvSpPr>
        <dsp:cNvPr id="0" name=""/>
        <dsp:cNvSpPr/>
      </dsp:nvSpPr>
      <dsp:spPr>
        <a:xfrm>
          <a:off x="1481948" y="1406104"/>
          <a:ext cx="8605750" cy="337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Establishing Trust</a:t>
          </a:r>
        </a:p>
      </dsp:txBody>
      <dsp:txXfrm>
        <a:off x="1481948" y="1406104"/>
        <a:ext cx="8605750" cy="337201"/>
      </dsp:txXfrm>
    </dsp:sp>
    <dsp:sp modelId="{B5A6B24C-3351-4F33-9928-D59BFB2A5C8D}">
      <dsp:nvSpPr>
        <dsp:cNvPr id="0" name=""/>
        <dsp:cNvSpPr/>
      </dsp:nvSpPr>
      <dsp:spPr>
        <a:xfrm>
          <a:off x="1481948" y="1743305"/>
          <a:ext cx="8605750" cy="964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Trust develops when infants feel secure and cared for by their caregivers.</a:t>
          </a:r>
        </a:p>
      </dsp:txBody>
      <dsp:txXfrm>
        <a:off x="1481948" y="1743305"/>
        <a:ext cx="8605750" cy="964747"/>
      </dsp:txXfrm>
    </dsp:sp>
    <dsp:sp modelId="{EDD6F62A-5A7F-45E9-B515-C683420A712E}">
      <dsp:nvSpPr>
        <dsp:cNvPr id="0" name=""/>
        <dsp:cNvSpPr/>
      </dsp:nvSpPr>
      <dsp:spPr>
        <a:xfrm>
          <a:off x="0" y="2812208"/>
          <a:ext cx="1301948" cy="13019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 b="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F6D7FB-8685-4FD4-A967-F01408438E6E}">
      <dsp:nvSpPr>
        <dsp:cNvPr id="0" name=""/>
        <dsp:cNvSpPr/>
      </dsp:nvSpPr>
      <dsp:spPr>
        <a:xfrm>
          <a:off x="1481948" y="2812208"/>
          <a:ext cx="8605750" cy="337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Emotional Development</a:t>
          </a:r>
        </a:p>
      </dsp:txBody>
      <dsp:txXfrm>
        <a:off x="1481948" y="2812208"/>
        <a:ext cx="8605750" cy="337201"/>
      </dsp:txXfrm>
    </dsp:sp>
    <dsp:sp modelId="{4B25950A-1491-4EA3-8D8D-64F8DC4FE9EA}">
      <dsp:nvSpPr>
        <dsp:cNvPr id="0" name=""/>
        <dsp:cNvSpPr/>
      </dsp:nvSpPr>
      <dsp:spPr>
        <a:xfrm>
          <a:off x="1481948" y="3149410"/>
          <a:ext cx="8605750" cy="964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Secure attachments provide a foundation for healthy emotional growth throughout life.</a:t>
          </a:r>
        </a:p>
      </dsp:txBody>
      <dsp:txXfrm>
        <a:off x="1481948" y="3149410"/>
        <a:ext cx="8605750" cy="964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1AE2C-9915-45B6-8047-176627242962}">
      <dsp:nvSpPr>
        <dsp:cNvPr id="0" name=""/>
        <dsp:cNvSpPr/>
      </dsp:nvSpPr>
      <dsp:spPr>
        <a:xfrm>
          <a:off x="0" y="0"/>
          <a:ext cx="1301948" cy="13019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6" r="16621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C9407B-5CD4-4706-90B3-D47BBEA06D58}">
      <dsp:nvSpPr>
        <dsp:cNvPr id="0" name=""/>
        <dsp:cNvSpPr/>
      </dsp:nvSpPr>
      <dsp:spPr>
        <a:xfrm>
          <a:off x="1481948" y="0"/>
          <a:ext cx="8605750" cy="337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Sensitivity to Infant Cues</a:t>
          </a:r>
        </a:p>
      </dsp:txBody>
      <dsp:txXfrm>
        <a:off x="1481948" y="0"/>
        <a:ext cx="8605750" cy="337201"/>
      </dsp:txXfrm>
    </dsp:sp>
    <dsp:sp modelId="{ACD1E2E8-895A-4168-8135-B84AF3629AFF}">
      <dsp:nvSpPr>
        <dsp:cNvPr id="0" name=""/>
        <dsp:cNvSpPr/>
      </dsp:nvSpPr>
      <dsp:spPr>
        <a:xfrm>
          <a:off x="1481948" y="337201"/>
          <a:ext cx="8605750" cy="964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Responsive parents recognize and respond promptly to their infants’ signals, fostering trust and security.</a:t>
          </a:r>
        </a:p>
      </dsp:txBody>
      <dsp:txXfrm>
        <a:off x="1481948" y="337201"/>
        <a:ext cx="8605750" cy="964747"/>
      </dsp:txXfrm>
    </dsp:sp>
    <dsp:sp modelId="{7E970E29-BC48-4A9B-8AE9-021D59EE62F3}">
      <dsp:nvSpPr>
        <dsp:cNvPr id="0" name=""/>
        <dsp:cNvSpPr/>
      </dsp:nvSpPr>
      <dsp:spPr>
        <a:xfrm>
          <a:off x="0" y="1406104"/>
          <a:ext cx="1301948" cy="130194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r="9742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CBD01A-5E03-456D-B54C-43DF4867F057}">
      <dsp:nvSpPr>
        <dsp:cNvPr id="0" name=""/>
        <dsp:cNvSpPr/>
      </dsp:nvSpPr>
      <dsp:spPr>
        <a:xfrm>
          <a:off x="1481948" y="1406104"/>
          <a:ext cx="8605750" cy="337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Promoting Secure Attachment</a:t>
          </a:r>
        </a:p>
      </dsp:txBody>
      <dsp:txXfrm>
        <a:off x="1481948" y="1406104"/>
        <a:ext cx="8605750" cy="337201"/>
      </dsp:txXfrm>
    </dsp:sp>
    <dsp:sp modelId="{90EE5B93-9B83-42A1-9184-B048AFFC36B4}">
      <dsp:nvSpPr>
        <dsp:cNvPr id="0" name=""/>
        <dsp:cNvSpPr/>
      </dsp:nvSpPr>
      <dsp:spPr>
        <a:xfrm>
          <a:off x="1481948" y="1743305"/>
          <a:ext cx="8605750" cy="964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Attuned parenting encourages emotional bonds that support infants’ healthy social and emotional development.</a:t>
          </a:r>
        </a:p>
      </dsp:txBody>
      <dsp:txXfrm>
        <a:off x="1481948" y="1743305"/>
        <a:ext cx="8605750" cy="964747"/>
      </dsp:txXfrm>
    </dsp:sp>
    <dsp:sp modelId="{93FE6E0A-8C63-47DC-B728-7D263C2B76DB}">
      <dsp:nvSpPr>
        <dsp:cNvPr id="0" name=""/>
        <dsp:cNvSpPr/>
      </dsp:nvSpPr>
      <dsp:spPr>
        <a:xfrm>
          <a:off x="0" y="2812208"/>
          <a:ext cx="1301948" cy="13019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1" r="17496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E9B519-3AD5-41C4-8180-35318599684D}">
      <dsp:nvSpPr>
        <dsp:cNvPr id="0" name=""/>
        <dsp:cNvSpPr/>
      </dsp:nvSpPr>
      <dsp:spPr>
        <a:xfrm>
          <a:off x="1481948" y="2812208"/>
          <a:ext cx="8605750" cy="337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Optimizing Development</a:t>
          </a:r>
        </a:p>
      </dsp:txBody>
      <dsp:txXfrm>
        <a:off x="1481948" y="2812208"/>
        <a:ext cx="8605750" cy="337201"/>
      </dsp:txXfrm>
    </dsp:sp>
    <dsp:sp modelId="{8557F4A2-1277-403C-8E6B-78B4D5021850}">
      <dsp:nvSpPr>
        <dsp:cNvPr id="0" name=""/>
        <dsp:cNvSpPr/>
      </dsp:nvSpPr>
      <dsp:spPr>
        <a:xfrm>
          <a:off x="1481948" y="3149410"/>
          <a:ext cx="8605750" cy="964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Sensitive caregiving supports infants’ cognitive and emotional growth, laying foundations for future learning.</a:t>
          </a:r>
        </a:p>
      </dsp:txBody>
      <dsp:txXfrm>
        <a:off x="1481948" y="3149410"/>
        <a:ext cx="8605750" cy="9647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E3655-E1AB-4B1C-A5DC-5B1A923DBE22}">
      <dsp:nvSpPr>
        <dsp:cNvPr id="0" name=""/>
        <dsp:cNvSpPr/>
      </dsp:nvSpPr>
      <dsp:spPr>
        <a:xfrm>
          <a:off x="0" y="0"/>
          <a:ext cx="2411179" cy="620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Interconnection of Development</a:t>
          </a:r>
        </a:p>
      </dsp:txBody>
      <dsp:txXfrm>
        <a:off x="0" y="0"/>
        <a:ext cx="2411179" cy="620638"/>
      </dsp:txXfrm>
    </dsp:sp>
    <dsp:sp modelId="{669443DA-887F-4A91-A657-D147A3DCCE2A}">
      <dsp:nvSpPr>
        <dsp:cNvPr id="0" name=""/>
        <dsp:cNvSpPr/>
      </dsp:nvSpPr>
      <dsp:spPr>
        <a:xfrm>
          <a:off x="0" y="620638"/>
          <a:ext cx="2411179" cy="2588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Early learning and social-emotional growth are closely linked in infants aged 8 to 12 months, shaping their overall development.</a:t>
          </a:r>
        </a:p>
      </dsp:txBody>
      <dsp:txXfrm>
        <a:off x="0" y="620638"/>
        <a:ext cx="2411179" cy="2588227"/>
      </dsp:txXfrm>
    </dsp:sp>
    <dsp:sp modelId="{0009BD08-6DCC-45F6-9B86-8EC17328F765}">
      <dsp:nvSpPr>
        <dsp:cNvPr id="0" name=""/>
        <dsp:cNvSpPr/>
      </dsp:nvSpPr>
      <dsp:spPr>
        <a:xfrm>
          <a:off x="2652297" y="0"/>
          <a:ext cx="2411179" cy="620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Responsive Caregiving</a:t>
          </a:r>
        </a:p>
      </dsp:txBody>
      <dsp:txXfrm>
        <a:off x="2652297" y="0"/>
        <a:ext cx="2411179" cy="620638"/>
      </dsp:txXfrm>
    </dsp:sp>
    <dsp:sp modelId="{2CA3BE06-F3F9-4CBA-A50F-8BF84CAD7DF9}">
      <dsp:nvSpPr>
        <dsp:cNvPr id="0" name=""/>
        <dsp:cNvSpPr/>
      </dsp:nvSpPr>
      <dsp:spPr>
        <a:xfrm>
          <a:off x="2652297" y="620638"/>
          <a:ext cx="2411179" cy="2588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Responsive caregiving plays a crucial role in fostering healthy social-emotional and cognitive development in infants.</a:t>
          </a:r>
        </a:p>
      </dsp:txBody>
      <dsp:txXfrm>
        <a:off x="2652297" y="620638"/>
        <a:ext cx="2411179" cy="2588227"/>
      </dsp:txXfrm>
    </dsp:sp>
    <dsp:sp modelId="{DEB95592-CB05-4917-8FC4-465C84E85747}">
      <dsp:nvSpPr>
        <dsp:cNvPr id="0" name=""/>
        <dsp:cNvSpPr/>
      </dsp:nvSpPr>
      <dsp:spPr>
        <a:xfrm>
          <a:off x="5304595" y="0"/>
          <a:ext cx="2411179" cy="620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Enriched Environments</a:t>
          </a:r>
        </a:p>
      </dsp:txBody>
      <dsp:txXfrm>
        <a:off x="5304595" y="0"/>
        <a:ext cx="2411179" cy="620638"/>
      </dsp:txXfrm>
    </dsp:sp>
    <dsp:sp modelId="{0EB305BE-BE79-4A98-825D-27CFBFF12EF8}">
      <dsp:nvSpPr>
        <dsp:cNvPr id="0" name=""/>
        <dsp:cNvSpPr/>
      </dsp:nvSpPr>
      <dsp:spPr>
        <a:xfrm>
          <a:off x="5304595" y="620638"/>
          <a:ext cx="2411179" cy="2588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Providing enriched environments supports infants' developmental milestones and lifelong learning foundations.</a:t>
          </a:r>
        </a:p>
      </dsp:txBody>
      <dsp:txXfrm>
        <a:off x="5304595" y="620638"/>
        <a:ext cx="2411179" cy="2588227"/>
      </dsp:txXfrm>
    </dsp:sp>
    <dsp:sp modelId="{776A22C4-4645-4183-A602-6A70D5AD249E}">
      <dsp:nvSpPr>
        <dsp:cNvPr id="0" name=""/>
        <dsp:cNvSpPr/>
      </dsp:nvSpPr>
      <dsp:spPr>
        <a:xfrm>
          <a:off x="7956893" y="0"/>
          <a:ext cx="2411179" cy="620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Informed Parenting</a:t>
          </a:r>
        </a:p>
      </dsp:txBody>
      <dsp:txXfrm>
        <a:off x="7956893" y="0"/>
        <a:ext cx="2411179" cy="620638"/>
      </dsp:txXfrm>
    </dsp:sp>
    <dsp:sp modelId="{C66E1798-2D52-44C1-82E4-233FE43411DB}">
      <dsp:nvSpPr>
        <dsp:cNvPr id="0" name=""/>
        <dsp:cNvSpPr/>
      </dsp:nvSpPr>
      <dsp:spPr>
        <a:xfrm>
          <a:off x="7956893" y="620638"/>
          <a:ext cx="2411179" cy="2588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Informed parenting practices are essential for supporting infants' growth and social-emotional well-being.</a:t>
          </a:r>
        </a:p>
      </dsp:txBody>
      <dsp:txXfrm>
        <a:off x="7956893" y="620638"/>
        <a:ext cx="2411179" cy="2588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AI-generated content may be incorrect.
---
This presentation explores the critical principles guiding early learning and social-emotional development in infants between 8 to 12 months old, emphasizing foundational care, developmental milestones, and current research insights.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67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Infants engage in early social behaviors such as smiling, eye contact, and vocalizing, which are important indicators of healthy social-emotional progress.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53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Recent scientific findings reveal the dynamic brain changes occurring in infancy and the influence of early experiences on neural architecture.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12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Infant brains undergo rapid growth and synaptic formation during this period, creating the neural foundation for learning and emotional regulation.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7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Positive early interactions shape brain pathways, while adverse experiences can alter developmental trajectories, highlighting the importance of nurturing environments.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26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Studies show that early emotional regulation skills are linked to supportive caregiving and influence cognitive and social outcomes later in life.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Practical strategies for parents and caregivers can enhance infant development through responsive interactions and informed support.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40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Parents who remain sensitive and attuned to their infants’ signals promote secure attachments and optimize developmental progress.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81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Engaging in interactive play and verbal communication nurtures infants’ cognitive, language, and social skills during this vital stage.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66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Educating parents about typical infant milestones empowers them to provide appropriate stimulation and seek timely support if needed.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41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Early learning and social-emotional development are deeply interconnected in infants aged 8 to 12 months. Responsive caregiving, enriched environments, and informed parenting practices are essential to supporting healthy growth and building a strong foundation for lifelong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62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We will cover foundational principles of early learning for infants, delve into social-emotional development and attachment, review current brain development research, and conclude with parent-centered practices that support healthy growth during this important stage.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09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Understanding the key components of early learning during this age range helps caregivers support infants’ sensory, motor, and cognitive growth effectively.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82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Infants at this stage actively explore their environment through their senses and rapidly develop motor skills, such as crawling and grasping, which are essential for learning and discovery.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9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Responsive caregiving—attending sensitively and promptly to infants’ cues—fosters secure attachment, emotional safety, and supports brain development during this critical period.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28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Play is fundamental for infants’ cognitive processing and physical coordination, providing opportunities for problem-solving, creativity, and social interaction.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07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This section highlights how infants form emotional bonds and begin to show social emotions, laying the groundwork for future relationships and emotional regulation.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7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Secure attachments develop when caregivers consistently meet infants’ needs, establishing trust and a foundation for healthy emotional development.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90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Between 8 and 12 months, infants start expressing social emotions like joy, fear, and shyness, reflecting their growing awareness of themselves and others.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6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anchor="b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>
              <a:spcBef>
                <a:spcPts val="1200"/>
              </a:spcBef>
              <a:defRPr sz="1800"/>
            </a:lvl2pPr>
            <a:lvl3pPr marL="914400">
              <a:spcBef>
                <a:spcPts val="1200"/>
              </a:spcBef>
              <a:defRPr sz="1800"/>
            </a:lvl3pPr>
            <a:lvl4pPr marL="1371600">
              <a:spcBef>
                <a:spcPts val="1200"/>
              </a:spcBef>
              <a:defRPr sz="1800"/>
            </a:lvl4pPr>
            <a:lvl5pPr marL="18288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anchor="b" anchorCtr="0"/>
          <a:lstStyle>
            <a:lvl1pPr>
              <a:defRPr sz="400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bbles and Titl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anchor="b"/>
          <a:lstStyle>
            <a:lvl1pPr algn="r">
              <a:lnSpc>
                <a:spcPts val="48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phic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anchor="b" anchorCtr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defRPr sz="1600"/>
            </a:lvl2pPr>
            <a:lvl3pPr marL="457200">
              <a:defRPr sz="1400"/>
            </a:lvl3pPr>
            <a:lvl4pPr marL="685800"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800" b="1" i="0" cap="all" spc="100" baseline="0"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15A52-947F-F3D9-52C6-B73425E77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3280"/>
            <a:ext cx="10302240" cy="1852046"/>
          </a:xfrm>
        </p:spPr>
        <p:txBody>
          <a:bodyPr anchor="t">
            <a:normAutofit/>
          </a:bodyPr>
          <a:lstStyle/>
          <a:p>
            <a:r>
              <a:rPr lang="zh-CN" altLang="en-US" sz="2600"/>
              <a:t>Key Principles of Early Learning and Social-Emotional Development in Infants Aged 8-12 Months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13119-45AB-2D66-91E5-7C0CAE5C9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158" y="2966886"/>
            <a:ext cx="10302237" cy="397191"/>
          </a:xfrm>
        </p:spPr>
        <p:txBody>
          <a:bodyPr anchor="b">
            <a:normAutofit/>
          </a:bodyPr>
          <a:lstStyle/>
          <a:p>
            <a:r>
              <a:rPr lang="zh-CN" altLang="en-US"/>
              <a:t>Foundations for growth during crucial developmental months</a:t>
            </a:r>
          </a:p>
        </p:txBody>
      </p:sp>
    </p:spTree>
    <p:extLst>
      <p:ext uri="{BB962C8B-B14F-4D97-AF65-F5344CB8AC3E}">
        <p14:creationId xmlns:p14="http://schemas.microsoft.com/office/powerpoint/2010/main" val="8923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38FC8-FA3A-AAE6-770F-8F0EB72AA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anchor="b">
            <a:normAutofit/>
          </a:bodyPr>
          <a:lstStyle/>
          <a:p>
            <a:r>
              <a:rPr lang="zh-CN" altLang="en-US"/>
              <a:t>Understanding Early Signs of Social Interaction</a:t>
            </a:r>
          </a:p>
        </p:txBody>
      </p:sp>
      <p:pic>
        <p:nvPicPr>
          <p:cNvPr id="5" name="Content Placeholder 4" descr="Adult hands trying to comfort baby. Baby girl is lying on back and crying. Sad emotions.">
            <a:extLst>
              <a:ext uri="{FF2B5EF4-FFF2-40B4-BE49-F238E27FC236}">
                <a16:creationId xmlns:a16="http://schemas.microsoft.com/office/drawing/2014/main" id="{7D167C90-FEB9-4CD7-B54B-24C169FFB5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3419" r="14662" b="2"/>
          <a:stretch>
            <a:fillRect/>
          </a:stretch>
        </p:blipFill>
        <p:spPr>
          <a:xfrm>
            <a:off x="1280160" y="685800"/>
            <a:ext cx="4937760" cy="402336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9367A-D070-FE2D-67D3-823D6C19C970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04755" y="685800"/>
            <a:ext cx="493776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Early Smiling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Smiling is one of the first social behaviors infants display, signaling positive emotional connection.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Eye Contact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Sustained eye contact helps infants build emotional bonds and recognize social cues.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Vocalizing Sounds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Vocalizations such as cooing and babbling indicate early communication and social development.</a:t>
            </a:r>
          </a:p>
        </p:txBody>
      </p:sp>
    </p:spTree>
    <p:extLst>
      <p:ext uri="{BB962C8B-B14F-4D97-AF65-F5344CB8AC3E}">
        <p14:creationId xmlns:p14="http://schemas.microsoft.com/office/powerpoint/2010/main" val="2815976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A6027-94AA-C22B-6195-F052096C3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anchor="b">
            <a:normAutofit/>
          </a:bodyPr>
          <a:lstStyle/>
          <a:p>
            <a:r>
              <a:rPr lang="zh-CN" altLang="en-US"/>
              <a:t>Current Research Milestones and Breakthroughs in Brain Development</a:t>
            </a:r>
          </a:p>
        </p:txBody>
      </p:sp>
    </p:spTree>
    <p:extLst>
      <p:ext uri="{BB962C8B-B14F-4D97-AF65-F5344CB8AC3E}">
        <p14:creationId xmlns:p14="http://schemas.microsoft.com/office/powerpoint/2010/main" val="4146910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6ECBC-2EDF-5FC5-CB23-74E703040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anchor="b">
            <a:normAutofit/>
          </a:bodyPr>
          <a:lstStyle/>
          <a:p>
            <a:r>
              <a:rPr lang="zh-CN" altLang="en-US"/>
              <a:t>Neural Growth Patterns in Infancy</a:t>
            </a:r>
          </a:p>
        </p:txBody>
      </p:sp>
      <p:pic>
        <p:nvPicPr>
          <p:cNvPr id="5" name="Content Placeholder 4" descr="Digital art of brain">
            <a:extLst>
              <a:ext uri="{FF2B5EF4-FFF2-40B4-BE49-F238E27FC236}">
                <a16:creationId xmlns:a16="http://schemas.microsoft.com/office/drawing/2014/main" id="{46B4F721-699A-4740-BCE3-34EA529754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9481" r="11486" b="2"/>
          <a:stretch>
            <a:fillRect/>
          </a:stretch>
        </p:blipFill>
        <p:spPr>
          <a:xfrm>
            <a:off x="1280160" y="685800"/>
            <a:ext cx="4937760" cy="402336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7F07C-FB96-7650-FD10-E16551160256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04755" y="685800"/>
            <a:ext cx="493776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Rapid Brain Growth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Infant brains experience swift development, expanding neural connections within the first months of life.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Synaptic Formation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Synapse creation is intense during infancy, establishing pathways essential for learning and emotional control.</a:t>
            </a:r>
          </a:p>
        </p:txBody>
      </p:sp>
    </p:spTree>
    <p:extLst>
      <p:ext uri="{BB962C8B-B14F-4D97-AF65-F5344CB8AC3E}">
        <p14:creationId xmlns:p14="http://schemas.microsoft.com/office/powerpoint/2010/main" val="610517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4568E-4BC7-97EF-9902-FD3F9725F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anchor="b">
            <a:normAutofit/>
          </a:bodyPr>
          <a:lstStyle/>
          <a:p>
            <a:r>
              <a:rPr lang="zh-CN" altLang="en-US"/>
              <a:t>Impact of Early Experiences on Brain Architecture</a:t>
            </a:r>
          </a:p>
        </p:txBody>
      </p:sp>
      <p:pic>
        <p:nvPicPr>
          <p:cNvPr id="5" name="Content Placeholder 4" descr="A close up of nerve cell">
            <a:extLst>
              <a:ext uri="{FF2B5EF4-FFF2-40B4-BE49-F238E27FC236}">
                <a16:creationId xmlns:a16="http://schemas.microsoft.com/office/drawing/2014/main" id="{CF20BDCE-2C09-4E2F-BDCC-7845F6345B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7955" r="-1" b="-1"/>
          <a:stretch>
            <a:fillRect/>
          </a:stretch>
        </p:blipFill>
        <p:spPr>
          <a:xfrm>
            <a:off x="1280160" y="685800"/>
            <a:ext cx="4937760" cy="402336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41C38-F78B-8051-78EC-1CD0E5A15257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04755" y="685800"/>
            <a:ext cx="493776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Positive Early Interactions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Positive early experiences strengthen healthy brain pathways and support optimal developmental outcomes.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Adverse Experiences Impact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Negative experiences can disrupt brain development and alter normal developmental trajectories.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Importance of Nurturing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Nurturing environments are crucial to support positive brain architecture and healthy development.</a:t>
            </a:r>
          </a:p>
        </p:txBody>
      </p:sp>
    </p:spTree>
    <p:extLst>
      <p:ext uri="{BB962C8B-B14F-4D97-AF65-F5344CB8AC3E}">
        <p14:creationId xmlns:p14="http://schemas.microsoft.com/office/powerpoint/2010/main" val="3593713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C555-E997-F434-6300-ADA2CBDB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anchor="b">
            <a:normAutofit/>
          </a:bodyPr>
          <a:lstStyle/>
          <a:p>
            <a:r>
              <a:rPr lang="zh-CN" altLang="en-US"/>
              <a:t>Recent Findings on Emotional Regulation and Learning</a:t>
            </a:r>
          </a:p>
        </p:txBody>
      </p:sp>
      <p:pic>
        <p:nvPicPr>
          <p:cNvPr id="5" name="Content Placeholder 4" descr="Woman and child playing with blocks">
            <a:extLst>
              <a:ext uri="{FF2B5EF4-FFF2-40B4-BE49-F238E27FC236}">
                <a16:creationId xmlns:a16="http://schemas.microsoft.com/office/drawing/2014/main" id="{7D805D1A-D262-467C-BBE3-F3D2A47626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3816" r="4264" b="2"/>
          <a:stretch>
            <a:fillRect/>
          </a:stretch>
        </p:blipFill>
        <p:spPr>
          <a:xfrm>
            <a:off x="1280160" y="685800"/>
            <a:ext cx="4937760" cy="402336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58BE1-3943-6886-A459-61E2E39A739E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04755" y="685800"/>
            <a:ext cx="493776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Early Emotional Regulation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Early emotional regulation skills develop through interactions with supportive caregivers, shaping future behaviors.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Impact on Cognitive Outcomes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Emotional regulation in early years positively influences cognitive development and learning capabilities.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Influence on Social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Strong emotional regulation skills foster better social interactions and relationships later in life.</a:t>
            </a:r>
          </a:p>
        </p:txBody>
      </p:sp>
    </p:spTree>
    <p:extLst>
      <p:ext uri="{BB962C8B-B14F-4D97-AF65-F5344CB8AC3E}">
        <p14:creationId xmlns:p14="http://schemas.microsoft.com/office/powerpoint/2010/main" val="13621261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26EB3-4458-BDBF-2046-09786BBE4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anchor="b">
            <a:normAutofit/>
          </a:bodyPr>
          <a:lstStyle/>
          <a:p>
            <a:r>
              <a:rPr lang="zh-CN" altLang="en-US"/>
              <a:t>Parent-Centered Practices and Their Interactive Effects</a:t>
            </a:r>
          </a:p>
        </p:txBody>
      </p:sp>
    </p:spTree>
    <p:extLst>
      <p:ext uri="{BB962C8B-B14F-4D97-AF65-F5344CB8AC3E}">
        <p14:creationId xmlns:p14="http://schemas.microsoft.com/office/powerpoint/2010/main" val="37644054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8CD02-F7A6-29CB-0A6B-2270488E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40080"/>
            <a:ext cx="10087699" cy="1280160"/>
          </a:xfrm>
        </p:spPr>
        <p:txBody>
          <a:bodyPr anchor="b">
            <a:normAutofit/>
          </a:bodyPr>
          <a:lstStyle/>
          <a:p>
            <a:r>
              <a:rPr lang="zh-CN" altLang="en-US"/>
              <a:t>Encouraging Responsive and Attuned Parenting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401D8F41-7F53-4BE6-8C4A-8B6C904224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13424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1280160" y="2103119"/>
          <a:ext cx="10087699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308461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7F9F-9FAD-ED75-B65E-E638D80CE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anchor="b">
            <a:normAutofit/>
          </a:bodyPr>
          <a:lstStyle/>
          <a:p>
            <a:r>
              <a:rPr lang="zh-CN" altLang="en-US"/>
              <a:t>Facilitating Interactive Play and Communication</a:t>
            </a:r>
          </a:p>
        </p:txBody>
      </p:sp>
      <p:pic>
        <p:nvPicPr>
          <p:cNvPr id="5" name="Content Placeholder 4" descr="Baby playing with toy fruits">
            <a:extLst>
              <a:ext uri="{FF2B5EF4-FFF2-40B4-BE49-F238E27FC236}">
                <a16:creationId xmlns:a16="http://schemas.microsoft.com/office/drawing/2014/main" id="{60278934-F0CD-473D-B9AD-4FD7CB89B1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4889" b="3"/>
          <a:stretch>
            <a:fillRect/>
          </a:stretch>
        </p:blipFill>
        <p:spPr>
          <a:xfrm>
            <a:off x="1280160" y="685800"/>
            <a:ext cx="4937760" cy="402336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78E16-5A85-BD09-4204-51F2C90D2E5E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04755" y="685800"/>
            <a:ext cx="493776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Cognitive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Interactive play stimulates infants' thinking and problem-solving abilities early in life.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Language Skills Growth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Verbal communication during play fosters infants’ vocabulary and language understanding.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Social Skill Building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Play and communication nurture infants’ ability to engage socially and form bonds.</a:t>
            </a:r>
          </a:p>
        </p:txBody>
      </p:sp>
    </p:spTree>
    <p:extLst>
      <p:ext uri="{BB962C8B-B14F-4D97-AF65-F5344CB8AC3E}">
        <p14:creationId xmlns:p14="http://schemas.microsoft.com/office/powerpoint/2010/main" val="9659429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88053-6F2B-8462-1FB9-BEFDC128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 anchor="b">
            <a:normAutofit/>
          </a:bodyPr>
          <a:lstStyle/>
          <a:p>
            <a:r>
              <a:rPr lang="zh-CN" altLang="en-US" sz="3100"/>
              <a:t>Supporting Parents in Understanding Developmental Milestones</a:t>
            </a:r>
          </a:p>
        </p:txBody>
      </p:sp>
      <p:pic>
        <p:nvPicPr>
          <p:cNvPr id="5" name="Content Placeholder 4" descr="A father hold the head of his little daughter .Black and white Picture.">
            <a:extLst>
              <a:ext uri="{FF2B5EF4-FFF2-40B4-BE49-F238E27FC236}">
                <a16:creationId xmlns:a16="http://schemas.microsoft.com/office/drawing/2014/main" id="{F16A09E9-F0DD-4892-98E1-B0C26E44A3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1202" b="33146"/>
          <a:stretch>
            <a:fillRect/>
          </a:stretch>
        </p:blipFill>
        <p:spPr>
          <a:xfrm>
            <a:off x="1280160" y="2327440"/>
            <a:ext cx="4846320" cy="404057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D812AA-15DE-21E4-3C55-DF4A39D2C8E1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23402" y="2327441"/>
            <a:ext cx="4846320" cy="4040574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Empowering Parents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Educating parents about infant milestones increases their confidence in supporting child development effectively.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Providing Appropriate Stimulation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Understanding milestones helps parents offer suitable activities that encourage infants' growth and learning.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Seeking Timely Support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Awareness of milestones enables parents to identify delays early and seek professional help promptly.</a:t>
            </a:r>
          </a:p>
        </p:txBody>
      </p:sp>
    </p:spTree>
    <p:extLst>
      <p:ext uri="{BB962C8B-B14F-4D97-AF65-F5344CB8AC3E}">
        <p14:creationId xmlns:p14="http://schemas.microsoft.com/office/powerpoint/2010/main" val="3192165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30205-6BAD-E9BE-0A0C-2B71AF65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640080"/>
            <a:ext cx="4815836" cy="2103120"/>
          </a:xfrm>
        </p:spPr>
        <p:txBody>
          <a:bodyPr anchor="ctr">
            <a:normAutofit/>
          </a:bodyPr>
          <a:lstStyle/>
          <a:p>
            <a:r>
              <a:rPr lang="zh-CN" altLang="en-US"/>
              <a:t>Conclusion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EDADBD-5D44-B4EF-6A75-1E09C56A1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7" y="640080"/>
            <a:ext cx="5122889" cy="210312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1515A544-2754-C5EE-4087-44D97D3527F1}"/>
              </a:ext>
            </a:extLst>
          </p:cNvPr>
          <p:cNvGraphicFramePr>
            <a:graphicFrameLocks noGrp="1"/>
          </p:cNvGraphicFramePr>
          <p:nvPr>
            <p:ph idx="2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1280160" y="3017520"/>
          <a:ext cx="10374152" cy="3208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866025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F2678-FFB8-B29A-5249-6A12E3425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40080"/>
            <a:ext cx="10087699" cy="1280160"/>
          </a:xfrm>
        </p:spPr>
        <p:txBody>
          <a:bodyPr anchor="b">
            <a:normAutofit/>
          </a:bodyPr>
          <a:lstStyle/>
          <a:p>
            <a:r>
              <a:rPr lang="zh-CN" altLang="en-US"/>
              <a:t>Presentation 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3087CF-4195-51C4-A9FA-9F0EFD56164E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1280160" y="2103119"/>
            <a:ext cx="10087699" cy="4114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t>Foundational Principles of Early Learning for 8-12 Month-Olds</a:t>
            </a:r>
          </a:p>
          <a:p>
            <a:pPr>
              <a:buFont typeface="Arial" panose="020B0604020202020204" pitchFamily="34" charset="0"/>
              <a:buChar char="•"/>
            </a:pPr>
            <a:r>
              <a:t>Social-Emotional Development and Attachment 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t>Current Research Milestones and Breakthroughs in Brain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t>Parent-Centered Practices and Their Interactive Effects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633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4BE20-7998-72E2-9305-A22B81AFC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anchor="b">
            <a:normAutofit/>
          </a:bodyPr>
          <a:lstStyle/>
          <a:p>
            <a:r>
              <a:rPr lang="zh-CN" altLang="en-US"/>
              <a:t>Foundational Principles of Early Learning for 8-12 Month-Olds</a:t>
            </a:r>
          </a:p>
        </p:txBody>
      </p:sp>
    </p:spTree>
    <p:extLst>
      <p:ext uri="{BB962C8B-B14F-4D97-AF65-F5344CB8AC3E}">
        <p14:creationId xmlns:p14="http://schemas.microsoft.com/office/powerpoint/2010/main" val="1514889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E42EF-D9F4-137E-76B8-671E550D0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anchor="b">
            <a:normAutofit/>
          </a:bodyPr>
          <a:lstStyle/>
          <a:p>
            <a:r>
              <a:rPr lang="zh-CN" altLang="en-US"/>
              <a:t>Sensory Exploration and Motor Development</a:t>
            </a:r>
          </a:p>
        </p:txBody>
      </p:sp>
      <p:pic>
        <p:nvPicPr>
          <p:cNvPr id="5" name="Content Placeholder 4" descr="First steps baby">
            <a:extLst>
              <a:ext uri="{FF2B5EF4-FFF2-40B4-BE49-F238E27FC236}">
                <a16:creationId xmlns:a16="http://schemas.microsoft.com/office/drawing/2014/main" id="{99C95763-413D-4834-B702-27AE96433D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0518" r="7563" b="2"/>
          <a:stretch>
            <a:fillRect/>
          </a:stretch>
        </p:blipFill>
        <p:spPr>
          <a:xfrm>
            <a:off x="1280160" y="685800"/>
            <a:ext cx="4937760" cy="402336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0851F-B086-BE7C-F5F2-FA57B59E6248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04755" y="685800"/>
            <a:ext cx="493776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Sensory Exploration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Infants discover the world by using their senses, which supports cognitive and emotional growth.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Motor Skill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Crawling and grasping enable infants to interact physically with their environment and improve coordination.</a:t>
            </a:r>
          </a:p>
        </p:txBody>
      </p:sp>
    </p:spTree>
    <p:extLst>
      <p:ext uri="{BB962C8B-B14F-4D97-AF65-F5344CB8AC3E}">
        <p14:creationId xmlns:p14="http://schemas.microsoft.com/office/powerpoint/2010/main" val="2281457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3924-3728-7356-0A1E-B16F0D23B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 anchor="b">
            <a:normAutofit/>
          </a:bodyPr>
          <a:lstStyle/>
          <a:p>
            <a:r>
              <a:rPr lang="zh-CN" altLang="en-US"/>
              <a:t>Importance of Responsive Caregiving</a:t>
            </a:r>
          </a:p>
        </p:txBody>
      </p:sp>
      <p:pic>
        <p:nvPicPr>
          <p:cNvPr id="5" name="Content Placeholder 4" descr="A dad kisses his newborn baby.">
            <a:extLst>
              <a:ext uri="{FF2B5EF4-FFF2-40B4-BE49-F238E27FC236}">
                <a16:creationId xmlns:a16="http://schemas.microsoft.com/office/drawing/2014/main" id="{06C78751-F531-431C-BF16-097DB0DD2C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33795" b="10553"/>
          <a:stretch>
            <a:fillRect/>
          </a:stretch>
        </p:blipFill>
        <p:spPr>
          <a:xfrm>
            <a:off x="1280160" y="2327440"/>
            <a:ext cx="4846320" cy="404057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6B2285-E0F5-F061-4D48-3CDBB9E391B2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23402" y="2327441"/>
            <a:ext cx="4846320" cy="4040574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Definition of Responsive Caregiving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Responsive caregiving involves attentively responding to infants' needs and cues with sensitivity and promptness.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Fostering Secure Attachment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Such caregiving creates a secure emotional bond between infant and caregiver, promoting trust and safety.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Supporting Brain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Responsive interactions aid early brain development during critical stages of infant growth.</a:t>
            </a:r>
          </a:p>
        </p:txBody>
      </p:sp>
    </p:spTree>
    <p:extLst>
      <p:ext uri="{BB962C8B-B14F-4D97-AF65-F5344CB8AC3E}">
        <p14:creationId xmlns:p14="http://schemas.microsoft.com/office/powerpoint/2010/main" val="3604657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8D982-37F4-352D-3412-14C0FE0D6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85800"/>
            <a:ext cx="9137012" cy="1280160"/>
          </a:xfrm>
        </p:spPr>
        <p:txBody>
          <a:bodyPr anchor="b">
            <a:normAutofit/>
          </a:bodyPr>
          <a:lstStyle/>
          <a:p>
            <a:r>
              <a:rPr lang="zh-CN" altLang="en-US"/>
              <a:t>Role of Play in Cognitive and Physical Growth</a:t>
            </a:r>
          </a:p>
        </p:txBody>
      </p:sp>
      <p:pic>
        <p:nvPicPr>
          <p:cNvPr id="5" name="Content Placeholder 4" descr="Cute Asian baby">
            <a:extLst>
              <a:ext uri="{FF2B5EF4-FFF2-40B4-BE49-F238E27FC236}">
                <a16:creationId xmlns:a16="http://schemas.microsoft.com/office/drawing/2014/main" id="{4216C479-2B38-48FB-A544-ABEC9DBF26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8174" r="-2" b="35547"/>
          <a:stretch>
            <a:fillRect/>
          </a:stretch>
        </p:blipFill>
        <p:spPr>
          <a:xfrm>
            <a:off x="1280160" y="2327440"/>
            <a:ext cx="4846320" cy="404057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92E81-8419-F4C3-F5BF-15DEDDF4E21D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23402" y="2327441"/>
            <a:ext cx="4846320" cy="4040574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Cognitive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Play enhances infants' problem-solving skills and boosts creativity through exploration and discovery.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Physical Coordination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Physical play supports infants' motor skills and body coordination, essential for healthy growth.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Social Interaction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Play encourages social skills by enabling infants to interact, communicate, and collaborate with others.</a:t>
            </a:r>
          </a:p>
        </p:txBody>
      </p:sp>
    </p:spTree>
    <p:extLst>
      <p:ext uri="{BB962C8B-B14F-4D97-AF65-F5344CB8AC3E}">
        <p14:creationId xmlns:p14="http://schemas.microsoft.com/office/powerpoint/2010/main" val="987263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9129A-FE0D-D054-C824-DCA8FAB36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anchor="b">
            <a:normAutofit/>
          </a:bodyPr>
          <a:lstStyle/>
          <a:p>
            <a:r>
              <a:rPr lang="zh-CN" altLang="en-US"/>
              <a:t>Social-Emotional Development and Attachment Formation</a:t>
            </a:r>
          </a:p>
        </p:txBody>
      </p:sp>
    </p:spTree>
    <p:extLst>
      <p:ext uri="{BB962C8B-B14F-4D97-AF65-F5344CB8AC3E}">
        <p14:creationId xmlns:p14="http://schemas.microsoft.com/office/powerpoint/2010/main" val="577542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F79F9-9D5E-59A4-74D7-3ED3F80C8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40080"/>
            <a:ext cx="10087699" cy="1280160"/>
          </a:xfrm>
        </p:spPr>
        <p:txBody>
          <a:bodyPr anchor="b">
            <a:normAutofit/>
          </a:bodyPr>
          <a:lstStyle/>
          <a:p>
            <a:r>
              <a:rPr lang="zh-CN" altLang="en-US"/>
              <a:t>Building Secure Attachments with Caregivers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22DA7AB7-3A79-43A0-8261-A6B7D6B5EA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986806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1280160" y="2103119"/>
          <a:ext cx="10087699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247983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CC94F-22C3-87E2-9E53-275A01DA8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anchor="b">
            <a:normAutofit/>
          </a:bodyPr>
          <a:lstStyle/>
          <a:p>
            <a:r>
              <a:rPr lang="zh-CN" altLang="en-US"/>
              <a:t>Emergence of Social Emotions Such as Joy and Fear</a:t>
            </a:r>
          </a:p>
        </p:txBody>
      </p:sp>
      <p:pic>
        <p:nvPicPr>
          <p:cNvPr id="5" name="Content Placeholder 4" descr="Baby awoke from sleeping in happy mood">
            <a:extLst>
              <a:ext uri="{FF2B5EF4-FFF2-40B4-BE49-F238E27FC236}">
                <a16:creationId xmlns:a16="http://schemas.microsoft.com/office/drawing/2014/main" id="{868F92AC-3173-487B-9F2C-F530ABCF6F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18691" b="-3"/>
          <a:stretch>
            <a:fillRect/>
          </a:stretch>
        </p:blipFill>
        <p:spPr>
          <a:xfrm>
            <a:off x="1280160" y="685800"/>
            <a:ext cx="4937760" cy="402336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B678E-AD27-EDD9-9878-27CE552E0B33}"/>
              </a:ext>
            </a:extLst>
          </p:cNvPr>
          <p:cNvSpPr>
            <a:spLocks noGrp="1"/>
          </p:cNvSpPr>
          <p:nvPr>
            <p:ph sz="quarter" idx="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04755" y="685800"/>
            <a:ext cx="4937760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Onset of Social Emotions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Infants begin showing social emotions such as joy, fear, and shyness between 8 and 12 months, marking emotional development.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Growing Self-Awareness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These emotions reflect infants' increasing awareness of themselves and their social environment during early development.</a:t>
            </a:r>
          </a:p>
        </p:txBody>
      </p:sp>
    </p:spTree>
    <p:extLst>
      <p:ext uri="{BB962C8B-B14F-4D97-AF65-F5344CB8AC3E}">
        <p14:creationId xmlns:p14="http://schemas.microsoft.com/office/powerpoint/2010/main" val="1971683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 presentation_Win32_SL_V16" id="{36B34AD0-AFC2-468E-8620-6CFD159B149F}" vid="{ACCF8893-1A0E-437D-A612-1659D305EA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{AB637BD9-F04C-49E3-A4E1-F6A9F6EC2368}TF54b766f8-63ee-43b7-9d15-113a5f305028ef21f1e0_win32-c09799a851b0</Template>
  <TotalTime>24</TotalTime>
  <Words>4985</Words>
  <Application>Microsoft Office PowerPoint</Application>
  <PresentationFormat>Widescreen</PresentationFormat>
  <Paragraphs>136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Univers</vt:lpstr>
      <vt:lpstr>GradientVTI</vt:lpstr>
      <vt:lpstr>Key Principles of Early Learning and Social-Emotional Development in Infants Aged 8-12 Months</vt:lpstr>
      <vt:lpstr>Presentation Agenda</vt:lpstr>
      <vt:lpstr>Foundational Principles of Early Learning for 8-12 Month-Olds</vt:lpstr>
      <vt:lpstr>Sensory Exploration and Motor Development</vt:lpstr>
      <vt:lpstr>Importance of Responsive Caregiving</vt:lpstr>
      <vt:lpstr>Role of Play in Cognitive and Physical Growth</vt:lpstr>
      <vt:lpstr>Social-Emotional Development and Attachment Formation</vt:lpstr>
      <vt:lpstr>Building Secure Attachments with Caregivers</vt:lpstr>
      <vt:lpstr>Emergence of Social Emotions Such as Joy and Fear</vt:lpstr>
      <vt:lpstr>Understanding Early Signs of Social Interaction</vt:lpstr>
      <vt:lpstr>Current Research Milestones and Breakthroughs in Brain Development</vt:lpstr>
      <vt:lpstr>Neural Growth Patterns in Infancy</vt:lpstr>
      <vt:lpstr>Impact of Early Experiences on Brain Architecture</vt:lpstr>
      <vt:lpstr>Recent Findings on Emotional Regulation and Learning</vt:lpstr>
      <vt:lpstr>Parent-Centered Practices and Their Interactive Effects</vt:lpstr>
      <vt:lpstr>Encouraging Responsive and Attuned Parenting</vt:lpstr>
      <vt:lpstr>Facilitating Interactive Play and Communication</vt:lpstr>
      <vt:lpstr>Supporting Parents in Understanding Developmental Milestones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xiaomin riddle</dc:creator>
  <cp:lastModifiedBy>xiaomin riddle</cp:lastModifiedBy>
  <cp:revision>1</cp:revision>
  <dcterms:created xsi:type="dcterms:W3CDTF">2025-09-22T19:29:56Z</dcterms:created>
  <dcterms:modified xsi:type="dcterms:W3CDTF">2025-09-22T19:54:51Z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