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24"/>
  </p:notesMasterIdLst>
  <p:handoutMasterIdLst>
    <p:handoutMasterId r:id="rId25"/>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nciples of Early Learning for 8-12 Months: Insights Into Motor Development and Brain Growth" id="{177343C5-ABF6-43C3-A30B-FDA5FFA703CA}">
          <p14:sldIdLst>
            <p14:sldId id="2561"/>
            <p14:sldId id="2562"/>
          </p14:sldIdLst>
        </p14:section>
        <p14:section name="Key Motor Development Milestones in 8-12 Month-Olds" id="{46E791A2-A859-4AEF-956C-ED9B8FDF2DFC}">
          <p14:sldIdLst>
            <p14:sldId id="2563"/>
            <p14:sldId id="2564"/>
            <p14:sldId id="2565"/>
            <p14:sldId id="2566"/>
          </p14:sldIdLst>
        </p14:section>
        <p14:section name="Breakthroughs in Infant Brain Development Research" id="{447284FB-F9D6-4A1E-A1ED-C9C2AD7EA480}">
          <p14:sldIdLst>
            <p14:sldId id="2567"/>
            <p14:sldId id="2568"/>
            <p14:sldId id="2569"/>
            <p14:sldId id="2570"/>
          </p14:sldIdLst>
        </p14:section>
        <p14:section name="Parent-Centered Approaches to Early Learning" id="{439EAC89-9B75-4297-96A5-1E1C08187397}">
          <p14:sldIdLst>
            <p14:sldId id="2571"/>
            <p14:sldId id="2572"/>
            <p14:sldId id="2573"/>
            <p14:sldId id="2574"/>
          </p14:sldIdLst>
        </p14:section>
        <p14:section name="Integrating Theory and Practice From Leading Research" id="{5DE7B739-6A9C-4FED-AD81-95C2F0535520}">
          <p14:sldIdLst>
            <p14:sldId id="2575"/>
            <p14:sldId id="2576"/>
            <p14:sldId id="2577"/>
            <p14:sldId id="2578"/>
          </p14:sldIdLst>
        </p14:section>
        <p14:section name="Conclusion" id="{8A228CD8-71F8-4D5F-85FF-6C5412ACF248}">
          <p14:sldIdLst>
            <p14:sldId id="2579"/>
          </p14:sldIdLst>
        </p14:section>
      </p14:sectionLst>
    </p:ex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80" autoAdjust="0"/>
    <p:restoredTop sz="84967" autoAdjust="0"/>
  </p:normalViewPr>
  <p:slideViewPr>
    <p:cSldViewPr snapToGrid="0">
      <p:cViewPr varScale="1">
        <p:scale>
          <a:sx n="94" d="100"/>
          <a:sy n="94" d="100"/>
        </p:scale>
        <p:origin x="182" y="278"/>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994DE-C7BF-4A90-A55E-036552309795}"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zh-CN" altLang="en-US"/>
        </a:p>
      </dgm:t>
    </dgm:pt>
    <dgm:pt modelId="{2205F64D-032F-4C10-A06C-0A27D1F999B3}">
      <dgm:prSet/>
      <dgm:spPr/>
      <dgm:t>
        <a:bodyPr/>
        <a:lstStyle/>
        <a:p>
          <a:pPr>
            <a:lnSpc>
              <a:spcPct val="100000"/>
            </a:lnSpc>
            <a:defRPr b="1"/>
          </a:pPr>
          <a:r>
            <a:rPr lang="en-US"/>
            <a:t>Cognitive Growth Support</a:t>
          </a:r>
        </a:p>
      </dgm:t>
    </dgm:pt>
    <dgm:pt modelId="{933DC194-3BFC-4CE6-9B81-D603FC4E9BA0}" type="parTrans" cxnId="{BBCEFBF3-6150-44FC-B57B-16448AE1A526}">
      <dgm:prSet/>
      <dgm:spPr/>
      <dgm:t>
        <a:bodyPr/>
        <a:lstStyle/>
        <a:p>
          <a:endParaRPr lang="zh-CN" altLang="en-US"/>
        </a:p>
      </dgm:t>
    </dgm:pt>
    <dgm:pt modelId="{C631B8CC-0578-4892-9A91-87B603F55914}" type="sibTrans" cxnId="{BBCEFBF3-6150-44FC-B57B-16448AE1A526}">
      <dgm:prSet/>
      <dgm:spPr/>
      <dgm:t>
        <a:bodyPr/>
        <a:lstStyle/>
        <a:p>
          <a:pPr>
            <a:lnSpc>
              <a:spcPct val="100000"/>
            </a:lnSpc>
            <a:defRPr b="1"/>
          </a:pPr>
          <a:endParaRPr lang="zh-CN" altLang="en-US"/>
        </a:p>
      </dgm:t>
    </dgm:pt>
    <dgm:pt modelId="{31A35FDC-11E7-4464-86CA-F77CC0B22B9A}">
      <dgm:prSet/>
      <dgm:spPr/>
      <dgm:t>
        <a:bodyPr/>
        <a:lstStyle/>
        <a:p>
          <a:pPr>
            <a:lnSpc>
              <a:spcPct val="100000"/>
            </a:lnSpc>
          </a:pPr>
          <a:r>
            <a:rPr lang="en-US"/>
            <a:t>Play enhances cognitive abilities including problem-solving, memory, and language development in young children.</a:t>
          </a:r>
        </a:p>
      </dgm:t>
    </dgm:pt>
    <dgm:pt modelId="{B453554B-9BC7-43FD-AAFB-3EBF45C75230}" type="parTrans" cxnId="{4E725687-92F1-4A30-BCA6-7084034C600F}">
      <dgm:prSet/>
      <dgm:spPr/>
      <dgm:t>
        <a:bodyPr/>
        <a:lstStyle/>
        <a:p>
          <a:endParaRPr lang="zh-CN" altLang="en-US"/>
        </a:p>
      </dgm:t>
    </dgm:pt>
    <dgm:pt modelId="{281829FC-5718-46CF-BB53-CB7BF19368E1}" type="sibTrans" cxnId="{4E725687-92F1-4A30-BCA6-7084034C600F}">
      <dgm:prSet/>
      <dgm:spPr/>
      <dgm:t>
        <a:bodyPr/>
        <a:lstStyle/>
        <a:p>
          <a:endParaRPr lang="zh-CN" altLang="en-US"/>
        </a:p>
      </dgm:t>
    </dgm:pt>
    <dgm:pt modelId="{E3224E67-C736-4036-9C89-BB12E3FBE2CE}">
      <dgm:prSet/>
      <dgm:spPr/>
      <dgm:t>
        <a:bodyPr/>
        <a:lstStyle/>
        <a:p>
          <a:pPr>
            <a:lnSpc>
              <a:spcPct val="100000"/>
            </a:lnSpc>
            <a:defRPr b="1"/>
          </a:pPr>
          <a:r>
            <a:rPr lang="en-US"/>
            <a:t>Interactive Play Benefits</a:t>
          </a:r>
        </a:p>
      </dgm:t>
    </dgm:pt>
    <dgm:pt modelId="{FAD03D7C-3792-4577-9AD7-85E4DB95A27A}" type="parTrans" cxnId="{1CFCC6C2-5790-44CA-B2AF-8DC2F4A92F8C}">
      <dgm:prSet/>
      <dgm:spPr/>
      <dgm:t>
        <a:bodyPr/>
        <a:lstStyle/>
        <a:p>
          <a:endParaRPr lang="zh-CN" altLang="en-US"/>
        </a:p>
      </dgm:t>
    </dgm:pt>
    <dgm:pt modelId="{4E479DCA-6190-4225-9F77-44FA3095517D}" type="sibTrans" cxnId="{1CFCC6C2-5790-44CA-B2AF-8DC2F4A92F8C}">
      <dgm:prSet/>
      <dgm:spPr/>
      <dgm:t>
        <a:bodyPr/>
        <a:lstStyle/>
        <a:p>
          <a:pPr>
            <a:lnSpc>
              <a:spcPct val="100000"/>
            </a:lnSpc>
            <a:defRPr b="1"/>
          </a:pPr>
          <a:endParaRPr lang="zh-CN" altLang="en-US"/>
        </a:p>
      </dgm:t>
    </dgm:pt>
    <dgm:pt modelId="{71435D52-DBFD-439C-BACF-A2CDE9CB5157}">
      <dgm:prSet/>
      <dgm:spPr/>
      <dgm:t>
        <a:bodyPr/>
        <a:lstStyle/>
        <a:p>
          <a:pPr>
            <a:lnSpc>
              <a:spcPct val="100000"/>
            </a:lnSpc>
          </a:pPr>
          <a:r>
            <a:rPr lang="en-US"/>
            <a:t>Interactive play encourages infants to explore and practice new skills effectively.</a:t>
          </a:r>
        </a:p>
      </dgm:t>
    </dgm:pt>
    <dgm:pt modelId="{043401B9-203C-4969-8792-CEA522AC3D0F}" type="parTrans" cxnId="{7F69E9B6-EB03-47FA-99F3-68F625C3ADC4}">
      <dgm:prSet/>
      <dgm:spPr/>
      <dgm:t>
        <a:bodyPr/>
        <a:lstStyle/>
        <a:p>
          <a:endParaRPr lang="zh-CN" altLang="en-US"/>
        </a:p>
      </dgm:t>
    </dgm:pt>
    <dgm:pt modelId="{03EAA091-C669-4DE8-AB35-E74C0455C040}" type="sibTrans" cxnId="{7F69E9B6-EB03-47FA-99F3-68F625C3ADC4}">
      <dgm:prSet/>
      <dgm:spPr/>
      <dgm:t>
        <a:bodyPr/>
        <a:lstStyle/>
        <a:p>
          <a:endParaRPr lang="zh-CN" altLang="en-US"/>
        </a:p>
      </dgm:t>
    </dgm:pt>
    <dgm:pt modelId="{097FCCF6-28A3-4442-8F41-061D7913F18C}">
      <dgm:prSet/>
      <dgm:spPr/>
      <dgm:t>
        <a:bodyPr/>
        <a:lstStyle/>
        <a:p>
          <a:pPr>
            <a:lnSpc>
              <a:spcPct val="100000"/>
            </a:lnSpc>
            <a:defRPr b="1"/>
          </a:pPr>
          <a:r>
            <a:rPr lang="en-US"/>
            <a:t>Adaptation Through Exploration</a:t>
          </a:r>
        </a:p>
      </dgm:t>
    </dgm:pt>
    <dgm:pt modelId="{328FCF8D-96D3-4EBF-BFE5-828773EB021B}" type="parTrans" cxnId="{2484480C-2998-4169-8937-6FFCD2C99373}">
      <dgm:prSet/>
      <dgm:spPr/>
      <dgm:t>
        <a:bodyPr/>
        <a:lstStyle/>
        <a:p>
          <a:endParaRPr lang="zh-CN" altLang="en-US"/>
        </a:p>
      </dgm:t>
    </dgm:pt>
    <dgm:pt modelId="{76907CE3-15F5-4FD8-B366-5BA91D9E096E}" type="sibTrans" cxnId="{2484480C-2998-4169-8937-6FFCD2C99373}">
      <dgm:prSet/>
      <dgm:spPr/>
      <dgm:t>
        <a:bodyPr/>
        <a:lstStyle/>
        <a:p>
          <a:endParaRPr lang="zh-CN" altLang="en-US"/>
        </a:p>
      </dgm:t>
    </dgm:pt>
    <dgm:pt modelId="{1692E77D-55BE-4BB5-A6F3-093753086DD7}">
      <dgm:prSet/>
      <dgm:spPr/>
      <dgm:t>
        <a:bodyPr/>
        <a:lstStyle/>
        <a:p>
          <a:pPr>
            <a:lnSpc>
              <a:spcPct val="100000"/>
            </a:lnSpc>
          </a:pPr>
          <a:r>
            <a:rPr lang="en-US"/>
            <a:t>Exploratory play helps children adapt to changing environments by fostering curiosity and flexibility.</a:t>
          </a:r>
        </a:p>
      </dgm:t>
    </dgm:pt>
    <dgm:pt modelId="{799F9580-DD1E-47F6-83B5-FAAD37380488}" type="parTrans" cxnId="{32A9E44A-4F12-4A03-AF5C-C67469F4C987}">
      <dgm:prSet/>
      <dgm:spPr/>
      <dgm:t>
        <a:bodyPr/>
        <a:lstStyle/>
        <a:p>
          <a:endParaRPr lang="zh-CN" altLang="en-US"/>
        </a:p>
      </dgm:t>
    </dgm:pt>
    <dgm:pt modelId="{4915975B-35F7-4BCF-8B15-F1139FA329B9}" type="sibTrans" cxnId="{32A9E44A-4F12-4A03-AF5C-C67469F4C987}">
      <dgm:prSet/>
      <dgm:spPr/>
      <dgm:t>
        <a:bodyPr/>
        <a:lstStyle/>
        <a:p>
          <a:endParaRPr lang="zh-CN" altLang="en-US"/>
        </a:p>
      </dgm:t>
    </dgm:pt>
    <dgm:pt modelId="{08A06018-01E4-41EB-9010-0035EC161A58}" type="pres">
      <dgm:prSet presAssocID="{447994DE-C7BF-4A90-A55E-036552309795}" presName="Root" presStyleCnt="0">
        <dgm:presLayoutVars>
          <dgm:dir/>
          <dgm:resizeHandles val="exact"/>
        </dgm:presLayoutVars>
      </dgm:prSet>
      <dgm:spPr/>
    </dgm:pt>
    <dgm:pt modelId="{0D63E7F0-B281-4294-84A8-C4038FB84B33}" type="pres">
      <dgm:prSet presAssocID="{2205F64D-032F-4C10-A06C-0A27D1F999B3}" presName="Composite" presStyleCnt="0"/>
      <dgm:spPr/>
    </dgm:pt>
    <dgm:pt modelId="{F70F33AB-D41F-4CA7-9AD2-4379305DA152}" type="pres">
      <dgm:prSet presAssocID="{2205F64D-032F-4C10-A06C-0A27D1F999B3}"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920" r="26583" b="4"/>
          <a:stretch/>
        </a:blipFill>
      </dgm:spPr>
      <dgm:extLst>
        <a:ext uri="{E40237B7-FDA0-4F09-8148-C483321AD2D9}">
          <dgm14:cNvPr xmlns:dgm14="http://schemas.microsoft.com/office/drawing/2010/diagram" id="0" name="" descr="Brother and sister playing"/>
        </a:ext>
      </dgm:extLst>
    </dgm:pt>
    <dgm:pt modelId="{07DEBB3B-4D3C-4E4A-B8BD-EE096097182B}" type="pres">
      <dgm:prSet presAssocID="{2205F64D-032F-4C10-A06C-0A27D1F999B3}" presName="Subtitle" presStyleLbl="revTx" presStyleIdx="0" presStyleCnt="6">
        <dgm:presLayoutVars>
          <dgm:chMax val="0"/>
          <dgm:bulletEnabled/>
        </dgm:presLayoutVars>
      </dgm:prSet>
      <dgm:spPr/>
    </dgm:pt>
    <dgm:pt modelId="{2CA14055-6266-446F-B345-6C9602942EBA}" type="pres">
      <dgm:prSet presAssocID="{2205F64D-032F-4C10-A06C-0A27D1F999B3}" presName="Description" presStyleLbl="revTx" presStyleIdx="1" presStyleCnt="6">
        <dgm:presLayoutVars>
          <dgm:bulletEnabled/>
        </dgm:presLayoutVars>
      </dgm:prSet>
      <dgm:spPr/>
    </dgm:pt>
    <dgm:pt modelId="{D81D6665-D842-47B2-8393-39F9E4DF8E14}" type="pres">
      <dgm:prSet presAssocID="{C631B8CC-0578-4892-9A91-87B603F55914}" presName="sibTrans" presStyleLbl="sibTrans2D1" presStyleIdx="0" presStyleCnt="0"/>
      <dgm:spPr/>
    </dgm:pt>
    <dgm:pt modelId="{17DCD12A-8A2E-420A-8C77-8FAA89FD9530}" type="pres">
      <dgm:prSet presAssocID="{E3224E67-C736-4036-9C89-BB12E3FBE2CE}" presName="Composite" presStyleCnt="0"/>
      <dgm:spPr/>
    </dgm:pt>
    <dgm:pt modelId="{2215DC23-73B2-44A3-88A1-86517ACC5A67}" type="pres">
      <dgm:prSet presAssocID="{E3224E67-C736-4036-9C89-BB12E3FBE2CE}"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38128" r="8618" b="-7"/>
          <a:stretch/>
        </a:blipFill>
      </dgm:spPr>
      <dgm:extLst>
        <a:ext uri="{E40237B7-FDA0-4F09-8148-C483321AD2D9}">
          <dgm14:cNvPr xmlns:dgm14="http://schemas.microsoft.com/office/drawing/2010/diagram" id="0" name="" descr="Child playing with toys"/>
        </a:ext>
      </dgm:extLst>
    </dgm:pt>
    <dgm:pt modelId="{BF1FEF40-C5B4-4CBE-B55A-82F83BE98519}" type="pres">
      <dgm:prSet presAssocID="{E3224E67-C736-4036-9C89-BB12E3FBE2CE}" presName="Subtitle" presStyleLbl="revTx" presStyleIdx="2" presStyleCnt="6">
        <dgm:presLayoutVars>
          <dgm:chMax val="0"/>
          <dgm:bulletEnabled/>
        </dgm:presLayoutVars>
      </dgm:prSet>
      <dgm:spPr/>
    </dgm:pt>
    <dgm:pt modelId="{198B3A97-C3E7-4C17-BF7B-AB6A675C7977}" type="pres">
      <dgm:prSet presAssocID="{E3224E67-C736-4036-9C89-BB12E3FBE2CE}" presName="Description" presStyleLbl="revTx" presStyleIdx="3" presStyleCnt="6">
        <dgm:presLayoutVars>
          <dgm:bulletEnabled/>
        </dgm:presLayoutVars>
      </dgm:prSet>
      <dgm:spPr/>
    </dgm:pt>
    <dgm:pt modelId="{F6278BE9-4562-41F6-B347-7C774E0B3446}" type="pres">
      <dgm:prSet presAssocID="{4E479DCA-6190-4225-9F77-44FA3095517D}" presName="sibTrans" presStyleLbl="sibTrans2D1" presStyleIdx="0" presStyleCnt="0"/>
      <dgm:spPr/>
    </dgm:pt>
    <dgm:pt modelId="{672512DC-A97E-42AC-A5F3-E5D8172275A9}" type="pres">
      <dgm:prSet presAssocID="{097FCCF6-28A3-4442-8F41-061D7913F18C}" presName="Composite" presStyleCnt="0"/>
      <dgm:spPr/>
    </dgm:pt>
    <dgm:pt modelId="{76072A22-16A9-4E60-9167-6D8E6B08183C}" type="pres">
      <dgm:prSet presAssocID="{097FCCF6-28A3-4442-8F41-061D7913F18C}"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0729" r="22518" b="-4"/>
          <a:stretch/>
        </a:blipFill>
      </dgm:spPr>
      <dgm:extLst>
        <a:ext uri="{E40237B7-FDA0-4F09-8148-C483321AD2D9}">
          <dgm14:cNvPr xmlns:dgm14="http://schemas.microsoft.com/office/drawing/2010/diagram" id="0" name="" descr="Little boy having fun near stream at forest, he's crouching and touching water"/>
        </a:ext>
      </dgm:extLst>
    </dgm:pt>
    <dgm:pt modelId="{C0248087-BE91-44D3-B699-BF9420C50689}" type="pres">
      <dgm:prSet presAssocID="{097FCCF6-28A3-4442-8F41-061D7913F18C}" presName="Subtitle" presStyleLbl="revTx" presStyleIdx="4" presStyleCnt="6">
        <dgm:presLayoutVars>
          <dgm:chMax val="0"/>
          <dgm:bulletEnabled/>
        </dgm:presLayoutVars>
      </dgm:prSet>
      <dgm:spPr/>
    </dgm:pt>
    <dgm:pt modelId="{B6C067B3-2F7D-48BC-B590-88EEDA1266BC}" type="pres">
      <dgm:prSet presAssocID="{097FCCF6-28A3-4442-8F41-061D7913F18C}" presName="Description" presStyleLbl="revTx" presStyleIdx="5" presStyleCnt="6">
        <dgm:presLayoutVars>
          <dgm:bulletEnabled/>
        </dgm:presLayoutVars>
      </dgm:prSet>
      <dgm:spPr/>
    </dgm:pt>
  </dgm:ptLst>
  <dgm:cxnLst>
    <dgm:cxn modelId="{4B7F6F07-2EAC-4D6B-876A-D9C4723B4930}" type="presOf" srcId="{31A35FDC-11E7-4464-86CA-F77CC0B22B9A}" destId="{2CA14055-6266-446F-B345-6C9602942EBA}" srcOrd="0" destOrd="0" presId="urn:microsoft.com/office/officeart/2024/3/layout/verticalVisualTextBlock1"/>
    <dgm:cxn modelId="{2484480C-2998-4169-8937-6FFCD2C99373}" srcId="{447994DE-C7BF-4A90-A55E-036552309795}" destId="{097FCCF6-28A3-4442-8F41-061D7913F18C}" srcOrd="2" destOrd="0" parTransId="{328FCF8D-96D3-4EBF-BFE5-828773EB021B}" sibTransId="{76907CE3-15F5-4FD8-B366-5BA91D9E096E}"/>
    <dgm:cxn modelId="{0214B60D-8961-45D9-9088-91C36F50C24B}" type="presOf" srcId="{447994DE-C7BF-4A90-A55E-036552309795}" destId="{08A06018-01E4-41EB-9010-0035EC161A58}" srcOrd="0" destOrd="0" presId="urn:microsoft.com/office/officeart/2024/3/layout/verticalVisualTextBlock1"/>
    <dgm:cxn modelId="{BBE17518-D7E1-42D1-A92D-C64938774AEC}" type="presOf" srcId="{C631B8CC-0578-4892-9A91-87B603F55914}" destId="{D81D6665-D842-47B2-8393-39F9E4DF8E14}" srcOrd="0" destOrd="0" presId="urn:microsoft.com/office/officeart/2024/3/layout/verticalVisualTextBlock1"/>
    <dgm:cxn modelId="{4E5E5D35-EFF9-4339-9CFB-0BEB3AD0BCDC}" type="presOf" srcId="{E3224E67-C736-4036-9C89-BB12E3FBE2CE}" destId="{BF1FEF40-C5B4-4CBE-B55A-82F83BE98519}" srcOrd="0" destOrd="0" presId="urn:microsoft.com/office/officeart/2024/3/layout/verticalVisualTextBlock1"/>
    <dgm:cxn modelId="{710D0E3C-4285-4E6B-938D-D3CB905E3814}" type="presOf" srcId="{71435D52-DBFD-439C-BACF-A2CDE9CB5157}" destId="{198B3A97-C3E7-4C17-BF7B-AB6A675C7977}" srcOrd="0" destOrd="0" presId="urn:microsoft.com/office/officeart/2024/3/layout/verticalVisualTextBlock1"/>
    <dgm:cxn modelId="{4ED6BE5C-831F-4F51-8F43-6730A847B3A9}" type="presOf" srcId="{4E479DCA-6190-4225-9F77-44FA3095517D}" destId="{F6278BE9-4562-41F6-B347-7C774E0B3446}" srcOrd="0" destOrd="0" presId="urn:microsoft.com/office/officeart/2024/3/layout/verticalVisualTextBlock1"/>
    <dgm:cxn modelId="{D34CB564-2EEF-466E-A222-9FA2613FC0D9}" type="presOf" srcId="{2205F64D-032F-4C10-A06C-0A27D1F999B3}" destId="{07DEBB3B-4D3C-4E4A-B8BD-EE096097182B}" srcOrd="0" destOrd="0" presId="urn:microsoft.com/office/officeart/2024/3/layout/verticalVisualTextBlock1"/>
    <dgm:cxn modelId="{32A9E44A-4F12-4A03-AF5C-C67469F4C987}" srcId="{097FCCF6-28A3-4442-8F41-061D7913F18C}" destId="{1692E77D-55BE-4BB5-A6F3-093753086DD7}" srcOrd="0" destOrd="0" parTransId="{799F9580-DD1E-47F6-83B5-FAAD37380488}" sibTransId="{4915975B-35F7-4BCF-8B15-F1139FA329B9}"/>
    <dgm:cxn modelId="{C5CFAD80-CECB-415C-AF55-15544BAF83C7}" type="presOf" srcId="{097FCCF6-28A3-4442-8F41-061D7913F18C}" destId="{C0248087-BE91-44D3-B699-BF9420C50689}" srcOrd="0" destOrd="0" presId="urn:microsoft.com/office/officeart/2024/3/layout/verticalVisualTextBlock1"/>
    <dgm:cxn modelId="{4E725687-92F1-4A30-BCA6-7084034C600F}" srcId="{2205F64D-032F-4C10-A06C-0A27D1F999B3}" destId="{31A35FDC-11E7-4464-86CA-F77CC0B22B9A}" srcOrd="0" destOrd="0" parTransId="{B453554B-9BC7-43FD-AAFB-3EBF45C75230}" sibTransId="{281829FC-5718-46CF-BB53-CB7BF19368E1}"/>
    <dgm:cxn modelId="{7F69E9B6-EB03-47FA-99F3-68F625C3ADC4}" srcId="{E3224E67-C736-4036-9C89-BB12E3FBE2CE}" destId="{71435D52-DBFD-439C-BACF-A2CDE9CB5157}" srcOrd="0" destOrd="0" parTransId="{043401B9-203C-4969-8792-CEA522AC3D0F}" sibTransId="{03EAA091-C669-4DE8-AB35-E74C0455C040}"/>
    <dgm:cxn modelId="{1CFCC6C2-5790-44CA-B2AF-8DC2F4A92F8C}" srcId="{447994DE-C7BF-4A90-A55E-036552309795}" destId="{E3224E67-C736-4036-9C89-BB12E3FBE2CE}" srcOrd="1" destOrd="0" parTransId="{FAD03D7C-3792-4577-9AD7-85E4DB95A27A}" sibTransId="{4E479DCA-6190-4225-9F77-44FA3095517D}"/>
    <dgm:cxn modelId="{418E3BD5-E004-4226-9E84-854385CFD77B}" type="presOf" srcId="{1692E77D-55BE-4BB5-A6F3-093753086DD7}" destId="{B6C067B3-2F7D-48BC-B590-88EEDA1266BC}" srcOrd="0" destOrd="0" presId="urn:microsoft.com/office/officeart/2024/3/layout/verticalVisualTextBlock1"/>
    <dgm:cxn modelId="{BBCEFBF3-6150-44FC-B57B-16448AE1A526}" srcId="{447994DE-C7BF-4A90-A55E-036552309795}" destId="{2205F64D-032F-4C10-A06C-0A27D1F999B3}" srcOrd="0" destOrd="0" parTransId="{933DC194-3BFC-4CE6-9B81-D603FC4E9BA0}" sibTransId="{C631B8CC-0578-4892-9A91-87B603F55914}"/>
    <dgm:cxn modelId="{AD58E339-23E1-4219-AAB9-1A0467841E3A}" type="presParOf" srcId="{08A06018-01E4-41EB-9010-0035EC161A58}" destId="{0D63E7F0-B281-4294-84A8-C4038FB84B33}" srcOrd="0" destOrd="0" presId="urn:microsoft.com/office/officeart/2024/3/layout/verticalVisualTextBlock1"/>
    <dgm:cxn modelId="{28211879-B02F-4173-8910-0472845D71F6}" type="presParOf" srcId="{0D63E7F0-B281-4294-84A8-C4038FB84B33}" destId="{F70F33AB-D41F-4CA7-9AD2-4379305DA152}" srcOrd="0" destOrd="0" presId="urn:microsoft.com/office/officeart/2024/3/layout/verticalVisualTextBlock1"/>
    <dgm:cxn modelId="{097FD8B6-C59B-4BCA-8431-E22EE62E48D9}" type="presParOf" srcId="{0D63E7F0-B281-4294-84A8-C4038FB84B33}" destId="{07DEBB3B-4D3C-4E4A-B8BD-EE096097182B}" srcOrd="1" destOrd="0" presId="urn:microsoft.com/office/officeart/2024/3/layout/verticalVisualTextBlock1"/>
    <dgm:cxn modelId="{FD2E3BCC-76BD-4C3B-A3CA-53AE630B34B3}" type="presParOf" srcId="{0D63E7F0-B281-4294-84A8-C4038FB84B33}" destId="{2CA14055-6266-446F-B345-6C9602942EBA}" srcOrd="2" destOrd="0" presId="urn:microsoft.com/office/officeart/2024/3/layout/verticalVisualTextBlock1"/>
    <dgm:cxn modelId="{9DD41FA6-BB06-46E7-BCA7-C6672D7EA853}" type="presParOf" srcId="{08A06018-01E4-41EB-9010-0035EC161A58}" destId="{D81D6665-D842-47B2-8393-39F9E4DF8E14}" srcOrd="1" destOrd="0" presId="urn:microsoft.com/office/officeart/2024/3/layout/verticalVisualTextBlock1"/>
    <dgm:cxn modelId="{1EA2DAA9-C8DE-4DF8-94A3-E6E7DDDE02FC}" type="presParOf" srcId="{08A06018-01E4-41EB-9010-0035EC161A58}" destId="{17DCD12A-8A2E-420A-8C77-8FAA89FD9530}" srcOrd="2" destOrd="0" presId="urn:microsoft.com/office/officeart/2024/3/layout/verticalVisualTextBlock1"/>
    <dgm:cxn modelId="{2CA51589-BE92-496F-844C-58CA786EB353}" type="presParOf" srcId="{17DCD12A-8A2E-420A-8C77-8FAA89FD9530}" destId="{2215DC23-73B2-44A3-88A1-86517ACC5A67}" srcOrd="0" destOrd="0" presId="urn:microsoft.com/office/officeart/2024/3/layout/verticalVisualTextBlock1"/>
    <dgm:cxn modelId="{4E5136FB-DC03-4FEA-9527-5071AC4AB640}" type="presParOf" srcId="{17DCD12A-8A2E-420A-8C77-8FAA89FD9530}" destId="{BF1FEF40-C5B4-4CBE-B55A-82F83BE98519}" srcOrd="1" destOrd="0" presId="urn:microsoft.com/office/officeart/2024/3/layout/verticalVisualTextBlock1"/>
    <dgm:cxn modelId="{372779F4-B107-44A1-B975-2BE73080D6B3}" type="presParOf" srcId="{17DCD12A-8A2E-420A-8C77-8FAA89FD9530}" destId="{198B3A97-C3E7-4C17-BF7B-AB6A675C7977}" srcOrd="2" destOrd="0" presId="urn:microsoft.com/office/officeart/2024/3/layout/verticalVisualTextBlock1"/>
    <dgm:cxn modelId="{6D5DA4BF-7067-4B6A-9370-585852F587F6}" type="presParOf" srcId="{08A06018-01E4-41EB-9010-0035EC161A58}" destId="{F6278BE9-4562-41F6-B347-7C774E0B3446}" srcOrd="3" destOrd="0" presId="urn:microsoft.com/office/officeart/2024/3/layout/verticalVisualTextBlock1"/>
    <dgm:cxn modelId="{44F93220-7E4A-47F5-92AF-4F66C6FC9189}" type="presParOf" srcId="{08A06018-01E4-41EB-9010-0035EC161A58}" destId="{672512DC-A97E-42AC-A5F3-E5D8172275A9}" srcOrd="4" destOrd="0" presId="urn:microsoft.com/office/officeart/2024/3/layout/verticalVisualTextBlock1"/>
    <dgm:cxn modelId="{A56A880B-115B-4FF1-B94B-7D00F55C7159}" type="presParOf" srcId="{672512DC-A97E-42AC-A5F3-E5D8172275A9}" destId="{76072A22-16A9-4E60-9167-6D8E6B08183C}" srcOrd="0" destOrd="0" presId="urn:microsoft.com/office/officeart/2024/3/layout/verticalVisualTextBlock1"/>
    <dgm:cxn modelId="{C955573A-D830-4801-88EB-71D7BA63DB41}" type="presParOf" srcId="{672512DC-A97E-42AC-A5F3-E5D8172275A9}" destId="{C0248087-BE91-44D3-B699-BF9420C50689}" srcOrd="1" destOrd="0" presId="urn:microsoft.com/office/officeart/2024/3/layout/verticalVisualTextBlock1"/>
    <dgm:cxn modelId="{5CCA9769-BD9D-4B76-8813-5A440AB3738B}" type="presParOf" srcId="{672512DC-A97E-42AC-A5F3-E5D8172275A9}" destId="{B6C067B3-2F7D-48BC-B590-88EEDA1266BC}"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3BFFC2-1D3A-47E9-933F-CC098AA8D0FE}"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0573FC34-D046-4DAC-98F6-C11422B9852B}">
      <dgm:prSet/>
      <dgm:spPr/>
      <dgm:t>
        <a:bodyPr/>
        <a:lstStyle/>
        <a:p>
          <a:pPr>
            <a:lnSpc>
              <a:spcPct val="100000"/>
            </a:lnSpc>
            <a:defRPr b="1"/>
          </a:pPr>
          <a:r>
            <a:rPr lang="en-US"/>
            <a:t>Motor Milestones</a:t>
          </a:r>
        </a:p>
      </dgm:t>
    </dgm:pt>
    <dgm:pt modelId="{6B4A12F7-4D7D-4212-B4C8-484C0D1F8020}" type="parTrans" cxnId="{50E785F2-A711-4DD4-8260-586A4067501E}">
      <dgm:prSet/>
      <dgm:spPr/>
      <dgm:t>
        <a:bodyPr/>
        <a:lstStyle/>
        <a:p>
          <a:endParaRPr lang="en-US"/>
        </a:p>
      </dgm:t>
    </dgm:pt>
    <dgm:pt modelId="{20BC106C-1310-4D8C-9670-889CB67388DB}" type="sibTrans" cxnId="{50E785F2-A711-4DD4-8260-586A4067501E}">
      <dgm:prSet/>
      <dgm:spPr/>
      <dgm:t>
        <a:bodyPr/>
        <a:lstStyle/>
        <a:p>
          <a:pPr>
            <a:lnSpc>
              <a:spcPct val="100000"/>
            </a:lnSpc>
            <a:defRPr b="1"/>
          </a:pPr>
          <a:endParaRPr lang="en-US"/>
        </a:p>
      </dgm:t>
    </dgm:pt>
    <dgm:pt modelId="{AF7714AE-5E24-4724-8FC9-BFCD0D7621A9}">
      <dgm:prSet/>
      <dgm:spPr/>
      <dgm:t>
        <a:bodyPr/>
        <a:lstStyle/>
        <a:p>
          <a:pPr>
            <a:lnSpc>
              <a:spcPct val="100000"/>
            </a:lnSpc>
          </a:pPr>
          <a:r>
            <a:rPr lang="en-US"/>
            <a:t>Understanding key motor milestones helps track infants' physical development between 8 to 12 months.</a:t>
          </a:r>
        </a:p>
      </dgm:t>
    </dgm:pt>
    <dgm:pt modelId="{EB449ECF-4450-4490-A990-B1590DA92DAA}" type="parTrans" cxnId="{3F706511-0682-4736-A933-A3A83FFF1820}">
      <dgm:prSet/>
      <dgm:spPr/>
      <dgm:t>
        <a:bodyPr/>
        <a:lstStyle/>
        <a:p>
          <a:endParaRPr lang="en-US"/>
        </a:p>
      </dgm:t>
    </dgm:pt>
    <dgm:pt modelId="{35BB1CD1-BAD5-4B36-A022-CA5805BC5CEF}" type="sibTrans" cxnId="{3F706511-0682-4736-A933-A3A83FFF1820}">
      <dgm:prSet/>
      <dgm:spPr/>
      <dgm:t>
        <a:bodyPr/>
        <a:lstStyle/>
        <a:p>
          <a:endParaRPr lang="en-US"/>
        </a:p>
      </dgm:t>
    </dgm:pt>
    <dgm:pt modelId="{2C4553C2-2B2C-4ED2-B874-32AB5FC25737}">
      <dgm:prSet/>
      <dgm:spPr/>
      <dgm:t>
        <a:bodyPr/>
        <a:lstStyle/>
        <a:p>
          <a:pPr>
            <a:lnSpc>
              <a:spcPct val="100000"/>
            </a:lnSpc>
            <a:defRPr b="1"/>
          </a:pPr>
          <a:r>
            <a:rPr lang="en-US"/>
            <a:t>Brain Development</a:t>
          </a:r>
        </a:p>
      </dgm:t>
    </dgm:pt>
    <dgm:pt modelId="{5086C50C-4F72-4475-9CC1-C1D9429A77E1}" type="parTrans" cxnId="{100A4A76-B9DF-46AB-82A3-07B726CC811E}">
      <dgm:prSet/>
      <dgm:spPr/>
      <dgm:t>
        <a:bodyPr/>
        <a:lstStyle/>
        <a:p>
          <a:endParaRPr lang="en-US"/>
        </a:p>
      </dgm:t>
    </dgm:pt>
    <dgm:pt modelId="{52150EBA-C66F-427A-9048-2A5581A3CCAB}" type="sibTrans" cxnId="{100A4A76-B9DF-46AB-82A3-07B726CC811E}">
      <dgm:prSet/>
      <dgm:spPr/>
      <dgm:t>
        <a:bodyPr/>
        <a:lstStyle/>
        <a:p>
          <a:pPr>
            <a:lnSpc>
              <a:spcPct val="100000"/>
            </a:lnSpc>
            <a:defRPr b="1"/>
          </a:pPr>
          <a:endParaRPr lang="en-US"/>
        </a:p>
      </dgm:t>
    </dgm:pt>
    <dgm:pt modelId="{C23B6705-1C04-4D89-A47B-73D26EECD51A}">
      <dgm:prSet/>
      <dgm:spPr/>
      <dgm:t>
        <a:bodyPr/>
        <a:lstStyle/>
        <a:p>
          <a:pPr>
            <a:lnSpc>
              <a:spcPct val="100000"/>
            </a:lnSpc>
          </a:pPr>
          <a:r>
            <a:rPr lang="en-US"/>
            <a:t>Recent breakthroughs in brain development research reveal rapid cognitive growth in late infancy.</a:t>
          </a:r>
        </a:p>
      </dgm:t>
    </dgm:pt>
    <dgm:pt modelId="{B83FDE1C-9229-47F6-AA37-F28FF5A2E3A4}" type="parTrans" cxnId="{1DFA37AB-1056-4544-9D6A-DE2F828CDEE9}">
      <dgm:prSet/>
      <dgm:spPr/>
      <dgm:t>
        <a:bodyPr/>
        <a:lstStyle/>
        <a:p>
          <a:endParaRPr lang="en-US"/>
        </a:p>
      </dgm:t>
    </dgm:pt>
    <dgm:pt modelId="{FF82050B-A725-4224-AF18-3CFA0DD9DF2D}" type="sibTrans" cxnId="{1DFA37AB-1056-4544-9D6A-DE2F828CDEE9}">
      <dgm:prSet/>
      <dgm:spPr/>
      <dgm:t>
        <a:bodyPr/>
        <a:lstStyle/>
        <a:p>
          <a:endParaRPr lang="en-US"/>
        </a:p>
      </dgm:t>
    </dgm:pt>
    <dgm:pt modelId="{C59ABC94-96C8-43D3-A9E6-2F3D4AE0F9B6}">
      <dgm:prSet/>
      <dgm:spPr/>
      <dgm:t>
        <a:bodyPr/>
        <a:lstStyle/>
        <a:p>
          <a:pPr>
            <a:lnSpc>
              <a:spcPct val="100000"/>
            </a:lnSpc>
            <a:defRPr b="1"/>
          </a:pPr>
          <a:r>
            <a:rPr lang="en-US"/>
            <a:t>Parental Role</a:t>
          </a:r>
        </a:p>
      </dgm:t>
    </dgm:pt>
    <dgm:pt modelId="{B44C74D4-C41E-4422-833D-4AB8BA30B143}" type="parTrans" cxnId="{0A6FBD30-5981-4D82-B728-6A918BA80276}">
      <dgm:prSet/>
      <dgm:spPr/>
      <dgm:t>
        <a:bodyPr/>
        <a:lstStyle/>
        <a:p>
          <a:endParaRPr lang="en-US"/>
        </a:p>
      </dgm:t>
    </dgm:pt>
    <dgm:pt modelId="{8BD3E5F1-DFF9-4A33-9D58-AEB7FC546166}" type="sibTrans" cxnId="{0A6FBD30-5981-4D82-B728-6A918BA80276}">
      <dgm:prSet/>
      <dgm:spPr/>
      <dgm:t>
        <a:bodyPr/>
        <a:lstStyle/>
        <a:p>
          <a:endParaRPr lang="en-US"/>
        </a:p>
      </dgm:t>
    </dgm:pt>
    <dgm:pt modelId="{4F1EF53B-AB3A-4823-9E14-6C901FE891E1}">
      <dgm:prSet/>
      <dgm:spPr/>
      <dgm:t>
        <a:bodyPr/>
        <a:lstStyle/>
        <a:p>
          <a:pPr>
            <a:lnSpc>
              <a:spcPct val="100000"/>
            </a:lnSpc>
          </a:pPr>
          <a:r>
            <a:rPr lang="en-US"/>
            <a:t>Caregivers play a crucial role by applying research-based practices to support infants’ optimal development.</a:t>
          </a:r>
        </a:p>
      </dgm:t>
    </dgm:pt>
    <dgm:pt modelId="{AD92F03A-D10C-4E0A-8B0E-AA09D15E32B8}" type="parTrans" cxnId="{5CCC23C8-2B2B-44E8-BFBB-96B613C7838C}">
      <dgm:prSet/>
      <dgm:spPr/>
      <dgm:t>
        <a:bodyPr/>
        <a:lstStyle/>
        <a:p>
          <a:endParaRPr lang="en-US"/>
        </a:p>
      </dgm:t>
    </dgm:pt>
    <dgm:pt modelId="{7DF253FD-792B-4253-A714-52A42C6F5F81}" type="sibTrans" cxnId="{5CCC23C8-2B2B-44E8-BFBB-96B613C7838C}">
      <dgm:prSet/>
      <dgm:spPr/>
      <dgm:t>
        <a:bodyPr/>
        <a:lstStyle/>
        <a:p>
          <a:endParaRPr lang="en-US"/>
        </a:p>
      </dgm:t>
    </dgm:pt>
    <dgm:pt modelId="{B654F246-FF51-4537-8D88-06DD31B6A320}" type="pres">
      <dgm:prSet presAssocID="{813BFFC2-1D3A-47E9-933F-CC098AA8D0FE}" presName="Name0" presStyleCnt="0">
        <dgm:presLayoutVars>
          <dgm:dir/>
          <dgm:resizeHandles val="exact"/>
        </dgm:presLayoutVars>
      </dgm:prSet>
      <dgm:spPr/>
    </dgm:pt>
    <dgm:pt modelId="{95E7849C-E7CC-454C-90FC-BDBC3F0F5CE3}" type="pres">
      <dgm:prSet presAssocID="{0573FC34-D046-4DAC-98F6-C11422B9852B}" presName="compNode" presStyleCnt="0"/>
      <dgm:spPr/>
    </dgm:pt>
    <dgm:pt modelId="{754CDB9E-9F73-4FE4-9920-563DBD38B374}" type="pres">
      <dgm:prSet presAssocID="{0573FC34-D046-4DAC-98F6-C11422B9852B}" presName="pictRect" presStyleLbl="revTx" presStyleIdx="0" presStyleCnt="6">
        <dgm:presLayoutVars>
          <dgm:chMax val="0"/>
          <dgm:bulletEnabled/>
        </dgm:presLayoutVars>
      </dgm:prSet>
      <dgm:spPr/>
    </dgm:pt>
    <dgm:pt modelId="{BB2EBAD0-D0E9-4B2F-BF60-7C7656F8901F}" type="pres">
      <dgm:prSet presAssocID="{0573FC34-D046-4DAC-98F6-C11422B9852B}" presName="textRect" presStyleLbl="revTx" presStyleIdx="1" presStyleCnt="6">
        <dgm:presLayoutVars>
          <dgm:bulletEnabled/>
        </dgm:presLayoutVars>
      </dgm:prSet>
      <dgm:spPr/>
    </dgm:pt>
    <dgm:pt modelId="{DD7CFE7C-204D-4518-A929-8AEADAD665B7}" type="pres">
      <dgm:prSet presAssocID="{20BC106C-1310-4D8C-9670-889CB67388DB}" presName="sibTrans" presStyleLbl="sibTrans2D1" presStyleIdx="0" presStyleCnt="0"/>
      <dgm:spPr/>
    </dgm:pt>
    <dgm:pt modelId="{4452277E-5573-4661-A463-660EF4AF8E49}" type="pres">
      <dgm:prSet presAssocID="{2C4553C2-2B2C-4ED2-B874-32AB5FC25737}" presName="compNode" presStyleCnt="0"/>
      <dgm:spPr/>
    </dgm:pt>
    <dgm:pt modelId="{BFB6068E-EDA3-4C9F-8A9D-D730A02B924B}" type="pres">
      <dgm:prSet presAssocID="{2C4553C2-2B2C-4ED2-B874-32AB5FC25737}" presName="pictRect" presStyleLbl="revTx" presStyleIdx="2" presStyleCnt="6">
        <dgm:presLayoutVars>
          <dgm:chMax val="0"/>
          <dgm:bulletEnabled/>
        </dgm:presLayoutVars>
      </dgm:prSet>
      <dgm:spPr/>
    </dgm:pt>
    <dgm:pt modelId="{C515EFF6-6A26-45DF-A640-F4DDFBB76394}" type="pres">
      <dgm:prSet presAssocID="{2C4553C2-2B2C-4ED2-B874-32AB5FC25737}" presName="textRect" presStyleLbl="revTx" presStyleIdx="3" presStyleCnt="6">
        <dgm:presLayoutVars>
          <dgm:bulletEnabled/>
        </dgm:presLayoutVars>
      </dgm:prSet>
      <dgm:spPr/>
    </dgm:pt>
    <dgm:pt modelId="{ED728E35-D7FA-4492-BBFF-0A7DD504E29F}" type="pres">
      <dgm:prSet presAssocID="{52150EBA-C66F-427A-9048-2A5581A3CCAB}" presName="sibTrans" presStyleLbl="sibTrans2D1" presStyleIdx="0" presStyleCnt="0"/>
      <dgm:spPr/>
    </dgm:pt>
    <dgm:pt modelId="{DE3C3BDF-B983-49C7-9FE6-7CC7E480785A}" type="pres">
      <dgm:prSet presAssocID="{C59ABC94-96C8-43D3-A9E6-2F3D4AE0F9B6}" presName="compNode" presStyleCnt="0"/>
      <dgm:spPr/>
    </dgm:pt>
    <dgm:pt modelId="{E01B8BAA-CDD7-47C3-BDBD-A726F51DE161}" type="pres">
      <dgm:prSet presAssocID="{C59ABC94-96C8-43D3-A9E6-2F3D4AE0F9B6}" presName="pictRect" presStyleLbl="revTx" presStyleIdx="4" presStyleCnt="6">
        <dgm:presLayoutVars>
          <dgm:chMax val="0"/>
          <dgm:bulletEnabled/>
        </dgm:presLayoutVars>
      </dgm:prSet>
      <dgm:spPr/>
    </dgm:pt>
    <dgm:pt modelId="{0BAF4D02-7361-494E-A4BF-10DE36666542}" type="pres">
      <dgm:prSet presAssocID="{C59ABC94-96C8-43D3-A9E6-2F3D4AE0F9B6}" presName="textRect" presStyleLbl="revTx" presStyleIdx="5" presStyleCnt="6">
        <dgm:presLayoutVars>
          <dgm:bulletEnabled/>
        </dgm:presLayoutVars>
      </dgm:prSet>
      <dgm:spPr/>
    </dgm:pt>
  </dgm:ptLst>
  <dgm:cxnLst>
    <dgm:cxn modelId="{3F706511-0682-4736-A933-A3A83FFF1820}" srcId="{0573FC34-D046-4DAC-98F6-C11422B9852B}" destId="{AF7714AE-5E24-4724-8FC9-BFCD0D7621A9}" srcOrd="0" destOrd="0" parTransId="{EB449ECF-4450-4490-A990-B1590DA92DAA}" sibTransId="{35BB1CD1-BAD5-4B36-A022-CA5805BC5CEF}"/>
    <dgm:cxn modelId="{187FB724-6661-4312-BA27-B7C32CEB4DFC}" type="presOf" srcId="{C59ABC94-96C8-43D3-A9E6-2F3D4AE0F9B6}" destId="{E01B8BAA-CDD7-47C3-BDBD-A726F51DE161}" srcOrd="0" destOrd="0" presId="urn:microsoft.com/office/officeart/2024/3/layout/hArchList1"/>
    <dgm:cxn modelId="{138C0929-7251-47F9-82A7-DA00536CD77F}" type="presOf" srcId="{C23B6705-1C04-4D89-A47B-73D26EECD51A}" destId="{C515EFF6-6A26-45DF-A640-F4DDFBB76394}" srcOrd="0" destOrd="0" presId="urn:microsoft.com/office/officeart/2024/3/layout/hArchList1"/>
    <dgm:cxn modelId="{0A6FBD30-5981-4D82-B728-6A918BA80276}" srcId="{813BFFC2-1D3A-47E9-933F-CC098AA8D0FE}" destId="{C59ABC94-96C8-43D3-A9E6-2F3D4AE0F9B6}" srcOrd="2" destOrd="0" parTransId="{B44C74D4-C41E-4422-833D-4AB8BA30B143}" sibTransId="{8BD3E5F1-DFF9-4A33-9D58-AEB7FC546166}"/>
    <dgm:cxn modelId="{961B6A62-3E97-4A11-8898-3F1F638DD7B5}" type="presOf" srcId="{0573FC34-D046-4DAC-98F6-C11422B9852B}" destId="{754CDB9E-9F73-4FE4-9920-563DBD38B374}" srcOrd="0" destOrd="0" presId="urn:microsoft.com/office/officeart/2024/3/layout/hArchList1"/>
    <dgm:cxn modelId="{100A4A76-B9DF-46AB-82A3-07B726CC811E}" srcId="{813BFFC2-1D3A-47E9-933F-CC098AA8D0FE}" destId="{2C4553C2-2B2C-4ED2-B874-32AB5FC25737}" srcOrd="1" destOrd="0" parTransId="{5086C50C-4F72-4475-9CC1-C1D9429A77E1}" sibTransId="{52150EBA-C66F-427A-9048-2A5581A3CCAB}"/>
    <dgm:cxn modelId="{10F3EE82-4C0F-43F2-8A87-C07595A3DBF9}" type="presOf" srcId="{4F1EF53B-AB3A-4823-9E14-6C901FE891E1}" destId="{0BAF4D02-7361-494E-A4BF-10DE36666542}" srcOrd="0" destOrd="0" presId="urn:microsoft.com/office/officeart/2024/3/layout/hArchList1"/>
    <dgm:cxn modelId="{DC39299E-CCB3-443F-B371-14659DB74345}" type="presOf" srcId="{AF7714AE-5E24-4724-8FC9-BFCD0D7621A9}" destId="{BB2EBAD0-D0E9-4B2F-BF60-7C7656F8901F}" srcOrd="0" destOrd="0" presId="urn:microsoft.com/office/officeart/2024/3/layout/hArchList1"/>
    <dgm:cxn modelId="{1DFA37AB-1056-4544-9D6A-DE2F828CDEE9}" srcId="{2C4553C2-2B2C-4ED2-B874-32AB5FC25737}" destId="{C23B6705-1C04-4D89-A47B-73D26EECD51A}" srcOrd="0" destOrd="0" parTransId="{B83FDE1C-9229-47F6-AA37-F28FF5A2E3A4}" sibTransId="{FF82050B-A725-4224-AF18-3CFA0DD9DF2D}"/>
    <dgm:cxn modelId="{5CCC23C8-2B2B-44E8-BFBB-96B613C7838C}" srcId="{C59ABC94-96C8-43D3-A9E6-2F3D4AE0F9B6}" destId="{4F1EF53B-AB3A-4823-9E14-6C901FE891E1}" srcOrd="0" destOrd="0" parTransId="{AD92F03A-D10C-4E0A-8B0E-AA09D15E32B8}" sibTransId="{7DF253FD-792B-4253-A714-52A42C6F5F81}"/>
    <dgm:cxn modelId="{1A5168DA-5CB4-4EDF-8C82-B6684DD11F2F}" type="presOf" srcId="{813BFFC2-1D3A-47E9-933F-CC098AA8D0FE}" destId="{B654F246-FF51-4537-8D88-06DD31B6A320}" srcOrd="0" destOrd="0" presId="urn:microsoft.com/office/officeart/2024/3/layout/hArchList1"/>
    <dgm:cxn modelId="{1059B2DE-B89A-4F08-B2A1-2591DC179B01}" type="presOf" srcId="{2C4553C2-2B2C-4ED2-B874-32AB5FC25737}" destId="{BFB6068E-EDA3-4C9F-8A9D-D730A02B924B}" srcOrd="0" destOrd="0" presId="urn:microsoft.com/office/officeart/2024/3/layout/hArchList1"/>
    <dgm:cxn modelId="{6BA789E1-1093-45E5-AB60-6C306AC83C63}" type="presOf" srcId="{20BC106C-1310-4D8C-9670-889CB67388DB}" destId="{DD7CFE7C-204D-4518-A929-8AEADAD665B7}" srcOrd="0" destOrd="0" presId="urn:microsoft.com/office/officeart/2024/3/layout/hArchList1"/>
    <dgm:cxn modelId="{CA47F7E5-318D-4995-BE90-DE7B81F074DA}" type="presOf" srcId="{52150EBA-C66F-427A-9048-2A5581A3CCAB}" destId="{ED728E35-D7FA-4492-BBFF-0A7DD504E29F}" srcOrd="0" destOrd="0" presId="urn:microsoft.com/office/officeart/2024/3/layout/hArchList1"/>
    <dgm:cxn modelId="{50E785F2-A711-4DD4-8260-586A4067501E}" srcId="{813BFFC2-1D3A-47E9-933F-CC098AA8D0FE}" destId="{0573FC34-D046-4DAC-98F6-C11422B9852B}" srcOrd="0" destOrd="0" parTransId="{6B4A12F7-4D7D-4212-B4C8-484C0D1F8020}" sibTransId="{20BC106C-1310-4D8C-9670-889CB67388DB}"/>
    <dgm:cxn modelId="{93ABA293-383C-40C7-9411-4782AAAFF2DD}" type="presParOf" srcId="{B654F246-FF51-4537-8D88-06DD31B6A320}" destId="{95E7849C-E7CC-454C-90FC-BDBC3F0F5CE3}" srcOrd="0" destOrd="0" presId="urn:microsoft.com/office/officeart/2024/3/layout/hArchList1"/>
    <dgm:cxn modelId="{6A4DE39A-F153-44A7-A961-CBDB67ADD2EE}" type="presParOf" srcId="{95E7849C-E7CC-454C-90FC-BDBC3F0F5CE3}" destId="{754CDB9E-9F73-4FE4-9920-563DBD38B374}" srcOrd="0" destOrd="0" presId="urn:microsoft.com/office/officeart/2024/3/layout/hArchList1"/>
    <dgm:cxn modelId="{5C1C77F9-98CF-45E9-B3C1-CDB5164AD81F}" type="presParOf" srcId="{95E7849C-E7CC-454C-90FC-BDBC3F0F5CE3}" destId="{BB2EBAD0-D0E9-4B2F-BF60-7C7656F8901F}" srcOrd="1" destOrd="0" presId="urn:microsoft.com/office/officeart/2024/3/layout/hArchList1"/>
    <dgm:cxn modelId="{79D5E80D-7B73-4405-9D33-C39BBB88E2A3}" type="presParOf" srcId="{B654F246-FF51-4537-8D88-06DD31B6A320}" destId="{DD7CFE7C-204D-4518-A929-8AEADAD665B7}" srcOrd="1" destOrd="0" presId="urn:microsoft.com/office/officeart/2024/3/layout/hArchList1"/>
    <dgm:cxn modelId="{209FC4E6-A4E2-4ABE-90C8-CCCD1295DD9C}" type="presParOf" srcId="{B654F246-FF51-4537-8D88-06DD31B6A320}" destId="{4452277E-5573-4661-A463-660EF4AF8E49}" srcOrd="2" destOrd="0" presId="urn:microsoft.com/office/officeart/2024/3/layout/hArchList1"/>
    <dgm:cxn modelId="{60772F1A-5FBB-410F-BE94-C6174AFD2068}" type="presParOf" srcId="{4452277E-5573-4661-A463-660EF4AF8E49}" destId="{BFB6068E-EDA3-4C9F-8A9D-D730A02B924B}" srcOrd="0" destOrd="0" presId="urn:microsoft.com/office/officeart/2024/3/layout/hArchList1"/>
    <dgm:cxn modelId="{AB3587CF-1B4C-4C72-BA23-B1B2D91398E7}" type="presParOf" srcId="{4452277E-5573-4661-A463-660EF4AF8E49}" destId="{C515EFF6-6A26-45DF-A640-F4DDFBB76394}" srcOrd="1" destOrd="0" presId="urn:microsoft.com/office/officeart/2024/3/layout/hArchList1"/>
    <dgm:cxn modelId="{E786B4F7-8B09-4FD3-B619-AB6CBDC3DEA2}" type="presParOf" srcId="{B654F246-FF51-4537-8D88-06DD31B6A320}" destId="{ED728E35-D7FA-4492-BBFF-0A7DD504E29F}" srcOrd="3" destOrd="0" presId="urn:microsoft.com/office/officeart/2024/3/layout/hArchList1"/>
    <dgm:cxn modelId="{E7485F86-09A1-4E2B-85FE-A24CC13D266D}" type="presParOf" srcId="{B654F246-FF51-4537-8D88-06DD31B6A320}" destId="{DE3C3BDF-B983-49C7-9FE6-7CC7E480785A}" srcOrd="4" destOrd="0" presId="urn:microsoft.com/office/officeart/2024/3/layout/hArchList1"/>
    <dgm:cxn modelId="{9208DAA3-C7FB-4549-A97E-593576C8A2A5}" type="presParOf" srcId="{DE3C3BDF-B983-49C7-9FE6-7CC7E480785A}" destId="{E01B8BAA-CDD7-47C3-BDBD-A726F51DE161}" srcOrd="0" destOrd="0" presId="urn:microsoft.com/office/officeart/2024/3/layout/hArchList1"/>
    <dgm:cxn modelId="{2CE4D81F-5434-424F-B7F7-430089CFC459}" type="presParOf" srcId="{DE3C3BDF-B983-49C7-9FE6-7CC7E480785A}" destId="{0BAF4D02-7361-494E-A4BF-10DE36666542}"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F33AB-D41F-4CA7-9AD2-4379305DA152}">
      <dsp:nvSpPr>
        <dsp:cNvPr id="0" name=""/>
        <dsp:cNvSpPr/>
      </dsp:nvSpPr>
      <dsp:spPr>
        <a:xfrm>
          <a:off x="0" y="0"/>
          <a:ext cx="1301948" cy="130194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920" r="26583" b="4"/>
          <a:stretch/>
        </a:blipFill>
        <a:ln>
          <a:noFill/>
        </a:ln>
        <a:effectLst/>
      </dsp:spPr>
      <dsp:style>
        <a:lnRef idx="0">
          <a:scrgbClr r="0" g="0" b="0"/>
        </a:lnRef>
        <a:fillRef idx="3">
          <a:scrgbClr r="0" g="0" b="0"/>
        </a:fillRef>
        <a:effectRef idx="2">
          <a:scrgbClr r="0" g="0" b="0"/>
        </a:effectRef>
        <a:fontRef idx="minor">
          <a:schemeClr val="lt1"/>
        </a:fontRef>
      </dsp:style>
    </dsp:sp>
    <dsp:sp modelId="{07DEBB3B-4D3C-4E4A-B8BD-EE096097182B}">
      <dsp:nvSpPr>
        <dsp:cNvPr id="0" name=""/>
        <dsp:cNvSpPr/>
      </dsp:nvSpPr>
      <dsp:spPr>
        <a:xfrm>
          <a:off x="1481948" y="0"/>
          <a:ext cx="8605750" cy="33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Cognitive Growth Support</a:t>
          </a:r>
        </a:p>
      </dsp:txBody>
      <dsp:txXfrm>
        <a:off x="1481948" y="0"/>
        <a:ext cx="8605750" cy="337201"/>
      </dsp:txXfrm>
    </dsp:sp>
    <dsp:sp modelId="{2CA14055-6266-446F-B345-6C9602942EBA}">
      <dsp:nvSpPr>
        <dsp:cNvPr id="0" name=""/>
        <dsp:cNvSpPr/>
      </dsp:nvSpPr>
      <dsp:spPr>
        <a:xfrm>
          <a:off x="1481948" y="337201"/>
          <a:ext cx="8605750" cy="96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Play enhances cognitive abilities including problem-solving, memory, and language development in young children.</a:t>
          </a:r>
        </a:p>
      </dsp:txBody>
      <dsp:txXfrm>
        <a:off x="1481948" y="337201"/>
        <a:ext cx="8605750" cy="964747"/>
      </dsp:txXfrm>
    </dsp:sp>
    <dsp:sp modelId="{2215DC23-73B2-44A3-88A1-86517ACC5A67}">
      <dsp:nvSpPr>
        <dsp:cNvPr id="0" name=""/>
        <dsp:cNvSpPr/>
      </dsp:nvSpPr>
      <dsp:spPr>
        <a:xfrm>
          <a:off x="0" y="1406104"/>
          <a:ext cx="1301948" cy="130194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38128" r="8618" b="-7"/>
          <a:stretch/>
        </a:blipFill>
        <a:ln>
          <a:noFill/>
        </a:ln>
        <a:effectLst/>
      </dsp:spPr>
      <dsp:style>
        <a:lnRef idx="0">
          <a:scrgbClr r="0" g="0" b="0"/>
        </a:lnRef>
        <a:fillRef idx="3">
          <a:scrgbClr r="0" g="0" b="0"/>
        </a:fillRef>
        <a:effectRef idx="2">
          <a:scrgbClr r="0" g="0" b="0"/>
        </a:effectRef>
        <a:fontRef idx="minor">
          <a:schemeClr val="lt1"/>
        </a:fontRef>
      </dsp:style>
    </dsp:sp>
    <dsp:sp modelId="{BF1FEF40-C5B4-4CBE-B55A-82F83BE98519}">
      <dsp:nvSpPr>
        <dsp:cNvPr id="0" name=""/>
        <dsp:cNvSpPr/>
      </dsp:nvSpPr>
      <dsp:spPr>
        <a:xfrm>
          <a:off x="1481948" y="1406104"/>
          <a:ext cx="8605750" cy="33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Interactive Play Benefits</a:t>
          </a:r>
        </a:p>
      </dsp:txBody>
      <dsp:txXfrm>
        <a:off x="1481948" y="1406104"/>
        <a:ext cx="8605750" cy="337201"/>
      </dsp:txXfrm>
    </dsp:sp>
    <dsp:sp modelId="{198B3A97-C3E7-4C17-BF7B-AB6A675C7977}">
      <dsp:nvSpPr>
        <dsp:cNvPr id="0" name=""/>
        <dsp:cNvSpPr/>
      </dsp:nvSpPr>
      <dsp:spPr>
        <a:xfrm>
          <a:off x="1481948" y="1743305"/>
          <a:ext cx="8605750" cy="96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Interactive play encourages infants to explore and practice new skills effectively.</a:t>
          </a:r>
        </a:p>
      </dsp:txBody>
      <dsp:txXfrm>
        <a:off x="1481948" y="1743305"/>
        <a:ext cx="8605750" cy="964747"/>
      </dsp:txXfrm>
    </dsp:sp>
    <dsp:sp modelId="{76072A22-16A9-4E60-9167-6D8E6B08183C}">
      <dsp:nvSpPr>
        <dsp:cNvPr id="0" name=""/>
        <dsp:cNvSpPr/>
      </dsp:nvSpPr>
      <dsp:spPr>
        <a:xfrm>
          <a:off x="0" y="2812208"/>
          <a:ext cx="1301948" cy="130194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0729" r="22518" b="-4"/>
          <a:stretch/>
        </a:blipFill>
        <a:ln>
          <a:noFill/>
        </a:ln>
        <a:effectLst/>
      </dsp:spPr>
      <dsp:style>
        <a:lnRef idx="0">
          <a:scrgbClr r="0" g="0" b="0"/>
        </a:lnRef>
        <a:fillRef idx="3">
          <a:scrgbClr r="0" g="0" b="0"/>
        </a:fillRef>
        <a:effectRef idx="2">
          <a:scrgbClr r="0" g="0" b="0"/>
        </a:effectRef>
        <a:fontRef idx="minor">
          <a:schemeClr val="lt1"/>
        </a:fontRef>
      </dsp:style>
    </dsp:sp>
    <dsp:sp modelId="{C0248087-BE91-44D3-B699-BF9420C50689}">
      <dsp:nvSpPr>
        <dsp:cNvPr id="0" name=""/>
        <dsp:cNvSpPr/>
      </dsp:nvSpPr>
      <dsp:spPr>
        <a:xfrm>
          <a:off x="1481948" y="2812208"/>
          <a:ext cx="8605750" cy="33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Adaptation Through Exploration</a:t>
          </a:r>
        </a:p>
      </dsp:txBody>
      <dsp:txXfrm>
        <a:off x="1481948" y="2812208"/>
        <a:ext cx="8605750" cy="337201"/>
      </dsp:txXfrm>
    </dsp:sp>
    <dsp:sp modelId="{B6C067B3-2F7D-48BC-B590-88EEDA1266BC}">
      <dsp:nvSpPr>
        <dsp:cNvPr id="0" name=""/>
        <dsp:cNvSpPr/>
      </dsp:nvSpPr>
      <dsp:spPr>
        <a:xfrm>
          <a:off x="1481948" y="3149410"/>
          <a:ext cx="8605750" cy="96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Exploratory play helps children adapt to changing environments by fostering curiosity and flexibility.</a:t>
          </a:r>
        </a:p>
      </dsp:txBody>
      <dsp:txXfrm>
        <a:off x="1481948" y="3149410"/>
        <a:ext cx="8605750" cy="964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CDB9E-9F73-4FE4-9920-563DBD38B374}">
      <dsp:nvSpPr>
        <dsp:cNvPr id="0" name=""/>
        <dsp:cNvSpPr/>
      </dsp:nvSpPr>
      <dsp:spPr>
        <a:xfrm>
          <a:off x="0" y="0"/>
          <a:ext cx="3152405" cy="41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Motor Milestones</a:t>
          </a:r>
        </a:p>
      </dsp:txBody>
      <dsp:txXfrm>
        <a:off x="0" y="0"/>
        <a:ext cx="3152405" cy="411480"/>
      </dsp:txXfrm>
    </dsp:sp>
    <dsp:sp modelId="{BB2EBAD0-D0E9-4B2F-BF60-7C7656F8901F}">
      <dsp:nvSpPr>
        <dsp:cNvPr id="0" name=""/>
        <dsp:cNvSpPr/>
      </dsp:nvSpPr>
      <dsp:spPr>
        <a:xfrm>
          <a:off x="0" y="411480"/>
          <a:ext cx="3152405" cy="3703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Understanding key motor milestones helps track infants' physical development between 8 to 12 months.</a:t>
          </a:r>
        </a:p>
      </dsp:txBody>
      <dsp:txXfrm>
        <a:off x="0" y="411480"/>
        <a:ext cx="3152405" cy="3703320"/>
      </dsp:txXfrm>
    </dsp:sp>
    <dsp:sp modelId="{BFB6068E-EDA3-4C9F-8A9D-D730A02B924B}">
      <dsp:nvSpPr>
        <dsp:cNvPr id="0" name=""/>
        <dsp:cNvSpPr/>
      </dsp:nvSpPr>
      <dsp:spPr>
        <a:xfrm>
          <a:off x="3467646" y="0"/>
          <a:ext cx="3152405" cy="41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Brain Development</a:t>
          </a:r>
        </a:p>
      </dsp:txBody>
      <dsp:txXfrm>
        <a:off x="3467646" y="0"/>
        <a:ext cx="3152405" cy="411480"/>
      </dsp:txXfrm>
    </dsp:sp>
    <dsp:sp modelId="{C515EFF6-6A26-45DF-A640-F4DDFBB76394}">
      <dsp:nvSpPr>
        <dsp:cNvPr id="0" name=""/>
        <dsp:cNvSpPr/>
      </dsp:nvSpPr>
      <dsp:spPr>
        <a:xfrm>
          <a:off x="3467646" y="411480"/>
          <a:ext cx="3152405" cy="3703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Recent breakthroughs in brain development research reveal rapid cognitive growth in late infancy.</a:t>
          </a:r>
        </a:p>
      </dsp:txBody>
      <dsp:txXfrm>
        <a:off x="3467646" y="411480"/>
        <a:ext cx="3152405" cy="3703320"/>
      </dsp:txXfrm>
    </dsp:sp>
    <dsp:sp modelId="{E01B8BAA-CDD7-47C3-BDBD-A726F51DE161}">
      <dsp:nvSpPr>
        <dsp:cNvPr id="0" name=""/>
        <dsp:cNvSpPr/>
      </dsp:nvSpPr>
      <dsp:spPr>
        <a:xfrm>
          <a:off x="6935293" y="0"/>
          <a:ext cx="3152405" cy="41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Parental Role</a:t>
          </a:r>
        </a:p>
      </dsp:txBody>
      <dsp:txXfrm>
        <a:off x="6935293" y="0"/>
        <a:ext cx="3152405" cy="411480"/>
      </dsp:txXfrm>
    </dsp:sp>
    <dsp:sp modelId="{0BAF4D02-7361-494E-A4BF-10DE36666542}">
      <dsp:nvSpPr>
        <dsp:cNvPr id="0" name=""/>
        <dsp:cNvSpPr/>
      </dsp:nvSpPr>
      <dsp:spPr>
        <a:xfrm>
          <a:off x="6935293" y="411480"/>
          <a:ext cx="3152405" cy="3703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Caregivers play a crucial role by applying research-based practices to support infants’ optimal development.</a:t>
          </a:r>
        </a:p>
      </dsp:txBody>
      <dsp:txXfrm>
        <a:off x="6935293" y="411480"/>
        <a:ext cx="3152405" cy="3703320"/>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88634-FBA9-41D6-8B35-EE3A7D816B7C}" type="datetimeFigureOut">
              <a:rPr lang="en-US" smtClean="0"/>
              <a:t>9/22/2025</a:t>
            </a:fld>
            <a:endParaRPr lang="en-US" dirty="0"/>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AI-generated content may be incorrect.
---
This presentation explores the foundational aspects of early learning in infants aged 8 to 12 months, focusing on motor development milestones and brain growth. We will examine recent research and practical strategies for parents and caregivers to support this critical stage of development.
</a:t>
            </a:r>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318460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Play is shown to be central to cognitive growth, supporting problem-solving, memory, and language skills. Interactive and exploratory play encourages infants to practice new skills and adapt to changing environments.
Image source: Microsoft 365 content library
</a:t>
            </a:r>
          </a:p>
        </p:txBody>
      </p:sp>
      <p:sp>
        <p:nvSpPr>
          <p:cNvPr id="4" name="Slide Number Placeholder 3"/>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276775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This section explores strategies for caregivers to foster secure attachments and support infants’ motor and cognitive milestones through responsive and engaging interactions.</a:t>
            </a:r>
          </a:p>
        </p:txBody>
      </p:sp>
      <p:sp>
        <p:nvSpPr>
          <p:cNvPr id="4" name="Slide Number Placeholder 3"/>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595097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Responsive caregiving—attuning to an infant’s cues and needs—builds trust and security, which is crucial for healthy brain development and effective learning.
Image source: Microsoft 365 content library
</a:t>
            </a:r>
          </a:p>
        </p:txBody>
      </p:sp>
      <p:sp>
        <p:nvSpPr>
          <p:cNvPr id="4" name="Slide Number Placeholder 3"/>
          <p:cNvSpPr>
            <a:spLocks noGrp="1"/>
          </p:cNvSpPr>
          <p:nvPr>
            <p:ph type="sldNum" sz="quarter" idx="5"/>
          </p:nvPr>
        </p:nvSpPr>
        <p:spPr/>
        <p:txBody>
          <a:bodyPr/>
          <a:lstStyle/>
          <a:p>
            <a:fld id="{D5939589-3E79-4C82-AA4A-FE78234FAA59}" type="slidenum">
              <a:rPr lang="en-US" smtClean="0"/>
              <a:t>12</a:t>
            </a:fld>
            <a:endParaRPr lang="en-US" dirty="0"/>
          </a:p>
        </p:txBody>
      </p:sp>
    </p:spTree>
    <p:extLst>
      <p:ext uri="{BB962C8B-B14F-4D97-AF65-F5344CB8AC3E}">
        <p14:creationId xmlns:p14="http://schemas.microsoft.com/office/powerpoint/2010/main" val="18726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Parents can encourage development by providing safe spaces for movement, offering age-appropriate toys that stimulate problem-solving, and engaging in activities that promote both fine and gross motor skills.
Image source: Microsoft 365 content library
</a:t>
            </a:r>
          </a:p>
        </p:txBody>
      </p:sp>
      <p:sp>
        <p:nvSpPr>
          <p:cNvPr id="4" name="Slide Number Placeholder 3"/>
          <p:cNvSpPr>
            <a:spLocks noGrp="1"/>
          </p:cNvSpPr>
          <p:nvPr>
            <p:ph type="sldNum" sz="quarter" idx="5"/>
          </p:nvPr>
        </p:nvSpPr>
        <p:spPr/>
        <p:txBody>
          <a:bodyPr/>
          <a:lstStyle/>
          <a:p>
            <a:fld id="{D5939589-3E79-4C82-AA4A-FE78234FAA59}" type="slidenum">
              <a:rPr lang="en-US" smtClean="0"/>
              <a:t>13</a:t>
            </a:fld>
            <a:endParaRPr lang="en-US" dirty="0"/>
          </a:p>
        </p:txBody>
      </p:sp>
    </p:spTree>
    <p:extLst>
      <p:ext uri="{BB962C8B-B14F-4D97-AF65-F5344CB8AC3E}">
        <p14:creationId xmlns:p14="http://schemas.microsoft.com/office/powerpoint/2010/main" val="3402605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The quality of parent-child interactions significantly influences developmental outcomes. Consistent, positive engagement fosters motivation, confidence, and skill acquisition in infants.
Image source: Microsoft 365 content library
</a:t>
            </a:r>
          </a:p>
        </p:txBody>
      </p:sp>
      <p:sp>
        <p:nvSpPr>
          <p:cNvPr id="4" name="Slide Number Placeholder 3"/>
          <p:cNvSpPr>
            <a:spLocks noGrp="1"/>
          </p:cNvSpPr>
          <p:nvPr>
            <p:ph type="sldNum" sz="quarter" idx="5"/>
          </p:nvPr>
        </p:nvSpPr>
        <p:spPr/>
        <p:txBody>
          <a:bodyPr/>
          <a:lstStyle/>
          <a:p>
            <a:fld id="{D5939589-3E79-4C82-AA4A-FE78234FAA59}" type="slidenum">
              <a:rPr lang="en-US" smtClean="0"/>
              <a:t>14</a:t>
            </a:fld>
            <a:endParaRPr lang="en-US" dirty="0"/>
          </a:p>
        </p:txBody>
      </p:sp>
    </p:spTree>
    <p:extLst>
      <p:ext uri="{BB962C8B-B14F-4D97-AF65-F5344CB8AC3E}">
        <p14:creationId xmlns:p14="http://schemas.microsoft.com/office/powerpoint/2010/main" val="222204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This section reviews theoretical frameworks that inform responsive and effective early learning practices, emphasizing the integration of social interaction, scaffolding, and play into daily routines.</a:t>
            </a:r>
          </a:p>
        </p:txBody>
      </p:sp>
      <p:sp>
        <p:nvSpPr>
          <p:cNvPr id="4" name="Slide Number Placeholder 3"/>
          <p:cNvSpPr>
            <a:spLocks noGrp="1"/>
          </p:cNvSpPr>
          <p:nvPr>
            <p:ph type="sldNum" sz="quarter" idx="5"/>
          </p:nvPr>
        </p:nvSpPr>
        <p:spPr/>
        <p:txBody>
          <a:bodyPr/>
          <a:lstStyle/>
          <a:p>
            <a:fld id="{D5939589-3E79-4C82-AA4A-FE78234FAA59}" type="slidenum">
              <a:rPr lang="en-US" smtClean="0"/>
              <a:t>15</a:t>
            </a:fld>
            <a:endParaRPr lang="en-US" dirty="0"/>
          </a:p>
        </p:txBody>
      </p:sp>
    </p:spTree>
    <p:extLst>
      <p:ext uri="{BB962C8B-B14F-4D97-AF65-F5344CB8AC3E}">
        <p14:creationId xmlns:p14="http://schemas.microsoft.com/office/powerpoint/2010/main" val="2435242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Vygotsky's theory highlights the importance of social interaction in learning, where caregivers provide scaffolding—supporting infants just beyond their current capabilities to promote development.
Image source: Microsoft 365 content library
</a:t>
            </a:r>
          </a:p>
        </p:txBody>
      </p:sp>
      <p:sp>
        <p:nvSpPr>
          <p:cNvPr id="4" name="Slide Number Placeholder 3"/>
          <p:cNvSpPr>
            <a:spLocks noGrp="1"/>
          </p:cNvSpPr>
          <p:nvPr>
            <p:ph type="sldNum" sz="quarter" idx="5"/>
          </p:nvPr>
        </p:nvSpPr>
        <p:spPr/>
        <p:txBody>
          <a:bodyPr/>
          <a:lstStyle/>
          <a:p>
            <a:fld id="{D5939589-3E79-4C82-AA4A-FE78234FAA59}" type="slidenum">
              <a:rPr lang="en-US" smtClean="0"/>
              <a:t>16</a:t>
            </a:fld>
            <a:endParaRPr lang="en-US" dirty="0"/>
          </a:p>
        </p:txBody>
      </p:sp>
    </p:spTree>
    <p:extLst>
      <p:ext uri="{BB962C8B-B14F-4D97-AF65-F5344CB8AC3E}">
        <p14:creationId xmlns:p14="http://schemas.microsoft.com/office/powerpoint/2010/main" val="3614122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Creating responsive environments that adapt to an infant’s needs and interests supports individualized learning and strengthens caregiver-infant relationships, enhancing developmental progress.
Image source: Microsoft 365 content library
</a:t>
            </a:r>
          </a:p>
        </p:txBody>
      </p:sp>
      <p:sp>
        <p:nvSpPr>
          <p:cNvPr id="4" name="Slide Number Placeholder 3"/>
          <p:cNvSpPr>
            <a:spLocks noGrp="1"/>
          </p:cNvSpPr>
          <p:nvPr>
            <p:ph type="sldNum" sz="quarter" idx="5"/>
          </p:nvPr>
        </p:nvSpPr>
        <p:spPr/>
        <p:txBody>
          <a:bodyPr/>
          <a:lstStyle/>
          <a:p>
            <a:fld id="{D5939589-3E79-4C82-AA4A-FE78234FAA59}" type="slidenum">
              <a:rPr lang="en-US" smtClean="0"/>
              <a:t>17</a:t>
            </a:fld>
            <a:endParaRPr lang="en-US" dirty="0"/>
          </a:p>
        </p:txBody>
      </p:sp>
    </p:spTree>
    <p:extLst>
      <p:ext uri="{BB962C8B-B14F-4D97-AF65-F5344CB8AC3E}">
        <p14:creationId xmlns:p14="http://schemas.microsoft.com/office/powerpoint/2010/main" val="1365912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Incorporating play into everyday activities allows infants to explore and learn naturally. Play-based learning fosters curiosity, problem-solving, and social skills within a nurturing context.
Image source: Microsoft 365 content library
</a:t>
            </a:r>
          </a:p>
        </p:txBody>
      </p:sp>
      <p:sp>
        <p:nvSpPr>
          <p:cNvPr id="4" name="Slide Number Placeholder 3"/>
          <p:cNvSpPr>
            <a:spLocks noGrp="1"/>
          </p:cNvSpPr>
          <p:nvPr>
            <p:ph type="sldNum" sz="quarter" idx="5"/>
          </p:nvPr>
        </p:nvSpPr>
        <p:spPr/>
        <p:txBody>
          <a:bodyPr/>
          <a:lstStyle/>
          <a:p>
            <a:fld id="{D5939589-3E79-4C82-AA4A-FE78234FAA59}" type="slidenum">
              <a:rPr lang="en-US" smtClean="0"/>
              <a:t>18</a:t>
            </a:fld>
            <a:endParaRPr lang="en-US" dirty="0"/>
          </a:p>
        </p:txBody>
      </p:sp>
    </p:spTree>
    <p:extLst>
      <p:ext uri="{BB962C8B-B14F-4D97-AF65-F5344CB8AC3E}">
        <p14:creationId xmlns:p14="http://schemas.microsoft.com/office/powerpoint/2010/main" val="2648260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Supporting the early learning of 8 to 12 month-olds requires understanding motor milestones, brain development breakthroughs, and parental roles. Integrating research and theory into practice empowers caregivers to foster optimal growth during this pivotal stage.</a:t>
            </a:r>
          </a:p>
        </p:txBody>
      </p:sp>
      <p:sp>
        <p:nvSpPr>
          <p:cNvPr id="4" name="Slide Number Placeholder 3"/>
          <p:cNvSpPr>
            <a:spLocks noGrp="1"/>
          </p:cNvSpPr>
          <p:nvPr>
            <p:ph type="sldNum" sz="quarter" idx="5"/>
          </p:nvPr>
        </p:nvSpPr>
        <p:spPr/>
        <p:txBody>
          <a:bodyPr/>
          <a:lstStyle/>
          <a:p>
            <a:fld id="{D5939589-3E79-4C82-AA4A-FE78234FAA59}" type="slidenum">
              <a:rPr lang="en-US" smtClean="0"/>
              <a:t>19</a:t>
            </a:fld>
            <a:endParaRPr lang="en-US" dirty="0"/>
          </a:p>
        </p:txBody>
      </p:sp>
    </p:spTree>
    <p:extLst>
      <p:ext uri="{BB962C8B-B14F-4D97-AF65-F5344CB8AC3E}">
        <p14:creationId xmlns:p14="http://schemas.microsoft.com/office/powerpoint/2010/main" val="209561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We will cover key motor development milestones typical for 8 to 12 month-olds, explore breakthroughs in infant brain development research, discuss parent-centered approaches to early learning, and review how leading theories and research inform practice in supporting infant growth and development.</a:t>
            </a: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1971883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This section focuses on the typical progression of gross and fine motor skills in infants between 8 and 12 months, highlighting emerging abilities like crawling, standing, and developing the pincer grasp, as well as variability in milestone achievement according to current research.</a:t>
            </a: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2627205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Between 8 and 12 months, infants typically progress from sitting unsupported to crawling and pulling to stand. Fine motor skills advance with increased hand-eye coordination, including grasping objects with greater precision, laying the groundwork for independent exploration.
Image source: Microsoft 365 content library
</a:t>
            </a: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14817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During this period, infants develop key milestones such as crawling, standing with support, and refining the pincer grasp, which allows them to pick up small objects using thumb and forefinger. These abilities mark important steps toward independent mobility and manipulation.
Image source: Microsoft 365 content library
</a:t>
            </a:r>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130262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Research shows that while general milestone timelines exist, there is significant variability influenced by individual differences, environment, and cultural practices. Understanding this variability helps caregivers provide supportive, personalized learning experiences.
Image source: Microsoft 365 content library
</a:t>
            </a:r>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2705792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This section highlights recent scientific advances that deepen our understanding of critical periods for neural growth, synaptic formation, and the impact of sensory experiences and play on cognitive development during infancy.</a:t>
            </a:r>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3381705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The brain undergoes rapid growth in the first year, with critical periods where synapses form in response to stimulation. These windows are essential for laying the foundation for cognitive, motor, and social skills development.
Image source: Microsoft 365 content library
</a:t>
            </a:r>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2115799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Sensory input and active exploration during this stage stimulate neural pathways, enhancing brain plasticity. Infants learn best through engaging with their environment using all senses, reinforcing motor and cognitive connections.
Image source: Microsoft 365 content library
</a:t>
            </a:r>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191295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ltLang="zh-CN"/>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ltLang="zh-CN"/>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ltLang="zh-CN"/>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dirty="0"/>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ltLang="zh-CN"/>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dirty="0"/>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ltLang="zh-CN"/>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ltLang="zh-CN"/>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ltLang="zh-CN"/>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dirty="0"/>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9330-A90A-E7E7-0BA2-8E00FEA2CC66}"/>
              </a:ext>
            </a:extLst>
          </p:cNvPr>
          <p:cNvSpPr>
            <a:spLocks noGrp="1"/>
          </p:cNvSpPr>
          <p:nvPr>
            <p:ph type="ctrTitle"/>
          </p:nvPr>
        </p:nvSpPr>
        <p:spPr>
          <a:xfrm>
            <a:off x="1280159" y="3383280"/>
            <a:ext cx="10302240" cy="1852046"/>
          </a:xfrm>
        </p:spPr>
        <p:txBody>
          <a:bodyPr anchor="t">
            <a:normAutofit/>
          </a:bodyPr>
          <a:lstStyle/>
          <a:p>
            <a:r>
              <a:rPr lang="zh-CN" altLang="en-US" sz="2600"/>
              <a:t>Principles of Early Learning for 8-12 Months: Insights Into Motor Development and Brain Growth</a:t>
            </a:r>
          </a:p>
        </p:txBody>
      </p:sp>
      <p:sp>
        <p:nvSpPr>
          <p:cNvPr id="3" name="Subtitle 2">
            <a:extLst>
              <a:ext uri="{FF2B5EF4-FFF2-40B4-BE49-F238E27FC236}">
                <a16:creationId xmlns:a16="http://schemas.microsoft.com/office/drawing/2014/main" id="{3AD80D12-4D4D-9B4A-9FAF-6923312F81F5}"/>
              </a:ext>
            </a:extLst>
          </p:cNvPr>
          <p:cNvSpPr>
            <a:spLocks noGrp="1"/>
          </p:cNvSpPr>
          <p:nvPr>
            <p:ph type="subTitle" idx="1"/>
          </p:nvPr>
        </p:nvSpPr>
        <p:spPr>
          <a:xfrm>
            <a:off x="1280158" y="2966886"/>
            <a:ext cx="10302237" cy="397191"/>
          </a:xfrm>
        </p:spPr>
        <p:txBody>
          <a:bodyPr anchor="b">
            <a:normAutofit/>
          </a:bodyPr>
          <a:lstStyle/>
          <a:p>
            <a:r>
              <a:rPr lang="zh-CN" altLang="en-US"/>
              <a:t>Supporting infant growth through key developmental milestones</a:t>
            </a:r>
          </a:p>
        </p:txBody>
      </p:sp>
    </p:spTree>
    <p:extLst>
      <p:ext uri="{BB962C8B-B14F-4D97-AF65-F5344CB8AC3E}">
        <p14:creationId xmlns:p14="http://schemas.microsoft.com/office/powerpoint/2010/main" val="368516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1" nodeType="withEffect">
                                  <p:stCondLst>
                                    <p:cond delay="250"/>
                                  </p:stCondLst>
                                  <p:iterate type="wd">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EAF4-D5F6-B54D-0812-266E6FF17A1B}"/>
              </a:ext>
            </a:extLst>
          </p:cNvPr>
          <p:cNvSpPr>
            <a:spLocks noGrp="1"/>
          </p:cNvSpPr>
          <p:nvPr>
            <p:ph type="title"/>
          </p:nvPr>
        </p:nvSpPr>
        <p:spPr>
          <a:xfrm>
            <a:off x="1280160" y="640080"/>
            <a:ext cx="10087699" cy="1280160"/>
          </a:xfrm>
        </p:spPr>
        <p:txBody>
          <a:bodyPr anchor="b">
            <a:normAutofit/>
          </a:bodyPr>
          <a:lstStyle/>
          <a:p>
            <a:r>
              <a:rPr lang="zh-CN" altLang="en-US"/>
              <a:t>Recent Findings on the Role of Play in Cognitive Development</a:t>
            </a:r>
          </a:p>
        </p:txBody>
      </p:sp>
      <p:graphicFrame>
        <p:nvGraphicFramePr>
          <p:cNvPr id="5" name="Content Placeholder 5">
            <a:extLst>
              <a:ext uri="{FF2B5EF4-FFF2-40B4-BE49-F238E27FC236}">
                <a16:creationId xmlns:a16="http://schemas.microsoft.com/office/drawing/2014/main" id="{9902A57F-CCA8-40C1-AF6E-787ABD24B0AF}"/>
              </a:ext>
            </a:extLst>
          </p:cNvPr>
          <p:cNvGraphicFramePr>
            <a:graphicFrameLocks noGrp="1"/>
          </p:cNvGraphicFramePr>
          <p:nvPr>
            <p:ph idx="1"/>
            <p:extLst>
              <p:ext uri="{D42A27DB-BD31-4B8C-83A1-F6EECF244321}">
                <p14:modId xmlns:p14="http://schemas.microsoft.com/office/powerpoint/2010/main" val="2451834584"/>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1280160" y="2103119"/>
          <a:ext cx="10087699"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90752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8AE20-98EC-1970-014D-BB9C353317E1}"/>
              </a:ext>
            </a:extLst>
          </p:cNvPr>
          <p:cNvSpPr>
            <a:spLocks noGrp="1"/>
          </p:cNvSpPr>
          <p:nvPr>
            <p:ph type="ctrTitle"/>
          </p:nvPr>
        </p:nvSpPr>
        <p:spPr>
          <a:xfrm>
            <a:off x="1280159" y="357809"/>
            <a:ext cx="7983110" cy="3080335"/>
          </a:xfrm>
        </p:spPr>
        <p:txBody>
          <a:bodyPr anchor="b">
            <a:normAutofit/>
          </a:bodyPr>
          <a:lstStyle/>
          <a:p>
            <a:r>
              <a:rPr lang="zh-CN" altLang="en-US"/>
              <a:t>Parent-Centered Approaches to Early Learning</a:t>
            </a:r>
          </a:p>
        </p:txBody>
      </p:sp>
    </p:spTree>
    <p:extLst>
      <p:ext uri="{BB962C8B-B14F-4D97-AF65-F5344CB8AC3E}">
        <p14:creationId xmlns:p14="http://schemas.microsoft.com/office/powerpoint/2010/main" val="19438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92D7-FDD6-D0B5-9A40-AFC0ED2EBD6E}"/>
              </a:ext>
            </a:extLst>
          </p:cNvPr>
          <p:cNvSpPr>
            <a:spLocks noGrp="1"/>
          </p:cNvSpPr>
          <p:nvPr>
            <p:ph type="title"/>
          </p:nvPr>
        </p:nvSpPr>
        <p:spPr>
          <a:xfrm>
            <a:off x="1280159" y="4970638"/>
            <a:ext cx="9144000" cy="1280160"/>
          </a:xfrm>
        </p:spPr>
        <p:txBody>
          <a:bodyPr anchor="b">
            <a:normAutofit/>
          </a:bodyPr>
          <a:lstStyle/>
          <a:p>
            <a:r>
              <a:rPr lang="zh-CN" altLang="en-US"/>
              <a:t>Responsive Caregiving and Building Secure Attachments</a:t>
            </a:r>
          </a:p>
        </p:txBody>
      </p:sp>
      <p:pic>
        <p:nvPicPr>
          <p:cNvPr id="5" name="Content Placeholder 4" descr="Close up of a grandma's hand holding a very small baby's hand">
            <a:extLst>
              <a:ext uri="{FF2B5EF4-FFF2-40B4-BE49-F238E27FC236}">
                <a16:creationId xmlns:a16="http://schemas.microsoft.com/office/drawing/2014/main" id="{4EB84B8F-0052-47AF-8196-650244FB488D}"/>
              </a:ext>
            </a:extLst>
          </p:cNvPr>
          <p:cNvPicPr>
            <a:picLocks noGrp="1" noChangeAspect="1"/>
          </p:cNvPicPr>
          <p:nvPr>
            <p:ph sz="half" idx="2"/>
          </p:nvPr>
        </p:nvPicPr>
        <p:blipFill>
          <a:blip r:embed="rId3"/>
          <a:srcRect l="6088" r="11993" b="2"/>
          <a:stretch>
            <a:fillRect/>
          </a:stretch>
        </p:blipFill>
        <p:spPr>
          <a:xfrm>
            <a:off x="1280160" y="685800"/>
            <a:ext cx="4937760" cy="4023360"/>
          </a:xfrm>
          <a:prstGeom prst="rect">
            <a:avLst/>
          </a:prstGeom>
          <a:noFill/>
        </p:spPr>
      </p:pic>
      <p:sp>
        <p:nvSpPr>
          <p:cNvPr id="4" name="Content Placeholder 3">
            <a:extLst>
              <a:ext uri="{FF2B5EF4-FFF2-40B4-BE49-F238E27FC236}">
                <a16:creationId xmlns:a16="http://schemas.microsoft.com/office/drawing/2014/main" id="{659E9408-4C7B-5BAE-AE4F-10862B5D940D}"/>
              </a:ext>
            </a:extLst>
          </p:cNvPr>
          <p:cNvSpPr>
            <a:spLocks noGrp="1"/>
          </p:cNvSpPr>
          <p:nvPr>
            <p:ph sz="quarter" idx="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04755" y="685800"/>
            <a:ext cx="4937760" cy="4023360"/>
          </a:xfrm>
        </p:spPr>
        <p:txBody>
          <a:bodyPr>
            <a:normAutofit/>
          </a:bodyPr>
          <a:lstStyle/>
          <a:p>
            <a:pPr marL="0" indent="0">
              <a:spcBef>
                <a:spcPts val="2500"/>
              </a:spcBef>
              <a:buFont typeface="Arial" panose="020B0604020202020204" pitchFamily="34" charset="0"/>
              <a:buNone/>
            </a:pPr>
            <a:r>
              <a:rPr lang="en-US" sz="1400" b="1"/>
              <a:t>Attuning to Infant Cues</a:t>
            </a:r>
          </a:p>
          <a:p>
            <a:pPr marL="0" lvl="1" indent="0">
              <a:buFont typeface="Arial" panose="020B0604020202020204" pitchFamily="34" charset="0"/>
              <a:buNone/>
            </a:pPr>
            <a:r>
              <a:rPr lang="en-US" sz="1400"/>
              <a:t>Responsive caregiving involves noticing and responding promptly to an infant’s signals and needs.</a:t>
            </a:r>
          </a:p>
          <a:p>
            <a:pPr marL="0" indent="0">
              <a:spcBef>
                <a:spcPts val="2500"/>
              </a:spcBef>
              <a:buFont typeface="Arial" panose="020B0604020202020204" pitchFamily="34" charset="0"/>
              <a:buNone/>
            </a:pPr>
            <a:r>
              <a:rPr lang="en-US" sz="1400" b="1"/>
              <a:t>Building Trust and Security</a:t>
            </a:r>
          </a:p>
          <a:p>
            <a:pPr marL="0" lvl="1" indent="0">
              <a:buFont typeface="Arial" panose="020B0604020202020204" pitchFamily="34" charset="0"/>
              <a:buNone/>
            </a:pPr>
            <a:r>
              <a:rPr lang="en-US" sz="1400"/>
              <a:t>Consistent responsiveness helps infants develop trust and a secure emotional bond with caregivers.</a:t>
            </a:r>
          </a:p>
          <a:p>
            <a:pPr marL="0" indent="0">
              <a:spcBef>
                <a:spcPts val="2500"/>
              </a:spcBef>
              <a:buFont typeface="Arial" panose="020B0604020202020204" pitchFamily="34" charset="0"/>
              <a:buNone/>
            </a:pPr>
            <a:r>
              <a:rPr lang="en-US" sz="1400" b="1"/>
              <a:t>Supporting Brain Development</a:t>
            </a:r>
          </a:p>
          <a:p>
            <a:pPr marL="0" lvl="1" indent="0">
              <a:buFont typeface="Arial" panose="020B0604020202020204" pitchFamily="34" charset="0"/>
              <a:buNone/>
            </a:pPr>
            <a:r>
              <a:rPr lang="en-US" sz="1400"/>
              <a:t>Secure attachments formed through responsive care promote healthy brain growth and effective learning abilities.</a:t>
            </a:r>
          </a:p>
        </p:txBody>
      </p:sp>
    </p:spTree>
    <p:extLst>
      <p:ext uri="{BB962C8B-B14F-4D97-AF65-F5344CB8AC3E}">
        <p14:creationId xmlns:p14="http://schemas.microsoft.com/office/powerpoint/2010/main" val="361914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13AD-25A5-186D-BFD7-5BFDB43A7775}"/>
              </a:ext>
            </a:extLst>
          </p:cNvPr>
          <p:cNvSpPr>
            <a:spLocks noGrp="1"/>
          </p:cNvSpPr>
          <p:nvPr>
            <p:ph type="title"/>
          </p:nvPr>
        </p:nvSpPr>
        <p:spPr>
          <a:xfrm>
            <a:off x="1280159" y="4970638"/>
            <a:ext cx="9144000" cy="1280160"/>
          </a:xfrm>
        </p:spPr>
        <p:txBody>
          <a:bodyPr anchor="b">
            <a:normAutofit/>
          </a:bodyPr>
          <a:lstStyle/>
          <a:p>
            <a:r>
              <a:rPr lang="zh-CN" altLang="en-US" sz="3700"/>
              <a:t>Strategies for Encouraging Motor and Cognitive Milestones</a:t>
            </a:r>
          </a:p>
        </p:txBody>
      </p:sp>
      <p:pic>
        <p:nvPicPr>
          <p:cNvPr id="5" name="Content Placeholder 4" descr="Close-up of an unrecognizable child playing with a toy on the floor.">
            <a:extLst>
              <a:ext uri="{FF2B5EF4-FFF2-40B4-BE49-F238E27FC236}">
                <a16:creationId xmlns:a16="http://schemas.microsoft.com/office/drawing/2014/main" id="{BD5E8A8F-63A9-45A6-98A3-CF1972E846F1}"/>
              </a:ext>
            </a:extLst>
          </p:cNvPr>
          <p:cNvPicPr>
            <a:picLocks noGrp="1" noChangeAspect="1"/>
          </p:cNvPicPr>
          <p:nvPr>
            <p:ph sz="half" idx="2"/>
          </p:nvPr>
        </p:nvPicPr>
        <p:blipFill>
          <a:blip r:embed="rId3"/>
          <a:srcRect l="15998" r="2083" b="2"/>
          <a:stretch>
            <a:fillRect/>
          </a:stretch>
        </p:blipFill>
        <p:spPr>
          <a:xfrm>
            <a:off x="1280160" y="685800"/>
            <a:ext cx="4937760" cy="4023360"/>
          </a:xfrm>
          <a:prstGeom prst="rect">
            <a:avLst/>
          </a:prstGeom>
          <a:noFill/>
        </p:spPr>
      </p:pic>
      <p:sp>
        <p:nvSpPr>
          <p:cNvPr id="4" name="Content Placeholder 3">
            <a:extLst>
              <a:ext uri="{FF2B5EF4-FFF2-40B4-BE49-F238E27FC236}">
                <a16:creationId xmlns:a16="http://schemas.microsoft.com/office/drawing/2014/main" id="{EB6D178B-A36F-EE7A-3392-570E47F1088A}"/>
              </a:ext>
            </a:extLst>
          </p:cNvPr>
          <p:cNvSpPr>
            <a:spLocks noGrp="1"/>
          </p:cNvSpPr>
          <p:nvPr>
            <p:ph sz="quarter" idx="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04755" y="685800"/>
            <a:ext cx="4937760" cy="4023360"/>
          </a:xfrm>
        </p:spPr>
        <p:txBody>
          <a:bodyPr>
            <a:normAutofit/>
          </a:bodyPr>
          <a:lstStyle/>
          <a:p>
            <a:pPr marL="0" indent="0">
              <a:spcBef>
                <a:spcPts val="2500"/>
              </a:spcBef>
              <a:buFont typeface="Arial" panose="020B0604020202020204" pitchFamily="34" charset="0"/>
              <a:buNone/>
            </a:pPr>
            <a:r>
              <a:rPr lang="en-US" sz="1400" b="1"/>
              <a:t>Safe Movement Spaces</a:t>
            </a:r>
          </a:p>
          <a:p>
            <a:pPr marL="0" lvl="1" indent="0">
              <a:buFont typeface="Arial" panose="020B0604020202020204" pitchFamily="34" charset="0"/>
              <a:buNone/>
            </a:pPr>
            <a:r>
              <a:rPr lang="en-US" sz="1400"/>
              <a:t>Providing safe spaces enables children to explore and develop motor skills without risk of injury.</a:t>
            </a:r>
          </a:p>
          <a:p>
            <a:pPr marL="0" indent="0">
              <a:spcBef>
                <a:spcPts val="2500"/>
              </a:spcBef>
              <a:buFont typeface="Arial" panose="020B0604020202020204" pitchFamily="34" charset="0"/>
              <a:buNone/>
            </a:pPr>
            <a:r>
              <a:rPr lang="en-US" sz="1400" b="1"/>
              <a:t>Age-Appropriate Toys</a:t>
            </a:r>
          </a:p>
          <a:p>
            <a:pPr marL="0" lvl="1" indent="0">
              <a:buFont typeface="Arial" panose="020B0604020202020204" pitchFamily="34" charset="0"/>
              <a:buNone/>
            </a:pPr>
            <a:r>
              <a:rPr lang="en-US" sz="1400"/>
              <a:t>Toys that challenge problem-solving skills support cognitive development effectively.</a:t>
            </a:r>
          </a:p>
          <a:p>
            <a:pPr marL="0" indent="0">
              <a:spcBef>
                <a:spcPts val="2500"/>
              </a:spcBef>
              <a:buFont typeface="Arial" panose="020B0604020202020204" pitchFamily="34" charset="0"/>
              <a:buNone/>
            </a:pPr>
            <a:r>
              <a:rPr lang="en-US" sz="1400" b="1"/>
              <a:t>Motor Skill Activities</a:t>
            </a:r>
          </a:p>
          <a:p>
            <a:pPr marL="0" lvl="1" indent="0">
              <a:buFont typeface="Arial" panose="020B0604020202020204" pitchFamily="34" charset="0"/>
              <a:buNone/>
            </a:pPr>
            <a:r>
              <a:rPr lang="en-US" sz="1400"/>
              <a:t>Engaging children in fine and gross motor activities strengthens coordination and control.</a:t>
            </a:r>
          </a:p>
        </p:txBody>
      </p:sp>
    </p:spTree>
    <p:extLst>
      <p:ext uri="{BB962C8B-B14F-4D97-AF65-F5344CB8AC3E}">
        <p14:creationId xmlns:p14="http://schemas.microsoft.com/office/powerpoint/2010/main" val="2714052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91406-965E-2CD9-0766-1706E4C2DECF}"/>
              </a:ext>
            </a:extLst>
          </p:cNvPr>
          <p:cNvSpPr>
            <a:spLocks noGrp="1"/>
          </p:cNvSpPr>
          <p:nvPr>
            <p:ph type="title"/>
          </p:nvPr>
        </p:nvSpPr>
        <p:spPr>
          <a:xfrm>
            <a:off x="1280159" y="4970638"/>
            <a:ext cx="9144000" cy="1280160"/>
          </a:xfrm>
        </p:spPr>
        <p:txBody>
          <a:bodyPr anchor="b">
            <a:normAutofit/>
          </a:bodyPr>
          <a:lstStyle/>
          <a:p>
            <a:r>
              <a:rPr lang="zh-CN" altLang="en-US" sz="3400"/>
              <a:t>Interactive Effect of Parent-Child Engagement on Development</a:t>
            </a:r>
          </a:p>
        </p:txBody>
      </p:sp>
      <p:pic>
        <p:nvPicPr>
          <p:cNvPr id="5" name="Content Placeholder 4" descr="Young child smiling at dinner table surrounded by family of different ages">
            <a:extLst>
              <a:ext uri="{FF2B5EF4-FFF2-40B4-BE49-F238E27FC236}">
                <a16:creationId xmlns:a16="http://schemas.microsoft.com/office/drawing/2014/main" id="{2F79AED2-D0BE-42EC-BD5A-4D2F617AD3D8}"/>
              </a:ext>
            </a:extLst>
          </p:cNvPr>
          <p:cNvPicPr>
            <a:picLocks noGrp="1" noChangeAspect="1"/>
          </p:cNvPicPr>
          <p:nvPr>
            <p:ph sz="half" idx="2"/>
          </p:nvPr>
        </p:nvPicPr>
        <p:blipFill>
          <a:blip r:embed="rId3"/>
          <a:srcRect l="17900" r="181" b="2"/>
          <a:stretch>
            <a:fillRect/>
          </a:stretch>
        </p:blipFill>
        <p:spPr>
          <a:xfrm>
            <a:off x="1280160" y="685800"/>
            <a:ext cx="4937760" cy="4023360"/>
          </a:xfrm>
          <a:prstGeom prst="rect">
            <a:avLst/>
          </a:prstGeom>
          <a:noFill/>
        </p:spPr>
      </p:pic>
      <p:sp>
        <p:nvSpPr>
          <p:cNvPr id="4" name="Content Placeholder 3">
            <a:extLst>
              <a:ext uri="{FF2B5EF4-FFF2-40B4-BE49-F238E27FC236}">
                <a16:creationId xmlns:a16="http://schemas.microsoft.com/office/drawing/2014/main" id="{934D8908-E913-2F85-EA11-C59C71448AFA}"/>
              </a:ext>
            </a:extLst>
          </p:cNvPr>
          <p:cNvSpPr>
            <a:spLocks noGrp="1"/>
          </p:cNvSpPr>
          <p:nvPr>
            <p:ph sz="quarter" idx="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04755" y="685800"/>
            <a:ext cx="4937760" cy="4023360"/>
          </a:xfrm>
        </p:spPr>
        <p:txBody>
          <a:bodyPr>
            <a:normAutofit/>
          </a:bodyPr>
          <a:lstStyle/>
          <a:p>
            <a:pPr marL="0" indent="0">
              <a:spcBef>
                <a:spcPts val="2500"/>
              </a:spcBef>
              <a:buFont typeface="Arial" panose="020B0604020202020204" pitchFamily="34" charset="0"/>
              <a:buNone/>
            </a:pPr>
            <a:r>
              <a:rPr lang="en-US" sz="1400" b="1"/>
              <a:t>Importance of Interaction Quality</a:t>
            </a:r>
          </a:p>
          <a:p>
            <a:pPr marL="0" lvl="1" indent="0">
              <a:buFont typeface="Arial" panose="020B0604020202020204" pitchFamily="34" charset="0"/>
              <a:buNone/>
            </a:pPr>
            <a:r>
              <a:rPr lang="en-US" sz="1400"/>
              <a:t>High-quality parent-child interactions play a crucial role in shaping positive developmental outcomes in children.</a:t>
            </a:r>
          </a:p>
          <a:p>
            <a:pPr marL="0" indent="0">
              <a:spcBef>
                <a:spcPts val="2500"/>
              </a:spcBef>
              <a:buFont typeface="Arial" panose="020B0604020202020204" pitchFamily="34" charset="0"/>
              <a:buNone/>
            </a:pPr>
            <a:r>
              <a:rPr lang="en-US" sz="1400" b="1"/>
              <a:t>Benefits of Consistent Engagement</a:t>
            </a:r>
          </a:p>
          <a:p>
            <a:pPr marL="0" lvl="1" indent="0">
              <a:buFont typeface="Arial" panose="020B0604020202020204" pitchFamily="34" charset="0"/>
              <a:buNone/>
            </a:pPr>
            <a:r>
              <a:rPr lang="en-US" sz="1400"/>
              <a:t>Consistent and positive engagement fosters motivation, confidence, and skill acquisition in infants.</a:t>
            </a:r>
          </a:p>
        </p:txBody>
      </p:sp>
    </p:spTree>
    <p:extLst>
      <p:ext uri="{BB962C8B-B14F-4D97-AF65-F5344CB8AC3E}">
        <p14:creationId xmlns:p14="http://schemas.microsoft.com/office/powerpoint/2010/main" val="2962310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9E86-56C8-7F83-DF5D-81A0E843EBB5}"/>
              </a:ext>
            </a:extLst>
          </p:cNvPr>
          <p:cNvSpPr>
            <a:spLocks noGrp="1"/>
          </p:cNvSpPr>
          <p:nvPr>
            <p:ph type="ctrTitle"/>
          </p:nvPr>
        </p:nvSpPr>
        <p:spPr>
          <a:xfrm>
            <a:off x="1280159" y="357809"/>
            <a:ext cx="7983110" cy="3080335"/>
          </a:xfrm>
        </p:spPr>
        <p:txBody>
          <a:bodyPr anchor="b">
            <a:normAutofit/>
          </a:bodyPr>
          <a:lstStyle/>
          <a:p>
            <a:r>
              <a:rPr lang="zh-CN" altLang="en-US"/>
              <a:t>Integrating Theory and Practice From Leading Research</a:t>
            </a:r>
          </a:p>
        </p:txBody>
      </p:sp>
    </p:spTree>
    <p:extLst>
      <p:ext uri="{BB962C8B-B14F-4D97-AF65-F5344CB8AC3E}">
        <p14:creationId xmlns:p14="http://schemas.microsoft.com/office/powerpoint/2010/main" val="352481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302B-7EE8-3B15-B43B-75A1D4597EEB}"/>
              </a:ext>
            </a:extLst>
          </p:cNvPr>
          <p:cNvSpPr>
            <a:spLocks noGrp="1"/>
          </p:cNvSpPr>
          <p:nvPr>
            <p:ph type="title"/>
          </p:nvPr>
        </p:nvSpPr>
        <p:spPr>
          <a:xfrm>
            <a:off x="1280159" y="4970638"/>
            <a:ext cx="9144000" cy="1280160"/>
          </a:xfrm>
        </p:spPr>
        <p:txBody>
          <a:bodyPr anchor="b">
            <a:normAutofit/>
          </a:bodyPr>
          <a:lstStyle/>
          <a:p>
            <a:r>
              <a:rPr lang="zh-CN" altLang="en-US" sz="3400"/>
              <a:t>Vygotskian Perspectives on Social Interaction and Scaffolding</a:t>
            </a:r>
          </a:p>
        </p:txBody>
      </p:sp>
      <p:pic>
        <p:nvPicPr>
          <p:cNvPr id="5" name="Content Placeholder 4" descr="Asian girl so excited and happy to share her fun and adventurous journey during her most memorable trip in her life. Inspiration &amp; Creative Imagination, Family Bonding, Love and Togetherness Concepts.">
            <a:extLst>
              <a:ext uri="{FF2B5EF4-FFF2-40B4-BE49-F238E27FC236}">
                <a16:creationId xmlns:a16="http://schemas.microsoft.com/office/drawing/2014/main" id="{58B0D8A3-DC3C-4C79-9B8B-BADA725539D9}"/>
              </a:ext>
            </a:extLst>
          </p:cNvPr>
          <p:cNvPicPr>
            <a:picLocks noGrp="1" noChangeAspect="1"/>
          </p:cNvPicPr>
          <p:nvPr>
            <p:ph sz="half" idx="2"/>
          </p:nvPr>
        </p:nvPicPr>
        <p:blipFill>
          <a:blip r:embed="rId3"/>
          <a:srcRect r="17775" b="3"/>
          <a:stretch>
            <a:fillRect/>
          </a:stretch>
        </p:blipFill>
        <p:spPr>
          <a:xfrm>
            <a:off x="1280160" y="685800"/>
            <a:ext cx="4937760" cy="4023360"/>
          </a:xfrm>
          <a:prstGeom prst="rect">
            <a:avLst/>
          </a:prstGeom>
          <a:noFill/>
        </p:spPr>
      </p:pic>
      <p:sp>
        <p:nvSpPr>
          <p:cNvPr id="4" name="Content Placeholder 3">
            <a:extLst>
              <a:ext uri="{FF2B5EF4-FFF2-40B4-BE49-F238E27FC236}">
                <a16:creationId xmlns:a16="http://schemas.microsoft.com/office/drawing/2014/main" id="{94938A12-A056-E5E9-4833-6B04DEBB6194}"/>
              </a:ext>
            </a:extLst>
          </p:cNvPr>
          <p:cNvSpPr>
            <a:spLocks noGrp="1"/>
          </p:cNvSpPr>
          <p:nvPr>
            <p:ph sz="quarter" idx="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04755" y="685800"/>
            <a:ext cx="4937760" cy="4023360"/>
          </a:xfrm>
        </p:spPr>
        <p:txBody>
          <a:bodyPr>
            <a:normAutofit/>
          </a:bodyPr>
          <a:lstStyle/>
          <a:p>
            <a:pPr marL="0" indent="0">
              <a:spcBef>
                <a:spcPts val="2500"/>
              </a:spcBef>
              <a:buFont typeface="Arial" panose="020B0604020202020204" pitchFamily="34" charset="0"/>
              <a:buNone/>
            </a:pPr>
            <a:r>
              <a:rPr lang="en-US" sz="1400" b="1"/>
              <a:t>Social Interaction in Learning</a:t>
            </a:r>
          </a:p>
          <a:p>
            <a:pPr marL="0" lvl="1" indent="0">
              <a:buFont typeface="Arial" panose="020B0604020202020204" pitchFamily="34" charset="0"/>
              <a:buNone/>
            </a:pPr>
            <a:r>
              <a:rPr lang="en-US" sz="1400"/>
              <a:t>Vygotsky emphasizes that social interaction is crucial for cognitive development and learning progression.</a:t>
            </a:r>
          </a:p>
          <a:p>
            <a:pPr marL="0" indent="0">
              <a:spcBef>
                <a:spcPts val="2500"/>
              </a:spcBef>
              <a:buFont typeface="Arial" panose="020B0604020202020204" pitchFamily="34" charset="0"/>
              <a:buNone/>
            </a:pPr>
            <a:r>
              <a:rPr lang="en-US" sz="1400" b="1"/>
              <a:t>Scaffolding Concept</a:t>
            </a:r>
          </a:p>
          <a:p>
            <a:pPr marL="0" lvl="1" indent="0">
              <a:buFont typeface="Arial" panose="020B0604020202020204" pitchFamily="34" charset="0"/>
              <a:buNone/>
            </a:pPr>
            <a:r>
              <a:rPr lang="en-US" sz="1400"/>
              <a:t>Caregivers provide scaffolding by supporting children just beyond their current skill level to encourage growth.</a:t>
            </a:r>
          </a:p>
        </p:txBody>
      </p:sp>
    </p:spTree>
    <p:extLst>
      <p:ext uri="{BB962C8B-B14F-4D97-AF65-F5344CB8AC3E}">
        <p14:creationId xmlns:p14="http://schemas.microsoft.com/office/powerpoint/2010/main" val="13015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4B71-0ECB-02A3-0DB0-C61C5C31B547}"/>
              </a:ext>
            </a:extLst>
          </p:cNvPr>
          <p:cNvSpPr>
            <a:spLocks noGrp="1"/>
          </p:cNvSpPr>
          <p:nvPr>
            <p:ph type="title"/>
          </p:nvPr>
        </p:nvSpPr>
        <p:spPr>
          <a:xfrm>
            <a:off x="1280159" y="4970638"/>
            <a:ext cx="9144000" cy="1280160"/>
          </a:xfrm>
        </p:spPr>
        <p:txBody>
          <a:bodyPr anchor="b">
            <a:normAutofit/>
          </a:bodyPr>
          <a:lstStyle/>
          <a:p>
            <a:r>
              <a:rPr lang="zh-CN" altLang="en-US"/>
              <a:t>Relationship-Based Planning and Responsive Environments</a:t>
            </a:r>
          </a:p>
        </p:txBody>
      </p:sp>
      <p:pic>
        <p:nvPicPr>
          <p:cNvPr id="5" name="Content Placeholder 4" descr="Baby boy playing with her mother">
            <a:extLst>
              <a:ext uri="{FF2B5EF4-FFF2-40B4-BE49-F238E27FC236}">
                <a16:creationId xmlns:a16="http://schemas.microsoft.com/office/drawing/2014/main" id="{F37771A6-776C-45CE-9049-CE74C8F8C584}"/>
              </a:ext>
            </a:extLst>
          </p:cNvPr>
          <p:cNvPicPr>
            <a:picLocks noGrp="1" noChangeAspect="1"/>
          </p:cNvPicPr>
          <p:nvPr>
            <p:ph sz="half" idx="2"/>
          </p:nvPr>
        </p:nvPicPr>
        <p:blipFill>
          <a:blip r:embed="rId3"/>
          <a:srcRect l="13290" r="4791" b="2"/>
          <a:stretch>
            <a:fillRect/>
          </a:stretch>
        </p:blipFill>
        <p:spPr>
          <a:xfrm>
            <a:off x="1280160" y="685800"/>
            <a:ext cx="4937760" cy="4023360"/>
          </a:xfrm>
          <a:prstGeom prst="rect">
            <a:avLst/>
          </a:prstGeom>
          <a:noFill/>
        </p:spPr>
      </p:pic>
      <p:sp>
        <p:nvSpPr>
          <p:cNvPr id="4" name="Content Placeholder 3">
            <a:extLst>
              <a:ext uri="{FF2B5EF4-FFF2-40B4-BE49-F238E27FC236}">
                <a16:creationId xmlns:a16="http://schemas.microsoft.com/office/drawing/2014/main" id="{204E2D80-26A2-B7CE-66F1-FD137F01F984}"/>
              </a:ext>
            </a:extLst>
          </p:cNvPr>
          <p:cNvSpPr>
            <a:spLocks noGrp="1"/>
          </p:cNvSpPr>
          <p:nvPr>
            <p:ph sz="quarter" idx="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04755" y="685800"/>
            <a:ext cx="4937760" cy="4023360"/>
          </a:xfrm>
        </p:spPr>
        <p:txBody>
          <a:bodyPr>
            <a:normAutofit/>
          </a:bodyPr>
          <a:lstStyle/>
          <a:p>
            <a:pPr marL="0" indent="0">
              <a:spcBef>
                <a:spcPts val="2500"/>
              </a:spcBef>
              <a:buFont typeface="Arial" panose="020B0604020202020204" pitchFamily="34" charset="0"/>
              <a:buNone/>
            </a:pPr>
            <a:r>
              <a:rPr lang="en-US" sz="1400" b="1"/>
              <a:t>Responsive Environments</a:t>
            </a:r>
          </a:p>
          <a:p>
            <a:pPr marL="0" lvl="1" indent="0">
              <a:buFont typeface="Arial" panose="020B0604020202020204" pitchFamily="34" charset="0"/>
              <a:buNone/>
            </a:pPr>
            <a:r>
              <a:rPr lang="en-US" sz="1400"/>
              <a:t>Environments that adapt to infants’ needs encourage personalized learning and exploration.</a:t>
            </a:r>
          </a:p>
          <a:p>
            <a:pPr marL="0" indent="0">
              <a:spcBef>
                <a:spcPts val="2500"/>
              </a:spcBef>
              <a:buFont typeface="Arial" panose="020B0604020202020204" pitchFamily="34" charset="0"/>
              <a:buNone/>
            </a:pPr>
            <a:r>
              <a:rPr lang="en-US" sz="1400" b="1"/>
              <a:t>Strengthening Relationships</a:t>
            </a:r>
          </a:p>
          <a:p>
            <a:pPr marL="0" lvl="1" indent="0">
              <a:buFont typeface="Arial" panose="020B0604020202020204" pitchFamily="34" charset="0"/>
              <a:buNone/>
            </a:pPr>
            <a:r>
              <a:rPr lang="en-US" sz="1400"/>
              <a:t>Responsive environments foster stronger caregiver-infant bonds, supporting emotional and developmental growth.</a:t>
            </a:r>
          </a:p>
          <a:p>
            <a:pPr marL="0" indent="0">
              <a:spcBef>
                <a:spcPts val="2500"/>
              </a:spcBef>
              <a:buFont typeface="Arial" panose="020B0604020202020204" pitchFamily="34" charset="0"/>
              <a:buNone/>
            </a:pPr>
            <a:r>
              <a:rPr lang="en-US" sz="1400" b="1"/>
              <a:t>Enhanced Development</a:t>
            </a:r>
          </a:p>
          <a:p>
            <a:pPr marL="0" lvl="1" indent="0">
              <a:buFont typeface="Arial" panose="020B0604020202020204" pitchFamily="34" charset="0"/>
              <a:buNone/>
            </a:pPr>
            <a:r>
              <a:rPr lang="en-US" sz="1400"/>
              <a:t>Individualized learning facilitated by responsive settings promotes overall developmental progress in infants.</a:t>
            </a:r>
          </a:p>
        </p:txBody>
      </p:sp>
    </p:spTree>
    <p:extLst>
      <p:ext uri="{BB962C8B-B14F-4D97-AF65-F5344CB8AC3E}">
        <p14:creationId xmlns:p14="http://schemas.microsoft.com/office/powerpoint/2010/main" val="1824620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8C0B-4B51-7CCF-EE7D-527130917B72}"/>
              </a:ext>
            </a:extLst>
          </p:cNvPr>
          <p:cNvSpPr>
            <a:spLocks noGrp="1"/>
          </p:cNvSpPr>
          <p:nvPr>
            <p:ph type="title"/>
          </p:nvPr>
        </p:nvSpPr>
        <p:spPr>
          <a:xfrm>
            <a:off x="1280159" y="4970638"/>
            <a:ext cx="9144000" cy="1280160"/>
          </a:xfrm>
        </p:spPr>
        <p:txBody>
          <a:bodyPr anchor="b">
            <a:normAutofit/>
          </a:bodyPr>
          <a:lstStyle/>
          <a:p>
            <a:r>
              <a:rPr lang="zh-CN" altLang="en-US"/>
              <a:t>Application of Play-Based Learning in Daily Routines</a:t>
            </a:r>
          </a:p>
        </p:txBody>
      </p:sp>
      <p:pic>
        <p:nvPicPr>
          <p:cNvPr id="5" name="Content Placeholder 4" descr="Toddler playing with toys">
            <a:extLst>
              <a:ext uri="{FF2B5EF4-FFF2-40B4-BE49-F238E27FC236}">
                <a16:creationId xmlns:a16="http://schemas.microsoft.com/office/drawing/2014/main" id="{D3D7C2C6-D059-46B2-9F61-53110A1EC5A1}"/>
              </a:ext>
            </a:extLst>
          </p:cNvPr>
          <p:cNvPicPr>
            <a:picLocks noGrp="1" noChangeAspect="1"/>
          </p:cNvPicPr>
          <p:nvPr>
            <p:ph sz="half" idx="2"/>
          </p:nvPr>
        </p:nvPicPr>
        <p:blipFill>
          <a:blip r:embed="rId3"/>
          <a:srcRect l="18079" r="2" b="2"/>
          <a:stretch>
            <a:fillRect/>
          </a:stretch>
        </p:blipFill>
        <p:spPr>
          <a:xfrm>
            <a:off x="1280160" y="685800"/>
            <a:ext cx="4937760" cy="4023360"/>
          </a:xfrm>
          <a:prstGeom prst="rect">
            <a:avLst/>
          </a:prstGeom>
          <a:noFill/>
        </p:spPr>
      </p:pic>
      <p:sp>
        <p:nvSpPr>
          <p:cNvPr id="4" name="Content Placeholder 3">
            <a:extLst>
              <a:ext uri="{FF2B5EF4-FFF2-40B4-BE49-F238E27FC236}">
                <a16:creationId xmlns:a16="http://schemas.microsoft.com/office/drawing/2014/main" id="{7242C686-0B90-2CBC-3908-476C1B11BD4C}"/>
              </a:ext>
            </a:extLst>
          </p:cNvPr>
          <p:cNvSpPr>
            <a:spLocks noGrp="1"/>
          </p:cNvSpPr>
          <p:nvPr>
            <p:ph sz="quarter" idx="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04755" y="685800"/>
            <a:ext cx="4937760" cy="4023360"/>
          </a:xfrm>
        </p:spPr>
        <p:txBody>
          <a:bodyPr>
            <a:normAutofit/>
          </a:bodyPr>
          <a:lstStyle/>
          <a:p>
            <a:pPr marL="0" indent="0">
              <a:spcBef>
                <a:spcPts val="2500"/>
              </a:spcBef>
              <a:buFont typeface="Arial" panose="020B0604020202020204" pitchFamily="34" charset="0"/>
              <a:buNone/>
            </a:pPr>
            <a:r>
              <a:rPr lang="en-US" sz="1400" b="1"/>
              <a:t>Natural Exploration Through Play</a:t>
            </a:r>
          </a:p>
          <a:p>
            <a:pPr marL="0" lvl="1" indent="0">
              <a:buFont typeface="Arial" panose="020B0604020202020204" pitchFamily="34" charset="0"/>
              <a:buNone/>
            </a:pPr>
            <a:r>
              <a:rPr lang="en-US" sz="1400"/>
              <a:t>Infants learn naturally when play is integrated into their daily routines, encouraging exploration and discovery.</a:t>
            </a:r>
          </a:p>
          <a:p>
            <a:pPr marL="0" indent="0">
              <a:spcBef>
                <a:spcPts val="2500"/>
              </a:spcBef>
              <a:buFont typeface="Arial" panose="020B0604020202020204" pitchFamily="34" charset="0"/>
              <a:buNone/>
            </a:pPr>
            <a:r>
              <a:rPr lang="en-US" sz="1400" b="1"/>
              <a:t>Fostering Curiosity and Problem-Solving</a:t>
            </a:r>
          </a:p>
          <a:p>
            <a:pPr marL="0" lvl="1" indent="0">
              <a:buFont typeface="Arial" panose="020B0604020202020204" pitchFamily="34" charset="0"/>
              <a:buNone/>
            </a:pPr>
            <a:r>
              <a:rPr lang="en-US" sz="1400"/>
              <a:t>Play-based learning nurtures curiosity and develops problem-solving skills in early childhood.</a:t>
            </a:r>
          </a:p>
          <a:p>
            <a:pPr marL="0" indent="0">
              <a:spcBef>
                <a:spcPts val="2500"/>
              </a:spcBef>
              <a:buFont typeface="Arial" panose="020B0604020202020204" pitchFamily="34" charset="0"/>
              <a:buNone/>
            </a:pPr>
            <a:r>
              <a:rPr lang="en-US" sz="1400" b="1"/>
              <a:t>Supporting Social Skill Development</a:t>
            </a:r>
          </a:p>
          <a:p>
            <a:pPr marL="0" lvl="1" indent="0">
              <a:buFont typeface="Arial" panose="020B0604020202020204" pitchFamily="34" charset="0"/>
              <a:buNone/>
            </a:pPr>
            <a:r>
              <a:rPr lang="en-US" sz="1400"/>
              <a:t>Playful interactions in a nurturing context help build social and communication skills among infants.</a:t>
            </a:r>
          </a:p>
        </p:txBody>
      </p:sp>
    </p:spTree>
    <p:extLst>
      <p:ext uri="{BB962C8B-B14F-4D97-AF65-F5344CB8AC3E}">
        <p14:creationId xmlns:p14="http://schemas.microsoft.com/office/powerpoint/2010/main" val="914896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513A-C457-F950-495D-A1EA0868E109}"/>
              </a:ext>
            </a:extLst>
          </p:cNvPr>
          <p:cNvSpPr>
            <a:spLocks noGrp="1"/>
          </p:cNvSpPr>
          <p:nvPr>
            <p:ph type="title"/>
          </p:nvPr>
        </p:nvSpPr>
        <p:spPr>
          <a:xfrm>
            <a:off x="1280160" y="640080"/>
            <a:ext cx="10087699" cy="1280160"/>
          </a:xfrm>
        </p:spPr>
        <p:txBody>
          <a:bodyPr anchor="b">
            <a:normAutofit/>
          </a:bodyPr>
          <a:lstStyle/>
          <a:p>
            <a:r>
              <a:rPr lang="zh-CN" altLang="en-US"/>
              <a:t>Conclusion</a:t>
            </a:r>
          </a:p>
        </p:txBody>
      </p:sp>
      <p:graphicFrame>
        <p:nvGraphicFramePr>
          <p:cNvPr id="8" name="Content Placeholder 3">
            <a:extLst>
              <a:ext uri="{FF2B5EF4-FFF2-40B4-BE49-F238E27FC236}">
                <a16:creationId xmlns:a16="http://schemas.microsoft.com/office/drawing/2014/main" id="{33840546-28B4-1436-0697-F12649CFCE67}"/>
              </a:ext>
            </a:extLst>
          </p:cNvPr>
          <p:cNvGraphicFramePr>
            <a:graphicFrameLocks noGrp="1"/>
          </p:cNvGraphicFrame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1280160" y="2103119"/>
          <a:ext cx="10087699"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494131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D9610-DDE2-3399-E28C-5338C196C755}"/>
              </a:ext>
            </a:extLst>
          </p:cNvPr>
          <p:cNvSpPr>
            <a:spLocks noGrp="1"/>
          </p:cNvSpPr>
          <p:nvPr>
            <p:ph type="title"/>
          </p:nvPr>
        </p:nvSpPr>
        <p:spPr>
          <a:xfrm>
            <a:off x="1280160" y="640080"/>
            <a:ext cx="10087699" cy="1280160"/>
          </a:xfrm>
        </p:spPr>
        <p:txBody>
          <a:bodyPr anchor="b">
            <a:normAutofit/>
          </a:bodyPr>
          <a:lstStyle/>
          <a:p>
            <a:r>
              <a:rPr lang="zh-CN" altLang="en-US"/>
              <a:t>Agenda Overview</a:t>
            </a:r>
          </a:p>
        </p:txBody>
      </p:sp>
      <p:sp>
        <p:nvSpPr>
          <p:cNvPr id="4" name="Content Placeholder 3">
            <a:extLst>
              <a:ext uri="{FF2B5EF4-FFF2-40B4-BE49-F238E27FC236}">
                <a16:creationId xmlns:a16="http://schemas.microsoft.com/office/drawing/2014/main" id="{B8CBCEDE-4668-E34A-AFA3-35EF7A47413C}"/>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1280160" y="2103119"/>
            <a:ext cx="10087699" cy="4114800"/>
          </a:xfrm>
        </p:spPr>
        <p:txBody>
          <a:bodyPr>
            <a:normAutofit/>
          </a:bodyPr>
          <a:lstStyle/>
          <a:p>
            <a:pPr>
              <a:buFont typeface="Arial" panose="020B0604020202020204" pitchFamily="34" charset="0"/>
              <a:buChar char="•"/>
            </a:pPr>
            <a:r>
              <a:t>Key Motor Development Milestones in 8-12 Month-Olds</a:t>
            </a:r>
          </a:p>
          <a:p>
            <a:pPr>
              <a:buFont typeface="Arial" panose="020B0604020202020204" pitchFamily="34" charset="0"/>
              <a:buChar char="•"/>
            </a:pPr>
            <a:r>
              <a:t>Breakthroughs in Infant Brain Development Research</a:t>
            </a:r>
          </a:p>
          <a:p>
            <a:pPr>
              <a:buFont typeface="Arial" panose="020B0604020202020204" pitchFamily="34" charset="0"/>
              <a:buChar char="•"/>
            </a:pPr>
            <a:r>
              <a:t>Parent-Centered Approaches to Early Learning</a:t>
            </a:r>
          </a:p>
          <a:p>
            <a:pPr>
              <a:buFont typeface="Arial" panose="020B0604020202020204" pitchFamily="34" charset="0"/>
              <a:buChar char="•"/>
            </a:pPr>
            <a:r>
              <a:t>Integrating Theory and Practice From Leading Research</a:t>
            </a:r>
            <a:endParaRPr lang="zh-CN" altLang="en-US"/>
          </a:p>
        </p:txBody>
      </p:sp>
    </p:spTree>
    <p:extLst>
      <p:ext uri="{BB962C8B-B14F-4D97-AF65-F5344CB8AC3E}">
        <p14:creationId xmlns:p14="http://schemas.microsoft.com/office/powerpoint/2010/main" val="1051900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0EF64-A12E-32A3-A223-90C4558F7932}"/>
              </a:ext>
            </a:extLst>
          </p:cNvPr>
          <p:cNvSpPr>
            <a:spLocks noGrp="1"/>
          </p:cNvSpPr>
          <p:nvPr>
            <p:ph type="ctrTitle"/>
          </p:nvPr>
        </p:nvSpPr>
        <p:spPr>
          <a:xfrm>
            <a:off x="1280159" y="357809"/>
            <a:ext cx="7983110" cy="3080335"/>
          </a:xfrm>
        </p:spPr>
        <p:txBody>
          <a:bodyPr anchor="b">
            <a:normAutofit/>
          </a:bodyPr>
          <a:lstStyle/>
          <a:p>
            <a:r>
              <a:rPr lang="zh-CN" altLang="en-US"/>
              <a:t>Key Motor Development Milestones in 8-12 Month-Olds</a:t>
            </a:r>
          </a:p>
        </p:txBody>
      </p:sp>
    </p:spTree>
    <p:extLst>
      <p:ext uri="{BB962C8B-B14F-4D97-AF65-F5344CB8AC3E}">
        <p14:creationId xmlns:p14="http://schemas.microsoft.com/office/powerpoint/2010/main" val="2118229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F139-1A1E-C8F1-FCDD-922EB7C790D8}"/>
              </a:ext>
            </a:extLst>
          </p:cNvPr>
          <p:cNvSpPr>
            <a:spLocks noGrp="1"/>
          </p:cNvSpPr>
          <p:nvPr>
            <p:ph type="title"/>
          </p:nvPr>
        </p:nvSpPr>
        <p:spPr>
          <a:xfrm>
            <a:off x="6915572" y="685800"/>
            <a:ext cx="4754880" cy="5670550"/>
          </a:xfrm>
        </p:spPr>
        <p:txBody>
          <a:bodyPr anchor="ctr">
            <a:normAutofit/>
          </a:bodyPr>
          <a:lstStyle/>
          <a:p>
            <a:r>
              <a:rPr lang="zh-CN" altLang="en-US"/>
              <a:t>Typical Progression of Gross and Fine Motor Skills</a:t>
            </a:r>
          </a:p>
        </p:txBody>
      </p:sp>
      <p:pic>
        <p:nvPicPr>
          <p:cNvPr id="5" name="Content Placeholder 4" descr="Baby development stages - baby laying, rolling over, crawling, sitting, and finally standing. Isolated on white background, cut out image with copy space.">
            <a:extLst>
              <a:ext uri="{FF2B5EF4-FFF2-40B4-BE49-F238E27FC236}">
                <a16:creationId xmlns:a16="http://schemas.microsoft.com/office/drawing/2014/main" id="{4F671731-78C8-43D3-9C38-F443D3935D6D}"/>
              </a:ext>
            </a:extLst>
          </p:cNvPr>
          <p:cNvPicPr>
            <a:picLocks noGrp="1" noChangeAspect="1"/>
          </p:cNvPicPr>
          <p:nvPr>
            <p:ph sz="quarter" idx="15"/>
          </p:nvPr>
        </p:nvPicPr>
        <p:blipFill>
          <a:blip r:embed="rId3"/>
          <a:stretch>
            <a:fillRect/>
          </a:stretch>
        </p:blipFill>
        <p:spPr>
          <a:xfrm>
            <a:off x="1279526" y="1816721"/>
            <a:ext cx="4663440" cy="1329080"/>
          </a:xfrm>
          <a:prstGeom prst="rect">
            <a:avLst/>
          </a:prstGeom>
          <a:noFill/>
        </p:spPr>
      </p:pic>
      <p:sp>
        <p:nvSpPr>
          <p:cNvPr id="10" name="Content Placeholder 3">
            <a:extLst>
              <a:ext uri="{FF2B5EF4-FFF2-40B4-BE49-F238E27FC236}">
                <a16:creationId xmlns:a16="http://schemas.microsoft.com/office/drawing/2014/main" id="{30EF9423-C02E-2AFB-4BA9-DD6D7200249B}"/>
              </a:ext>
            </a:extLst>
          </p:cNvPr>
          <p:cNvSpPr>
            <a:spLocks noGrp="1"/>
          </p:cNvSpPr>
          <p:nvPr>
            <p:ph sz="quarter" idx="13"/>
          </p:nvPr>
        </p:nvSpPr>
        <p:spPr>
          <a:xfrm>
            <a:off x="1280160" y="3482974"/>
            <a:ext cx="4663440" cy="1190033"/>
          </a:xfrm>
        </p:spPr>
        <p:txBody>
          <a:bodyPr/>
          <a:lstStyle/>
          <a:p>
            <a:endParaRPr lang="en-US"/>
          </a:p>
        </p:txBody>
      </p:sp>
      <p:sp>
        <p:nvSpPr>
          <p:cNvPr id="4" name="Content Placeholder 3">
            <a:extLst>
              <a:ext uri="{FF2B5EF4-FFF2-40B4-BE49-F238E27FC236}">
                <a16:creationId xmlns:a16="http://schemas.microsoft.com/office/drawing/2014/main" id="{C4193114-EE01-5E77-98C5-D52C9A09FAE4}"/>
              </a:ext>
            </a:extLst>
          </p:cNvPr>
          <p:cNvSpPr>
            <a:spLocks noGrp="1"/>
          </p:cNvSpPr>
          <p:nvPr>
            <p:ph sz="quarter" idx="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280160" y="4692058"/>
            <a:ext cx="4663440" cy="1584918"/>
          </a:xfrm>
        </p:spPr>
        <p:txBody>
          <a:bodyPr>
            <a:normAutofit/>
          </a:bodyPr>
          <a:lstStyle/>
          <a:p>
            <a:pPr marL="0" indent="0">
              <a:spcBef>
                <a:spcPts val="2500"/>
              </a:spcBef>
              <a:buFont typeface="Arial" panose="020B0604020202020204" pitchFamily="34" charset="0"/>
              <a:buNone/>
            </a:pPr>
            <a:r>
              <a:rPr lang="en-US" sz="1100" b="1"/>
              <a:t>Gross Motor Skill Development</a:t>
            </a:r>
          </a:p>
          <a:p>
            <a:pPr marL="0" lvl="1" indent="0">
              <a:buFont typeface="Arial" panose="020B0604020202020204" pitchFamily="34" charset="0"/>
              <a:buNone/>
            </a:pPr>
            <a:r>
              <a:rPr lang="en-US" sz="1100"/>
              <a:t>Infants progress from sitting unsupported to crawling and pulling themselves to stand between 8 and 12 months.</a:t>
            </a:r>
          </a:p>
          <a:p>
            <a:pPr marL="0" indent="0">
              <a:spcBef>
                <a:spcPts val="2500"/>
              </a:spcBef>
              <a:buFont typeface="Arial" panose="020B0604020202020204" pitchFamily="34" charset="0"/>
              <a:buNone/>
            </a:pPr>
            <a:r>
              <a:rPr lang="en-US" sz="1100" b="1"/>
              <a:t>Fine Motor Skill Advancement</a:t>
            </a:r>
          </a:p>
          <a:p>
            <a:pPr marL="0" lvl="1" indent="0">
              <a:buFont typeface="Arial" panose="020B0604020202020204" pitchFamily="34" charset="0"/>
              <a:buNone/>
            </a:pPr>
            <a:r>
              <a:rPr lang="en-US" sz="1100"/>
              <a:t>Improved hand-eye coordination allows infants to grasp objects more precisely, supporting independent exploration.</a:t>
            </a:r>
          </a:p>
        </p:txBody>
      </p:sp>
    </p:spTree>
    <p:extLst>
      <p:ext uri="{BB962C8B-B14F-4D97-AF65-F5344CB8AC3E}">
        <p14:creationId xmlns:p14="http://schemas.microsoft.com/office/powerpoint/2010/main" val="3963408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E839-3A34-5297-0F96-DB9448F04ACA}"/>
              </a:ext>
            </a:extLst>
          </p:cNvPr>
          <p:cNvSpPr>
            <a:spLocks noGrp="1"/>
          </p:cNvSpPr>
          <p:nvPr>
            <p:ph type="title"/>
          </p:nvPr>
        </p:nvSpPr>
        <p:spPr>
          <a:xfrm>
            <a:off x="1280159" y="4970638"/>
            <a:ext cx="9144000" cy="1280160"/>
          </a:xfrm>
        </p:spPr>
        <p:txBody>
          <a:bodyPr anchor="b">
            <a:normAutofit/>
          </a:bodyPr>
          <a:lstStyle/>
          <a:p>
            <a:r>
              <a:rPr lang="zh-CN" altLang="en-US" sz="3700"/>
              <a:t>Emerging Abilities Like Crawling, Standing, and Pincer Grasp</a:t>
            </a:r>
          </a:p>
        </p:txBody>
      </p:sp>
      <p:pic>
        <p:nvPicPr>
          <p:cNvPr id="5" name="Content Placeholder 4" descr="Curious baby standing on tiptoes">
            <a:extLst>
              <a:ext uri="{FF2B5EF4-FFF2-40B4-BE49-F238E27FC236}">
                <a16:creationId xmlns:a16="http://schemas.microsoft.com/office/drawing/2014/main" id="{83A788CF-FD3E-4451-89BB-A92EEE0AE166}"/>
              </a:ext>
            </a:extLst>
          </p:cNvPr>
          <p:cNvPicPr>
            <a:picLocks noGrp="1" noChangeAspect="1"/>
          </p:cNvPicPr>
          <p:nvPr>
            <p:ph sz="half" idx="2"/>
          </p:nvPr>
        </p:nvPicPr>
        <p:blipFill>
          <a:blip r:embed="rId3"/>
          <a:srcRect l="10595" r="7486" b="2"/>
          <a:stretch>
            <a:fillRect/>
          </a:stretch>
        </p:blipFill>
        <p:spPr>
          <a:xfrm>
            <a:off x="1280160" y="685800"/>
            <a:ext cx="4937760" cy="4023360"/>
          </a:xfrm>
          <a:prstGeom prst="rect">
            <a:avLst/>
          </a:prstGeom>
          <a:noFill/>
        </p:spPr>
      </p:pic>
      <p:sp>
        <p:nvSpPr>
          <p:cNvPr id="4" name="Content Placeholder 3">
            <a:extLst>
              <a:ext uri="{FF2B5EF4-FFF2-40B4-BE49-F238E27FC236}">
                <a16:creationId xmlns:a16="http://schemas.microsoft.com/office/drawing/2014/main" id="{99F73CDA-81BB-0225-7C5D-3F8CDB21DBEF}"/>
              </a:ext>
            </a:extLst>
          </p:cNvPr>
          <p:cNvSpPr>
            <a:spLocks noGrp="1"/>
          </p:cNvSpPr>
          <p:nvPr>
            <p:ph sz="quarter" idx="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04755" y="685800"/>
            <a:ext cx="4937760" cy="4023360"/>
          </a:xfrm>
        </p:spPr>
        <p:txBody>
          <a:bodyPr>
            <a:normAutofit/>
          </a:bodyPr>
          <a:lstStyle/>
          <a:p>
            <a:pPr marL="0" indent="0">
              <a:spcBef>
                <a:spcPts val="2500"/>
              </a:spcBef>
              <a:buFont typeface="Arial" panose="020B0604020202020204" pitchFamily="34" charset="0"/>
              <a:buNone/>
            </a:pPr>
            <a:r>
              <a:rPr lang="en-US" sz="1400" b="1"/>
              <a:t>Crawling Development</a:t>
            </a:r>
          </a:p>
          <a:p>
            <a:pPr marL="0" lvl="1" indent="0">
              <a:buFont typeface="Arial" panose="020B0604020202020204" pitchFamily="34" charset="0"/>
              <a:buNone/>
            </a:pPr>
            <a:r>
              <a:rPr lang="en-US" sz="1400"/>
              <a:t>Crawling marks infants’ initial mobility phase, enabling exploration and muscle strengthening.</a:t>
            </a:r>
          </a:p>
          <a:p>
            <a:pPr marL="0" indent="0">
              <a:spcBef>
                <a:spcPts val="2500"/>
              </a:spcBef>
              <a:buFont typeface="Arial" panose="020B0604020202020204" pitchFamily="34" charset="0"/>
              <a:buNone/>
            </a:pPr>
            <a:r>
              <a:rPr lang="en-US" sz="1400" b="1"/>
              <a:t>Supported Standing</a:t>
            </a:r>
          </a:p>
          <a:p>
            <a:pPr marL="0" lvl="1" indent="0">
              <a:buFont typeface="Arial" panose="020B0604020202020204" pitchFamily="34" charset="0"/>
              <a:buNone/>
            </a:pPr>
            <a:r>
              <a:rPr lang="en-US" sz="1400"/>
              <a:t>Standing with support helps infants build balance and leg strength for independent movement.</a:t>
            </a:r>
          </a:p>
          <a:p>
            <a:pPr marL="0" indent="0">
              <a:spcBef>
                <a:spcPts val="2500"/>
              </a:spcBef>
              <a:buFont typeface="Arial" panose="020B0604020202020204" pitchFamily="34" charset="0"/>
              <a:buNone/>
            </a:pPr>
            <a:r>
              <a:rPr lang="en-US" sz="1400" b="1"/>
              <a:t>Pincer Grasp Refinement</a:t>
            </a:r>
          </a:p>
          <a:p>
            <a:pPr marL="0" lvl="1" indent="0">
              <a:buFont typeface="Arial" panose="020B0604020202020204" pitchFamily="34" charset="0"/>
              <a:buNone/>
            </a:pPr>
            <a:r>
              <a:rPr lang="en-US" sz="1400"/>
              <a:t>The pincer grasp allows infants to pick up small objects using thumb and forefinger, enhancing fine motor skills.</a:t>
            </a:r>
          </a:p>
        </p:txBody>
      </p:sp>
    </p:spTree>
    <p:extLst>
      <p:ext uri="{BB962C8B-B14F-4D97-AF65-F5344CB8AC3E}">
        <p14:creationId xmlns:p14="http://schemas.microsoft.com/office/powerpoint/2010/main" val="3674728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5920D-C108-8B19-44EA-60AE0CA344A0}"/>
              </a:ext>
            </a:extLst>
          </p:cNvPr>
          <p:cNvSpPr>
            <a:spLocks noGrp="1"/>
          </p:cNvSpPr>
          <p:nvPr>
            <p:ph type="title"/>
          </p:nvPr>
        </p:nvSpPr>
        <p:spPr>
          <a:xfrm>
            <a:off x="4114800" y="640080"/>
            <a:ext cx="7498080" cy="1280160"/>
          </a:xfrm>
        </p:spPr>
        <p:txBody>
          <a:bodyPr anchor="b">
            <a:normAutofit/>
          </a:bodyPr>
          <a:lstStyle/>
          <a:p>
            <a:r>
              <a:rPr lang="zh-CN" altLang="en-US" sz="2500"/>
              <a:t>Variability in Milestone Achievement Based on Current Research</a:t>
            </a:r>
          </a:p>
        </p:txBody>
      </p:sp>
      <p:pic>
        <p:nvPicPr>
          <p:cNvPr id="5" name="Content Placeholder 4" descr="Color photo of two happy girls leaning on each other. They are sisters by adoption.">
            <a:extLst>
              <a:ext uri="{FF2B5EF4-FFF2-40B4-BE49-F238E27FC236}">
                <a16:creationId xmlns:a16="http://schemas.microsoft.com/office/drawing/2014/main" id="{D9999EE0-BA38-4EF9-9890-5AE7529105DC}"/>
              </a:ext>
            </a:extLst>
          </p:cNvPr>
          <p:cNvPicPr>
            <a:picLocks noGrp="1" noChangeAspect="1"/>
          </p:cNvPicPr>
          <p:nvPr>
            <p:ph type="pic" sz="quarter" idx="13"/>
          </p:nvPr>
        </p:nvPicPr>
        <p:blipFill>
          <a:blip r:embed="rId3"/>
          <a:srcRect r="2" b="33501"/>
          <a:stretch>
            <a:fillRect/>
          </a:stretch>
        </p:blipFill>
        <p:spPr>
          <a:xfrm>
            <a:off x="1317615" y="895646"/>
            <a:ext cx="1956925" cy="1956928"/>
          </a:xfrm>
          <a:prstGeom prst="rect">
            <a:avLst/>
          </a:prstGeom>
          <a:noFill/>
        </p:spPr>
      </p:pic>
      <p:sp>
        <p:nvSpPr>
          <p:cNvPr id="4" name="Content Placeholder 3">
            <a:extLst>
              <a:ext uri="{FF2B5EF4-FFF2-40B4-BE49-F238E27FC236}">
                <a16:creationId xmlns:a16="http://schemas.microsoft.com/office/drawing/2014/main" id="{953A5676-D122-17B1-244E-4714701BD0C8}"/>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14800" y="2194560"/>
            <a:ext cx="7498080" cy="4023360"/>
          </a:xfrm>
        </p:spPr>
        <p:txBody>
          <a:bodyPr>
            <a:normAutofit/>
          </a:bodyPr>
          <a:lstStyle/>
          <a:p>
            <a:pPr marL="0" indent="0">
              <a:spcBef>
                <a:spcPts val="2500"/>
              </a:spcBef>
              <a:buFont typeface="Arial" panose="020B0604020202020204" pitchFamily="34" charset="0"/>
              <a:buNone/>
            </a:pPr>
            <a:r>
              <a:rPr lang="en-US" sz="1400" b="1"/>
              <a:t>Individual Differences</a:t>
            </a:r>
          </a:p>
          <a:p>
            <a:pPr marL="0" lvl="1" indent="0">
              <a:buFont typeface="Arial" panose="020B0604020202020204" pitchFamily="34" charset="0"/>
              <a:buNone/>
            </a:pPr>
            <a:r>
              <a:rPr lang="en-US" sz="1400"/>
              <a:t>Milestone achievement varies greatly due to unique individual traits and developmental paces among children.</a:t>
            </a:r>
          </a:p>
          <a:p>
            <a:pPr marL="0" indent="0">
              <a:spcBef>
                <a:spcPts val="2500"/>
              </a:spcBef>
              <a:buFont typeface="Arial" panose="020B0604020202020204" pitchFamily="34" charset="0"/>
              <a:buNone/>
            </a:pPr>
            <a:r>
              <a:rPr lang="en-US" sz="1400" b="1"/>
              <a:t>Environmental Influences</a:t>
            </a:r>
          </a:p>
          <a:p>
            <a:pPr marL="0" lvl="1" indent="0">
              <a:buFont typeface="Arial" panose="020B0604020202020204" pitchFamily="34" charset="0"/>
              <a:buNone/>
            </a:pPr>
            <a:r>
              <a:rPr lang="en-US" sz="1400"/>
              <a:t>A child's environment plays a crucial role in shaping the timing and nature of milestone achievements.</a:t>
            </a:r>
          </a:p>
          <a:p>
            <a:pPr marL="0" indent="0">
              <a:spcBef>
                <a:spcPts val="2500"/>
              </a:spcBef>
              <a:buFont typeface="Arial" panose="020B0604020202020204" pitchFamily="34" charset="0"/>
              <a:buNone/>
            </a:pPr>
            <a:r>
              <a:rPr lang="en-US" sz="1400" b="1"/>
              <a:t>Cultural Practices</a:t>
            </a:r>
          </a:p>
          <a:p>
            <a:pPr marL="0" lvl="1" indent="0">
              <a:buFont typeface="Arial" panose="020B0604020202020204" pitchFamily="34" charset="0"/>
              <a:buNone/>
            </a:pPr>
            <a:r>
              <a:rPr lang="en-US" sz="1400"/>
              <a:t>Cultural backgrounds and practices impact when and how children reach developmental milestones.</a:t>
            </a:r>
          </a:p>
          <a:p>
            <a:pPr marL="0" indent="0">
              <a:spcBef>
                <a:spcPts val="2500"/>
              </a:spcBef>
              <a:buFont typeface="Arial" panose="020B0604020202020204" pitchFamily="34" charset="0"/>
              <a:buNone/>
            </a:pPr>
            <a:r>
              <a:rPr lang="en-US" sz="1400" b="1"/>
              <a:t>Supporting Personalized Learning</a:t>
            </a:r>
          </a:p>
          <a:p>
            <a:pPr marL="0" lvl="1" indent="0">
              <a:buFont typeface="Arial" panose="020B0604020202020204" pitchFamily="34" charset="0"/>
              <a:buNone/>
            </a:pPr>
            <a:r>
              <a:rPr lang="en-US" sz="1400"/>
              <a:t>Understanding variability helps caregivers tailor supportive and individualized learning experiences for children.</a:t>
            </a:r>
          </a:p>
        </p:txBody>
      </p:sp>
    </p:spTree>
    <p:extLst>
      <p:ext uri="{BB962C8B-B14F-4D97-AF65-F5344CB8AC3E}">
        <p14:creationId xmlns:p14="http://schemas.microsoft.com/office/powerpoint/2010/main" val="4011376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8151-82B0-BC91-C78E-0EA00C00AB41}"/>
              </a:ext>
            </a:extLst>
          </p:cNvPr>
          <p:cNvSpPr>
            <a:spLocks noGrp="1"/>
          </p:cNvSpPr>
          <p:nvPr>
            <p:ph type="ctrTitle"/>
          </p:nvPr>
        </p:nvSpPr>
        <p:spPr>
          <a:xfrm>
            <a:off x="1280159" y="357809"/>
            <a:ext cx="7983110" cy="3080335"/>
          </a:xfrm>
        </p:spPr>
        <p:txBody>
          <a:bodyPr anchor="b">
            <a:normAutofit/>
          </a:bodyPr>
          <a:lstStyle/>
          <a:p>
            <a:r>
              <a:rPr lang="zh-CN" altLang="en-US"/>
              <a:t>Breakthroughs in Infant Brain Development Research</a:t>
            </a:r>
          </a:p>
        </p:txBody>
      </p:sp>
    </p:spTree>
    <p:extLst>
      <p:ext uri="{BB962C8B-B14F-4D97-AF65-F5344CB8AC3E}">
        <p14:creationId xmlns:p14="http://schemas.microsoft.com/office/powerpoint/2010/main" val="2317610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3118-74A1-B8CE-91A2-A20F97EF476C}"/>
              </a:ext>
            </a:extLst>
          </p:cNvPr>
          <p:cNvSpPr>
            <a:spLocks noGrp="1"/>
          </p:cNvSpPr>
          <p:nvPr>
            <p:ph type="title"/>
          </p:nvPr>
        </p:nvSpPr>
        <p:spPr>
          <a:xfrm>
            <a:off x="1280159" y="4970638"/>
            <a:ext cx="9144000" cy="1280160"/>
          </a:xfrm>
        </p:spPr>
        <p:txBody>
          <a:bodyPr anchor="b">
            <a:normAutofit/>
          </a:bodyPr>
          <a:lstStyle/>
          <a:p>
            <a:r>
              <a:rPr lang="zh-CN" altLang="en-US" sz="3700"/>
              <a:t>Critical Periods of Neural Growth and Synaptic Formation</a:t>
            </a:r>
          </a:p>
        </p:txBody>
      </p:sp>
      <p:pic>
        <p:nvPicPr>
          <p:cNvPr id="5" name="Content Placeholder 4" descr="Examine cell growth in a test tube.">
            <a:extLst>
              <a:ext uri="{FF2B5EF4-FFF2-40B4-BE49-F238E27FC236}">
                <a16:creationId xmlns:a16="http://schemas.microsoft.com/office/drawing/2014/main" id="{78D6A5A1-DAD8-42B0-9C1F-1C03CEF64063}"/>
              </a:ext>
            </a:extLst>
          </p:cNvPr>
          <p:cNvPicPr>
            <a:picLocks noGrp="1" noChangeAspect="1"/>
          </p:cNvPicPr>
          <p:nvPr>
            <p:ph sz="half" idx="2"/>
          </p:nvPr>
        </p:nvPicPr>
        <p:blipFill>
          <a:blip r:embed="rId3"/>
          <a:srcRect l="7310" r="15984" b="-3"/>
          <a:stretch>
            <a:fillRect/>
          </a:stretch>
        </p:blipFill>
        <p:spPr>
          <a:xfrm>
            <a:off x="1280160" y="685800"/>
            <a:ext cx="4937760" cy="4023360"/>
          </a:xfrm>
          <a:prstGeom prst="rect">
            <a:avLst/>
          </a:prstGeom>
          <a:noFill/>
        </p:spPr>
      </p:pic>
      <p:sp>
        <p:nvSpPr>
          <p:cNvPr id="4" name="Content Placeholder 3">
            <a:extLst>
              <a:ext uri="{FF2B5EF4-FFF2-40B4-BE49-F238E27FC236}">
                <a16:creationId xmlns:a16="http://schemas.microsoft.com/office/drawing/2014/main" id="{C3F5F29F-6E34-7738-C432-EA744EAB7032}"/>
              </a:ext>
            </a:extLst>
          </p:cNvPr>
          <p:cNvSpPr>
            <a:spLocks noGrp="1"/>
          </p:cNvSpPr>
          <p:nvPr>
            <p:ph sz="quarter" idx="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04755" y="685800"/>
            <a:ext cx="4937760" cy="4023360"/>
          </a:xfrm>
        </p:spPr>
        <p:txBody>
          <a:bodyPr>
            <a:normAutofit/>
          </a:bodyPr>
          <a:lstStyle/>
          <a:p>
            <a:pPr marL="0" indent="0">
              <a:spcBef>
                <a:spcPts val="2500"/>
              </a:spcBef>
              <a:buFont typeface="Arial" panose="020B0604020202020204" pitchFamily="34" charset="0"/>
              <a:buNone/>
            </a:pPr>
            <a:r>
              <a:rPr lang="en-US" sz="1400" b="1"/>
              <a:t>Rapid Brain Growth</a:t>
            </a:r>
          </a:p>
          <a:p>
            <a:pPr marL="0" lvl="1" indent="0">
              <a:buFont typeface="Arial" panose="020B0604020202020204" pitchFamily="34" charset="0"/>
              <a:buNone/>
            </a:pPr>
            <a:r>
              <a:rPr lang="en-US" sz="1400"/>
              <a:t>During the first year, the brain experiences rapid growth crucial for later development stages.</a:t>
            </a:r>
          </a:p>
          <a:p>
            <a:pPr marL="0" indent="0">
              <a:spcBef>
                <a:spcPts val="2500"/>
              </a:spcBef>
              <a:buFont typeface="Arial" panose="020B0604020202020204" pitchFamily="34" charset="0"/>
              <a:buNone/>
            </a:pPr>
            <a:r>
              <a:rPr lang="en-US" sz="1400" b="1"/>
              <a:t>Synaptic Formation Windows</a:t>
            </a:r>
          </a:p>
          <a:p>
            <a:pPr marL="0" lvl="1" indent="0">
              <a:buFont typeface="Arial" panose="020B0604020202020204" pitchFamily="34" charset="0"/>
              <a:buNone/>
            </a:pPr>
            <a:r>
              <a:rPr lang="en-US" sz="1400"/>
              <a:t>Critical periods allow synapses to form in response to environmental stimulation, shaping brain plasticity.</a:t>
            </a:r>
          </a:p>
          <a:p>
            <a:pPr marL="0" indent="0">
              <a:spcBef>
                <a:spcPts val="2500"/>
              </a:spcBef>
              <a:buFont typeface="Arial" panose="020B0604020202020204" pitchFamily="34" charset="0"/>
              <a:buNone/>
            </a:pPr>
            <a:r>
              <a:rPr lang="en-US" sz="1400" b="1"/>
              <a:t>Foundation for Skills</a:t>
            </a:r>
          </a:p>
          <a:p>
            <a:pPr marL="0" lvl="1" indent="0">
              <a:buFont typeface="Arial" panose="020B0604020202020204" pitchFamily="34" charset="0"/>
              <a:buNone/>
            </a:pPr>
            <a:r>
              <a:rPr lang="en-US" sz="1400"/>
              <a:t>These critical periods establish the base for cognitive, motor, and social skill development in children.</a:t>
            </a:r>
          </a:p>
        </p:txBody>
      </p:sp>
    </p:spTree>
    <p:extLst>
      <p:ext uri="{BB962C8B-B14F-4D97-AF65-F5344CB8AC3E}">
        <p14:creationId xmlns:p14="http://schemas.microsoft.com/office/powerpoint/2010/main" val="384040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28E7D-7446-CC5A-C5B4-F35FDB24B2EC}"/>
              </a:ext>
            </a:extLst>
          </p:cNvPr>
          <p:cNvSpPr>
            <a:spLocks noGrp="1"/>
          </p:cNvSpPr>
          <p:nvPr>
            <p:ph type="title"/>
          </p:nvPr>
        </p:nvSpPr>
        <p:spPr>
          <a:xfrm>
            <a:off x="1280160" y="685800"/>
            <a:ext cx="9137012" cy="1280160"/>
          </a:xfrm>
        </p:spPr>
        <p:txBody>
          <a:bodyPr anchor="b">
            <a:normAutofit/>
          </a:bodyPr>
          <a:lstStyle/>
          <a:p>
            <a:r>
              <a:rPr lang="zh-CN" altLang="en-US" sz="3700"/>
              <a:t>Influence of Sensory Experiences and Active Exploration</a:t>
            </a:r>
          </a:p>
        </p:txBody>
      </p:sp>
      <p:pic>
        <p:nvPicPr>
          <p:cNvPr id="5" name="Content Placeholder 4" descr="Baby playing with toy fruits">
            <a:extLst>
              <a:ext uri="{FF2B5EF4-FFF2-40B4-BE49-F238E27FC236}">
                <a16:creationId xmlns:a16="http://schemas.microsoft.com/office/drawing/2014/main" id="{FD60AFCA-4B3D-49C7-A8FB-7A7076FA0668}"/>
              </a:ext>
            </a:extLst>
          </p:cNvPr>
          <p:cNvPicPr>
            <a:picLocks noGrp="1" noChangeAspect="1"/>
          </p:cNvPicPr>
          <p:nvPr>
            <p:ph sz="half" idx="2"/>
          </p:nvPr>
        </p:nvPicPr>
        <p:blipFill>
          <a:blip r:embed="rId3"/>
          <a:srcRect r="7045" b="-1"/>
          <a:stretch>
            <a:fillRect/>
          </a:stretch>
        </p:blipFill>
        <p:spPr>
          <a:xfrm>
            <a:off x="1280160" y="2327440"/>
            <a:ext cx="4846320" cy="4040574"/>
          </a:xfrm>
          <a:prstGeom prst="rect">
            <a:avLst/>
          </a:prstGeom>
          <a:noFill/>
        </p:spPr>
      </p:pic>
      <p:sp>
        <p:nvSpPr>
          <p:cNvPr id="4" name="Content Placeholder 3">
            <a:extLst>
              <a:ext uri="{FF2B5EF4-FFF2-40B4-BE49-F238E27FC236}">
                <a16:creationId xmlns:a16="http://schemas.microsoft.com/office/drawing/2014/main" id="{3A3428F8-3B87-DE90-6111-2EDF3D4A3B24}"/>
              </a:ext>
            </a:extLst>
          </p:cNvPr>
          <p:cNvSpPr>
            <a:spLocks noGrp="1"/>
          </p:cNvSpPr>
          <p:nvPr>
            <p:ph sz="quarter" idx="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23402" y="2327441"/>
            <a:ext cx="4846320" cy="4040574"/>
          </a:xfrm>
        </p:spPr>
        <p:txBody>
          <a:bodyPr>
            <a:normAutofit/>
          </a:bodyPr>
          <a:lstStyle/>
          <a:p>
            <a:pPr marL="0" indent="0">
              <a:spcBef>
                <a:spcPts val="2500"/>
              </a:spcBef>
              <a:buFont typeface="Arial" panose="020B0604020202020204" pitchFamily="34" charset="0"/>
              <a:buNone/>
            </a:pPr>
            <a:r>
              <a:rPr lang="en-US" sz="1400" b="1"/>
              <a:t>Sensory Stimulation Benefits</a:t>
            </a:r>
          </a:p>
          <a:p>
            <a:pPr marL="0" lvl="1" indent="0">
              <a:buFont typeface="Arial" panose="020B0604020202020204" pitchFamily="34" charset="0"/>
              <a:buNone/>
            </a:pPr>
            <a:r>
              <a:rPr lang="en-US" sz="1400"/>
              <a:t>Sensory input activates neural pathways, promoting brain plasticity essential for infant development.</a:t>
            </a:r>
          </a:p>
          <a:p>
            <a:pPr marL="0" indent="0">
              <a:spcBef>
                <a:spcPts val="2500"/>
              </a:spcBef>
              <a:buFont typeface="Arial" panose="020B0604020202020204" pitchFamily="34" charset="0"/>
              <a:buNone/>
            </a:pPr>
            <a:r>
              <a:rPr lang="en-US" sz="1400" b="1"/>
              <a:t>Active Exploration Importance</a:t>
            </a:r>
          </a:p>
          <a:p>
            <a:pPr marL="0" lvl="1" indent="0">
              <a:buFont typeface="Arial" panose="020B0604020202020204" pitchFamily="34" charset="0"/>
              <a:buNone/>
            </a:pPr>
            <a:r>
              <a:rPr lang="en-US" sz="1400"/>
              <a:t>Active engagement with the environment helps infants reinforce motor and cognitive connections effectively.</a:t>
            </a:r>
          </a:p>
        </p:txBody>
      </p:sp>
    </p:spTree>
    <p:extLst>
      <p:ext uri="{BB962C8B-B14F-4D97-AF65-F5344CB8AC3E}">
        <p14:creationId xmlns:p14="http://schemas.microsoft.com/office/powerpoint/2010/main" val="425042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87F72-70BF-43BC-A0D4-53665DC1267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FABD9919-8F5A-4B99-83E1-E90FE1DCF2E1}">
  <ds:schemaRefs>
    <ds:schemaRef ds:uri="http://schemas.microsoft.com/sharepoint/v3/contenttype/forms"/>
  </ds:schemaRefs>
</ds:datastoreItem>
</file>

<file path=customXml/itemProps3.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{AB637BD9-F04C-49E3-A4E1-F6A9F6EC2368}TF54b766f8-63ee-43b7-9d15-113a5f305028ef21f1e0_win32-c09799a851b0</Template>
  <TotalTime>26</TotalTime>
  <Words>6039</Words>
  <Application>Microsoft Office PowerPoint</Application>
  <PresentationFormat>Widescreen</PresentationFormat>
  <Paragraphs>134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Univers</vt:lpstr>
      <vt:lpstr>GradientVTI</vt:lpstr>
      <vt:lpstr>Principles of Early Learning for 8-12 Months: Insights Into Motor Development and Brain Growth</vt:lpstr>
      <vt:lpstr>Agenda Overview</vt:lpstr>
      <vt:lpstr>Key Motor Development Milestones in 8-12 Month-Olds</vt:lpstr>
      <vt:lpstr>Typical Progression of Gross and Fine Motor Skills</vt:lpstr>
      <vt:lpstr>Emerging Abilities Like Crawling, Standing, and Pincer Grasp</vt:lpstr>
      <vt:lpstr>Variability in Milestone Achievement Based on Current Research</vt:lpstr>
      <vt:lpstr>Breakthroughs in Infant Brain Development Research</vt:lpstr>
      <vt:lpstr>Critical Periods of Neural Growth and Synaptic Formation</vt:lpstr>
      <vt:lpstr>Influence of Sensory Experiences and Active Exploration</vt:lpstr>
      <vt:lpstr>Recent Findings on the Role of Play in Cognitive Development</vt:lpstr>
      <vt:lpstr>Parent-Centered Approaches to Early Learning</vt:lpstr>
      <vt:lpstr>Responsive Caregiving and Building Secure Attachments</vt:lpstr>
      <vt:lpstr>Strategies for Encouraging Motor and Cognitive Milestones</vt:lpstr>
      <vt:lpstr>Interactive Effect of Parent-Child Engagement on Development</vt:lpstr>
      <vt:lpstr>Integrating Theory and Practice From Leading Research</vt:lpstr>
      <vt:lpstr>Vygotskian Perspectives on Social Interaction and Scaffolding</vt:lpstr>
      <vt:lpstr>Relationship-Based Planning and Responsive Environments</vt:lpstr>
      <vt:lpstr>Application of Play-Based Learning in Daily Routines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xiaomin riddle</dc:creator>
  <cp:lastModifiedBy>xiaomin riddle</cp:lastModifiedBy>
  <cp:revision>1</cp:revision>
  <dcterms:created xsi:type="dcterms:W3CDTF">2025-09-22T19:29:56Z</dcterms:created>
  <dcterms:modified xsi:type="dcterms:W3CDTF">2025-09-22T19:56:39Z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