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24"/>
  </p:notesMasterIdLst>
  <p:handoutMasterIdLst>
    <p:handoutMasterId r:id="rId25"/>
  </p:handoutMasterIdLst>
  <p:sldIdLst>
    <p:sldId id="2561" r:id="rId5"/>
    <p:sldId id="2562" r:id="rId6"/>
    <p:sldId id="2563" r:id="rId7"/>
    <p:sldId id="2564" r:id="rId8"/>
    <p:sldId id="2565" r:id="rId9"/>
    <p:sldId id="2566" r:id="rId10"/>
    <p:sldId id="2567" r:id="rId11"/>
    <p:sldId id="2568" r:id="rId12"/>
    <p:sldId id="2569" r:id="rId13"/>
    <p:sldId id="2570" r:id="rId14"/>
    <p:sldId id="2571" r:id="rId15"/>
    <p:sldId id="2572" r:id="rId16"/>
    <p:sldId id="2573" r:id="rId17"/>
    <p:sldId id="2574" r:id="rId18"/>
    <p:sldId id="2575" r:id="rId19"/>
    <p:sldId id="2576" r:id="rId20"/>
    <p:sldId id="2577" r:id="rId21"/>
    <p:sldId id="2578" r:id="rId22"/>
    <p:sldId id="25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nciples of Early Cognitive Development for 8-12 Month-Olds: Milestones, Research Breakthroughs, and Parent-Centered Engagement" id="{5C30769D-2227-4F48-B150-F797086B3795}">
          <p14:sldIdLst>
            <p14:sldId id="2561"/>
            <p14:sldId id="2562"/>
          </p14:sldIdLst>
        </p14:section>
        <p14:section name="Core Principles of Cognitive Development in Infants Aged 8-12 Months" id="{3442B43E-B9A0-4906-B16D-38EFE4936C14}">
          <p14:sldIdLst>
            <p14:sldId id="2563"/>
            <p14:sldId id="2564"/>
            <p14:sldId id="2565"/>
            <p14:sldId id="2566"/>
          </p14:sldIdLst>
        </p14:section>
        <p14:section name="Milestones and Breakthroughs in Current Research on Infant Brain Development" id="{BAAE84B2-1917-4945-8DC8-3CB515467289}">
          <p14:sldIdLst>
            <p14:sldId id="2567"/>
            <p14:sldId id="2568"/>
            <p14:sldId id="2569"/>
            <p14:sldId id="2570"/>
          </p14:sldIdLst>
        </p14:section>
        <p14:section name="Parent-Centered Approaches and the Interactive Effect on Learning" id="{6D5943D8-3A0B-4D17-B76B-1CA533EC2183}">
          <p14:sldIdLst>
            <p14:sldId id="2571"/>
            <p14:sldId id="2572"/>
            <p14:sldId id="2573"/>
            <p14:sldId id="2574"/>
          </p14:sldIdLst>
        </p14:section>
        <p14:section name="Practical Recommendations for Supporting Early Cognitive Development" id="{0C89661B-6B54-47C5-B430-75AB4416E0EB}">
          <p14:sldIdLst>
            <p14:sldId id="2575"/>
            <p14:sldId id="2576"/>
            <p14:sldId id="2577"/>
            <p14:sldId id="2578"/>
          </p14:sldIdLst>
        </p14:section>
        <p14:section name="Conclusion" id="{649EA8CE-A361-44C7-B3D9-3084BCA2FFEC}">
          <p14:sldIdLst>
            <p14:sldId id="25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84967" autoAdjust="0"/>
  </p:normalViewPr>
  <p:slideViewPr>
    <p:cSldViewPr snapToGrid="0">
      <p:cViewPr varScale="1">
        <p:scale>
          <a:sx n="94" d="100"/>
          <a:sy n="94" d="100"/>
        </p:scale>
        <p:origin x="182" y="27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F17C5-A1B4-4B9D-B3B8-B953D8A29A22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1AB152E6-B773-4BE2-9282-8569C5625C6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Social Interaction Importance</a:t>
          </a:r>
        </a:p>
      </dgm:t>
    </dgm:pt>
    <dgm:pt modelId="{D8532E09-DA77-4194-9936-52592582111F}" type="parTrans" cxnId="{33509275-7046-4C36-9A64-76110002FEAE}">
      <dgm:prSet/>
      <dgm:spPr/>
      <dgm:t>
        <a:bodyPr/>
        <a:lstStyle/>
        <a:p>
          <a:endParaRPr lang="zh-CN" altLang="en-US"/>
        </a:p>
      </dgm:t>
    </dgm:pt>
    <dgm:pt modelId="{9F6294E0-FB4B-4098-A238-625E5EBF32F6}" type="sibTrans" cxnId="{33509275-7046-4C36-9A64-76110002FEAE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8FEDC8E3-CD16-444E-9D30-9CF341BE4B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Vygotskian theories emphasize social interaction as essential for cognitive development in children.</a:t>
          </a:r>
        </a:p>
      </dgm:t>
    </dgm:pt>
    <dgm:pt modelId="{417D983F-790B-4F5C-B362-3405336AD635}" type="parTrans" cxnId="{0697FD75-A7DD-4371-94CE-F2EE5A231762}">
      <dgm:prSet/>
      <dgm:spPr/>
      <dgm:t>
        <a:bodyPr/>
        <a:lstStyle/>
        <a:p>
          <a:endParaRPr lang="zh-CN" altLang="en-US"/>
        </a:p>
      </dgm:t>
    </dgm:pt>
    <dgm:pt modelId="{2BA8B9A3-FAFA-422A-B989-87FC17FAB0E7}" type="sibTrans" cxnId="{0697FD75-A7DD-4371-94CE-F2EE5A231762}">
      <dgm:prSet/>
      <dgm:spPr/>
      <dgm:t>
        <a:bodyPr/>
        <a:lstStyle/>
        <a:p>
          <a:endParaRPr lang="zh-CN" altLang="en-US"/>
        </a:p>
      </dgm:t>
    </dgm:pt>
    <dgm:pt modelId="{2BFB7CC0-823D-4FB6-A0A6-57839DA60E2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Guided Learning Role</a:t>
          </a:r>
        </a:p>
      </dgm:t>
    </dgm:pt>
    <dgm:pt modelId="{212F0F07-AE00-4804-820A-0F8C339D706B}" type="parTrans" cxnId="{89540500-8FD8-4F74-8874-7C583AFACFDE}">
      <dgm:prSet/>
      <dgm:spPr/>
      <dgm:t>
        <a:bodyPr/>
        <a:lstStyle/>
        <a:p>
          <a:endParaRPr lang="zh-CN" altLang="en-US"/>
        </a:p>
      </dgm:t>
    </dgm:pt>
    <dgm:pt modelId="{B44248FF-858F-496A-9E0E-3AB40201617C}" type="sibTrans" cxnId="{89540500-8FD8-4F74-8874-7C583AFACFDE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6B7C40D1-D813-4F79-AD6C-75E64F2561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Guided learning supports children’s development through caregiver involvement and scaffolding.</a:t>
          </a:r>
        </a:p>
      </dgm:t>
    </dgm:pt>
    <dgm:pt modelId="{9B6D848C-1BFB-430C-9426-EAFAE98D1126}" type="parTrans" cxnId="{80365720-85B5-4AE0-81E2-E2B30E9EB70B}">
      <dgm:prSet/>
      <dgm:spPr/>
      <dgm:t>
        <a:bodyPr/>
        <a:lstStyle/>
        <a:p>
          <a:endParaRPr lang="zh-CN" altLang="en-US"/>
        </a:p>
      </dgm:t>
    </dgm:pt>
    <dgm:pt modelId="{6BEEBFCA-62CA-4AB1-BC22-2D80D2004B35}" type="sibTrans" cxnId="{80365720-85B5-4AE0-81E2-E2B30E9EB70B}">
      <dgm:prSet/>
      <dgm:spPr/>
      <dgm:t>
        <a:bodyPr/>
        <a:lstStyle/>
        <a:p>
          <a:endParaRPr lang="zh-CN" altLang="en-US"/>
        </a:p>
      </dgm:t>
    </dgm:pt>
    <dgm:pt modelId="{7EE37743-BC12-40C4-9FD9-7390BAF8656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Caregiver Involvement</a:t>
          </a:r>
        </a:p>
      </dgm:t>
    </dgm:pt>
    <dgm:pt modelId="{4E6DA323-8BEA-47B1-92AB-B8EFF7C7FC4F}" type="parTrans" cxnId="{B04FAAF2-E2D1-4115-9021-9EBB4957A4A7}">
      <dgm:prSet/>
      <dgm:spPr/>
      <dgm:t>
        <a:bodyPr/>
        <a:lstStyle/>
        <a:p>
          <a:endParaRPr lang="zh-CN" altLang="en-US"/>
        </a:p>
      </dgm:t>
    </dgm:pt>
    <dgm:pt modelId="{847326BF-1A57-4277-9F96-E04D6CCBDCA9}" type="sibTrans" cxnId="{B04FAAF2-E2D1-4115-9021-9EBB4957A4A7}">
      <dgm:prSet/>
      <dgm:spPr/>
      <dgm:t>
        <a:bodyPr/>
        <a:lstStyle/>
        <a:p>
          <a:endParaRPr lang="zh-CN" altLang="en-US"/>
        </a:p>
      </dgm:t>
    </dgm:pt>
    <dgm:pt modelId="{535A3E2B-243B-4BCD-86BA-8243CD7A1C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Relationship-based theories stress the importance of caregiver support in fostering cognitive growth.</a:t>
          </a:r>
        </a:p>
      </dgm:t>
    </dgm:pt>
    <dgm:pt modelId="{975267AE-6F63-4225-9F70-BFC934F73C44}" type="parTrans" cxnId="{DB529D47-009B-4CA8-A2D8-8153B09A2E73}">
      <dgm:prSet/>
      <dgm:spPr/>
      <dgm:t>
        <a:bodyPr/>
        <a:lstStyle/>
        <a:p>
          <a:endParaRPr lang="zh-CN" altLang="en-US"/>
        </a:p>
      </dgm:t>
    </dgm:pt>
    <dgm:pt modelId="{9B019E1F-0C33-44FB-AA3C-8A7FD7F5B4A8}" type="sibTrans" cxnId="{DB529D47-009B-4CA8-A2D8-8153B09A2E73}">
      <dgm:prSet/>
      <dgm:spPr/>
      <dgm:t>
        <a:bodyPr/>
        <a:lstStyle/>
        <a:p>
          <a:endParaRPr lang="zh-CN" altLang="en-US"/>
        </a:p>
      </dgm:t>
    </dgm:pt>
    <dgm:pt modelId="{1A4575C9-F976-42D6-91AF-986FDE4B30C5}" type="pres">
      <dgm:prSet presAssocID="{A18F17C5-A1B4-4B9D-B3B8-B953D8A29A22}" presName="Root" presStyleCnt="0">
        <dgm:presLayoutVars>
          <dgm:dir/>
          <dgm:resizeHandles val="exact"/>
        </dgm:presLayoutVars>
      </dgm:prSet>
      <dgm:spPr/>
    </dgm:pt>
    <dgm:pt modelId="{FC774F5A-9E42-4637-B56F-E69E2E24A01A}" type="pres">
      <dgm:prSet presAssocID="{1AB152E6-B773-4BE2-9282-8569C5625C6B}" presName="Composite" presStyleCnt="0"/>
      <dgm:spPr/>
    </dgm:pt>
    <dgm:pt modelId="{A3C7D360-312F-4ABB-AD96-E7AA3D9F5105}" type="pres">
      <dgm:prSet presAssocID="{1AB152E6-B773-4BE2-9282-8569C5625C6B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2" r="16646" b="-4"/>
          <a:stretch/>
        </a:blipFill>
      </dgm:spPr>
      <dgm:extLst>
        <a:ext uri="{E40237B7-FDA0-4F09-8148-C483321AD2D9}">
          <dgm14:cNvPr xmlns:dgm14="http://schemas.microsoft.com/office/drawing/2010/diagram" id="0" name="" descr="happy young therapist and old woman playing memory game on table"/>
        </a:ext>
      </dgm:extLst>
    </dgm:pt>
    <dgm:pt modelId="{ACA3CB0D-9A9B-492B-BF22-4564C6905F17}" type="pres">
      <dgm:prSet presAssocID="{1AB152E6-B773-4BE2-9282-8569C5625C6B}" presName="Subtitle" presStyleLbl="revTx" presStyleIdx="0" presStyleCnt="6">
        <dgm:presLayoutVars>
          <dgm:chMax val="0"/>
          <dgm:bulletEnabled/>
        </dgm:presLayoutVars>
      </dgm:prSet>
      <dgm:spPr/>
    </dgm:pt>
    <dgm:pt modelId="{CE71835A-09EE-4AFE-A130-1DFBCB685574}" type="pres">
      <dgm:prSet presAssocID="{1AB152E6-B773-4BE2-9282-8569C5625C6B}" presName="Description" presStyleLbl="revTx" presStyleIdx="1" presStyleCnt="6">
        <dgm:presLayoutVars>
          <dgm:bulletEnabled/>
        </dgm:presLayoutVars>
      </dgm:prSet>
      <dgm:spPr/>
    </dgm:pt>
    <dgm:pt modelId="{8ADDF0D6-2468-42F4-97E3-EBDA27F5F097}" type="pres">
      <dgm:prSet presAssocID="{9F6294E0-FB4B-4098-A238-625E5EBF32F6}" presName="sibTrans" presStyleLbl="sibTrans2D1" presStyleIdx="0" presStyleCnt="0"/>
      <dgm:spPr/>
    </dgm:pt>
    <dgm:pt modelId="{A9972F54-B769-4439-8304-C0FFE2A0C05E}" type="pres">
      <dgm:prSet presAssocID="{2BFB7CC0-823D-4FB6-A0A6-57839DA60E2D}" presName="Composite" presStyleCnt="0"/>
      <dgm:spPr/>
    </dgm:pt>
    <dgm:pt modelId="{AC35084B-7386-487D-B1E0-90AABA55A304}" type="pres">
      <dgm:prSet presAssocID="{2BFB7CC0-823D-4FB6-A0A6-57839DA60E2D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r="22836" b="-4"/>
          <a:stretch/>
        </a:blipFill>
      </dgm:spPr>
      <dgm:extLst>
        <a:ext uri="{E40237B7-FDA0-4F09-8148-C483321AD2D9}">
          <dgm14:cNvPr xmlns:dgm14="http://schemas.microsoft.com/office/drawing/2010/diagram" id="0" name="" descr="Everyday life of mother and toddler in their own house"/>
        </a:ext>
      </dgm:extLst>
    </dgm:pt>
    <dgm:pt modelId="{8A12053C-62F6-491F-8BB3-D7C6CCAFA8AD}" type="pres">
      <dgm:prSet presAssocID="{2BFB7CC0-823D-4FB6-A0A6-57839DA60E2D}" presName="Subtitle" presStyleLbl="revTx" presStyleIdx="2" presStyleCnt="6">
        <dgm:presLayoutVars>
          <dgm:chMax val="0"/>
          <dgm:bulletEnabled/>
        </dgm:presLayoutVars>
      </dgm:prSet>
      <dgm:spPr/>
    </dgm:pt>
    <dgm:pt modelId="{ADD46CB6-895B-40EE-BD19-EFCB09B3D70C}" type="pres">
      <dgm:prSet presAssocID="{2BFB7CC0-823D-4FB6-A0A6-57839DA60E2D}" presName="Description" presStyleLbl="revTx" presStyleIdx="3" presStyleCnt="6">
        <dgm:presLayoutVars>
          <dgm:bulletEnabled/>
        </dgm:presLayoutVars>
      </dgm:prSet>
      <dgm:spPr/>
    </dgm:pt>
    <dgm:pt modelId="{3FDA95E1-B832-43AF-822E-B7C4E4B70490}" type="pres">
      <dgm:prSet presAssocID="{B44248FF-858F-496A-9E0E-3AB40201617C}" presName="sibTrans" presStyleLbl="sibTrans2D1" presStyleIdx="0" presStyleCnt="0"/>
      <dgm:spPr/>
    </dgm:pt>
    <dgm:pt modelId="{7BA204A9-3269-4326-BAC7-A2C9D3477473}" type="pres">
      <dgm:prSet presAssocID="{7EE37743-BC12-40C4-9FD9-7390BAF86569}" presName="Composite" presStyleCnt="0"/>
      <dgm:spPr/>
    </dgm:pt>
    <dgm:pt modelId="{CA8845A4-8E50-4191-88A2-E41DA8EC7EAA}" type="pres">
      <dgm:prSet presAssocID="{7EE37743-BC12-40C4-9FD9-7390BAF86569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7" r="10721" b="-4"/>
          <a:stretch/>
        </a:blipFill>
      </dgm:spPr>
      <dgm:extLst>
        <a:ext uri="{E40237B7-FDA0-4F09-8148-C483321AD2D9}">
          <dgm14:cNvPr xmlns:dgm14="http://schemas.microsoft.com/office/drawing/2010/diagram" id="0" name="" descr="Parkinson disease patient, Alzheimer elderly senior, Arthritis person hand in support of nursing family caregiver care for disability awareness day, National care givers month, ageing society concept"/>
        </a:ext>
      </dgm:extLst>
    </dgm:pt>
    <dgm:pt modelId="{AB2AB17E-D7AF-4181-B689-128369BB91D6}" type="pres">
      <dgm:prSet presAssocID="{7EE37743-BC12-40C4-9FD9-7390BAF86569}" presName="Subtitle" presStyleLbl="revTx" presStyleIdx="4" presStyleCnt="6">
        <dgm:presLayoutVars>
          <dgm:chMax val="0"/>
          <dgm:bulletEnabled/>
        </dgm:presLayoutVars>
      </dgm:prSet>
      <dgm:spPr/>
    </dgm:pt>
    <dgm:pt modelId="{92909D6A-FE6C-46FB-ACA0-D7D2561C5A07}" type="pres">
      <dgm:prSet presAssocID="{7EE37743-BC12-40C4-9FD9-7390BAF86569}" presName="Description" presStyleLbl="revTx" presStyleIdx="5" presStyleCnt="6">
        <dgm:presLayoutVars>
          <dgm:bulletEnabled/>
        </dgm:presLayoutVars>
      </dgm:prSet>
      <dgm:spPr/>
    </dgm:pt>
  </dgm:ptLst>
  <dgm:cxnLst>
    <dgm:cxn modelId="{89540500-8FD8-4F74-8874-7C583AFACFDE}" srcId="{A18F17C5-A1B4-4B9D-B3B8-B953D8A29A22}" destId="{2BFB7CC0-823D-4FB6-A0A6-57839DA60E2D}" srcOrd="1" destOrd="0" parTransId="{212F0F07-AE00-4804-820A-0F8C339D706B}" sibTransId="{B44248FF-858F-496A-9E0E-3AB40201617C}"/>
    <dgm:cxn modelId="{6B319C1C-85D0-4172-8B17-CD26EC3EE17A}" type="presOf" srcId="{7EE37743-BC12-40C4-9FD9-7390BAF86569}" destId="{AB2AB17E-D7AF-4181-B689-128369BB91D6}" srcOrd="0" destOrd="0" presId="urn:microsoft.com/office/officeart/2024/3/layout/verticalVisualTextBlock1"/>
    <dgm:cxn modelId="{80365720-85B5-4AE0-81E2-E2B30E9EB70B}" srcId="{2BFB7CC0-823D-4FB6-A0A6-57839DA60E2D}" destId="{6B7C40D1-D813-4F79-AD6C-75E64F2561A4}" srcOrd="0" destOrd="0" parTransId="{9B6D848C-1BFB-430C-9426-EAFAE98D1126}" sibTransId="{6BEEBFCA-62CA-4AB1-BC22-2D80D2004B35}"/>
    <dgm:cxn modelId="{B73C052D-100E-4B9B-9A3A-9BA033BF9F3D}" type="presOf" srcId="{A18F17C5-A1B4-4B9D-B3B8-B953D8A29A22}" destId="{1A4575C9-F976-42D6-91AF-986FDE4B30C5}" srcOrd="0" destOrd="0" presId="urn:microsoft.com/office/officeart/2024/3/layout/verticalVisualTextBlock1"/>
    <dgm:cxn modelId="{EF4F2F3F-62BD-40AC-AC0A-4FFAE4253C3B}" type="presOf" srcId="{9F6294E0-FB4B-4098-A238-625E5EBF32F6}" destId="{8ADDF0D6-2468-42F4-97E3-EBDA27F5F097}" srcOrd="0" destOrd="0" presId="urn:microsoft.com/office/officeart/2024/3/layout/verticalVisualTextBlock1"/>
    <dgm:cxn modelId="{DB529D47-009B-4CA8-A2D8-8153B09A2E73}" srcId="{7EE37743-BC12-40C4-9FD9-7390BAF86569}" destId="{535A3E2B-243B-4BCD-86BA-8243CD7A1C59}" srcOrd="0" destOrd="0" parTransId="{975267AE-6F63-4225-9F70-BFC934F73C44}" sibTransId="{9B019E1F-0C33-44FB-AA3C-8A7FD7F5B4A8}"/>
    <dgm:cxn modelId="{33509275-7046-4C36-9A64-76110002FEAE}" srcId="{A18F17C5-A1B4-4B9D-B3B8-B953D8A29A22}" destId="{1AB152E6-B773-4BE2-9282-8569C5625C6B}" srcOrd="0" destOrd="0" parTransId="{D8532E09-DA77-4194-9936-52592582111F}" sibTransId="{9F6294E0-FB4B-4098-A238-625E5EBF32F6}"/>
    <dgm:cxn modelId="{0697FD75-A7DD-4371-94CE-F2EE5A231762}" srcId="{1AB152E6-B773-4BE2-9282-8569C5625C6B}" destId="{8FEDC8E3-CD16-444E-9D30-9CF341BE4B5A}" srcOrd="0" destOrd="0" parTransId="{417D983F-790B-4F5C-B362-3405336AD635}" sibTransId="{2BA8B9A3-FAFA-422A-B989-87FC17FAB0E7}"/>
    <dgm:cxn modelId="{E890BB98-4D5D-4EE0-BBB7-AE0B6BB4A240}" type="presOf" srcId="{6B7C40D1-D813-4F79-AD6C-75E64F2561A4}" destId="{ADD46CB6-895B-40EE-BD19-EFCB09B3D70C}" srcOrd="0" destOrd="0" presId="urn:microsoft.com/office/officeart/2024/3/layout/verticalVisualTextBlock1"/>
    <dgm:cxn modelId="{15091EBC-33D1-43F0-8B48-5C900AFA2D1C}" type="presOf" srcId="{2BFB7CC0-823D-4FB6-A0A6-57839DA60E2D}" destId="{8A12053C-62F6-491F-8BB3-D7C6CCAFA8AD}" srcOrd="0" destOrd="0" presId="urn:microsoft.com/office/officeart/2024/3/layout/verticalVisualTextBlock1"/>
    <dgm:cxn modelId="{F9EAFFBC-8B4E-474C-890E-465BCB297531}" type="presOf" srcId="{B44248FF-858F-496A-9E0E-3AB40201617C}" destId="{3FDA95E1-B832-43AF-822E-B7C4E4B70490}" srcOrd="0" destOrd="0" presId="urn:microsoft.com/office/officeart/2024/3/layout/verticalVisualTextBlock1"/>
    <dgm:cxn modelId="{71442BD4-11D6-45DD-BBDD-002B66906E17}" type="presOf" srcId="{535A3E2B-243B-4BCD-86BA-8243CD7A1C59}" destId="{92909D6A-FE6C-46FB-ACA0-D7D2561C5A07}" srcOrd="0" destOrd="0" presId="urn:microsoft.com/office/officeart/2024/3/layout/verticalVisualTextBlock1"/>
    <dgm:cxn modelId="{943280E4-F3BB-4EDF-81EB-9E51E1C0FB34}" type="presOf" srcId="{8FEDC8E3-CD16-444E-9D30-9CF341BE4B5A}" destId="{CE71835A-09EE-4AFE-A130-1DFBCB685574}" srcOrd="0" destOrd="0" presId="urn:microsoft.com/office/officeart/2024/3/layout/verticalVisualTextBlock1"/>
    <dgm:cxn modelId="{BA6DD3EA-AE5A-4C36-9CC9-92E048CC0647}" type="presOf" srcId="{1AB152E6-B773-4BE2-9282-8569C5625C6B}" destId="{ACA3CB0D-9A9B-492B-BF22-4564C6905F17}" srcOrd="0" destOrd="0" presId="urn:microsoft.com/office/officeart/2024/3/layout/verticalVisualTextBlock1"/>
    <dgm:cxn modelId="{B04FAAF2-E2D1-4115-9021-9EBB4957A4A7}" srcId="{A18F17C5-A1B4-4B9D-B3B8-B953D8A29A22}" destId="{7EE37743-BC12-40C4-9FD9-7390BAF86569}" srcOrd="2" destOrd="0" parTransId="{4E6DA323-8BEA-47B1-92AB-B8EFF7C7FC4F}" sibTransId="{847326BF-1A57-4277-9F96-E04D6CCBDCA9}"/>
    <dgm:cxn modelId="{99CAF3C8-12F8-4F28-9B79-3B2F7E563326}" type="presParOf" srcId="{1A4575C9-F976-42D6-91AF-986FDE4B30C5}" destId="{FC774F5A-9E42-4637-B56F-E69E2E24A01A}" srcOrd="0" destOrd="0" presId="urn:microsoft.com/office/officeart/2024/3/layout/verticalVisualTextBlock1"/>
    <dgm:cxn modelId="{F196D7BC-B9C2-44BF-BDA3-C017D1963E65}" type="presParOf" srcId="{FC774F5A-9E42-4637-B56F-E69E2E24A01A}" destId="{A3C7D360-312F-4ABB-AD96-E7AA3D9F5105}" srcOrd="0" destOrd="0" presId="urn:microsoft.com/office/officeart/2024/3/layout/verticalVisualTextBlock1"/>
    <dgm:cxn modelId="{74A6D95C-6A6C-446B-A678-E6B8BFAC8214}" type="presParOf" srcId="{FC774F5A-9E42-4637-B56F-E69E2E24A01A}" destId="{ACA3CB0D-9A9B-492B-BF22-4564C6905F17}" srcOrd="1" destOrd="0" presId="urn:microsoft.com/office/officeart/2024/3/layout/verticalVisualTextBlock1"/>
    <dgm:cxn modelId="{AD4A56B4-5015-445D-B6D1-DA117C8CAF4A}" type="presParOf" srcId="{FC774F5A-9E42-4637-B56F-E69E2E24A01A}" destId="{CE71835A-09EE-4AFE-A130-1DFBCB685574}" srcOrd="2" destOrd="0" presId="urn:microsoft.com/office/officeart/2024/3/layout/verticalVisualTextBlock1"/>
    <dgm:cxn modelId="{FE079424-4E38-42D8-B3D7-099C78B86C31}" type="presParOf" srcId="{1A4575C9-F976-42D6-91AF-986FDE4B30C5}" destId="{8ADDF0D6-2468-42F4-97E3-EBDA27F5F097}" srcOrd="1" destOrd="0" presId="urn:microsoft.com/office/officeart/2024/3/layout/verticalVisualTextBlock1"/>
    <dgm:cxn modelId="{8847CA70-5154-4C6A-B07A-9979DB73BCEE}" type="presParOf" srcId="{1A4575C9-F976-42D6-91AF-986FDE4B30C5}" destId="{A9972F54-B769-4439-8304-C0FFE2A0C05E}" srcOrd="2" destOrd="0" presId="urn:microsoft.com/office/officeart/2024/3/layout/verticalVisualTextBlock1"/>
    <dgm:cxn modelId="{8317A2E4-B656-4E35-8516-5859A7FF57A6}" type="presParOf" srcId="{A9972F54-B769-4439-8304-C0FFE2A0C05E}" destId="{AC35084B-7386-487D-B1E0-90AABA55A304}" srcOrd="0" destOrd="0" presId="urn:microsoft.com/office/officeart/2024/3/layout/verticalVisualTextBlock1"/>
    <dgm:cxn modelId="{79C155EE-D10E-4376-926C-BB108F22F304}" type="presParOf" srcId="{A9972F54-B769-4439-8304-C0FFE2A0C05E}" destId="{8A12053C-62F6-491F-8BB3-D7C6CCAFA8AD}" srcOrd="1" destOrd="0" presId="urn:microsoft.com/office/officeart/2024/3/layout/verticalVisualTextBlock1"/>
    <dgm:cxn modelId="{C48D0A27-30BC-47BA-B5C3-B777E9195FB5}" type="presParOf" srcId="{A9972F54-B769-4439-8304-C0FFE2A0C05E}" destId="{ADD46CB6-895B-40EE-BD19-EFCB09B3D70C}" srcOrd="2" destOrd="0" presId="urn:microsoft.com/office/officeart/2024/3/layout/verticalVisualTextBlock1"/>
    <dgm:cxn modelId="{BA62EA9D-D7EF-456B-B7D6-24D227DD0BD8}" type="presParOf" srcId="{1A4575C9-F976-42D6-91AF-986FDE4B30C5}" destId="{3FDA95E1-B832-43AF-822E-B7C4E4B70490}" srcOrd="3" destOrd="0" presId="urn:microsoft.com/office/officeart/2024/3/layout/verticalVisualTextBlock1"/>
    <dgm:cxn modelId="{A033F600-186C-41E1-AA36-33D34BE65999}" type="presParOf" srcId="{1A4575C9-F976-42D6-91AF-986FDE4B30C5}" destId="{7BA204A9-3269-4326-BAC7-A2C9D3477473}" srcOrd="4" destOrd="0" presId="urn:microsoft.com/office/officeart/2024/3/layout/verticalVisualTextBlock1"/>
    <dgm:cxn modelId="{DABFA0DB-618C-4BCF-AE00-B5685C09C27D}" type="presParOf" srcId="{7BA204A9-3269-4326-BAC7-A2C9D3477473}" destId="{CA8845A4-8E50-4191-88A2-E41DA8EC7EAA}" srcOrd="0" destOrd="0" presId="urn:microsoft.com/office/officeart/2024/3/layout/verticalVisualTextBlock1"/>
    <dgm:cxn modelId="{B8DF58C7-07BD-4FE2-8A07-0C6F463514F2}" type="presParOf" srcId="{7BA204A9-3269-4326-BAC7-A2C9D3477473}" destId="{AB2AB17E-D7AF-4181-B689-128369BB91D6}" srcOrd="1" destOrd="0" presId="urn:microsoft.com/office/officeart/2024/3/layout/verticalVisualTextBlock1"/>
    <dgm:cxn modelId="{8AE5662E-ED32-4F93-82D3-12D9130D5824}" type="presParOf" srcId="{7BA204A9-3269-4326-BAC7-A2C9D3477473}" destId="{92909D6A-FE6C-46FB-ACA0-D7D2561C5A07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B1A54B-04AD-47DD-8250-6EC1930E1571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1A0560-54DA-41F8-9EAC-C81C54F296F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Dynamic Cognitive Growth</a:t>
          </a:r>
        </a:p>
      </dgm:t>
    </dgm:pt>
    <dgm:pt modelId="{AD960D37-2547-4C71-9178-CEC2FF86151F}" type="parTrans" cxnId="{DC5E2D66-D335-418D-81FF-0299DB2F063A}">
      <dgm:prSet/>
      <dgm:spPr/>
      <dgm:t>
        <a:bodyPr/>
        <a:lstStyle/>
        <a:p>
          <a:endParaRPr lang="en-US"/>
        </a:p>
      </dgm:t>
    </dgm:pt>
    <dgm:pt modelId="{90186558-F955-4C1B-8C77-0D175DBA5960}" type="sibTrans" cxnId="{DC5E2D66-D335-418D-81FF-0299DB2F063A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03E4BBD9-C6F1-4747-AECE-EC299E5011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Between 8 and 12 months, infants experience rapid neural development vital for learning and interaction.</a:t>
          </a:r>
        </a:p>
      </dgm:t>
    </dgm:pt>
    <dgm:pt modelId="{EC470AA9-D946-45E0-A9B9-925585599B91}" type="parTrans" cxnId="{3B1D9330-5279-40D4-90DE-BCCB09ADE4E5}">
      <dgm:prSet/>
      <dgm:spPr/>
      <dgm:t>
        <a:bodyPr/>
        <a:lstStyle/>
        <a:p>
          <a:endParaRPr lang="en-US"/>
        </a:p>
      </dgm:t>
    </dgm:pt>
    <dgm:pt modelId="{3799D041-B212-4BAB-968B-88B82E3ADA21}" type="sibTrans" cxnId="{3B1D9330-5279-40D4-90DE-BCCB09ADE4E5}">
      <dgm:prSet/>
      <dgm:spPr/>
      <dgm:t>
        <a:bodyPr/>
        <a:lstStyle/>
        <a:p>
          <a:endParaRPr lang="en-US"/>
        </a:p>
      </dgm:t>
    </dgm:pt>
    <dgm:pt modelId="{78B60D2B-6DC7-425B-9540-16923DE3223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Importance of Social Interaction</a:t>
          </a:r>
        </a:p>
      </dgm:t>
    </dgm:pt>
    <dgm:pt modelId="{906C6099-E92B-4E22-A456-87CB5D748282}" type="parTrans" cxnId="{55C7450A-3940-47AB-B263-6DFB64059520}">
      <dgm:prSet/>
      <dgm:spPr/>
      <dgm:t>
        <a:bodyPr/>
        <a:lstStyle/>
        <a:p>
          <a:endParaRPr lang="en-US"/>
        </a:p>
      </dgm:t>
    </dgm:pt>
    <dgm:pt modelId="{B46CA9EF-4BB2-4879-99D0-E17EE5D111F0}" type="sibTrans" cxnId="{55C7450A-3940-47AB-B263-6DFB64059520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5D70A956-9FD5-48DD-9118-9F620DDE84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Social engagement with caregivers fosters communication skills and emotional development during this critical stage.</a:t>
          </a:r>
        </a:p>
      </dgm:t>
    </dgm:pt>
    <dgm:pt modelId="{01B1CBB2-B378-44F9-A679-AA2FF82AB8A0}" type="parTrans" cxnId="{5D619DA7-3B58-4A72-98F8-D623B2BDEEE0}">
      <dgm:prSet/>
      <dgm:spPr/>
      <dgm:t>
        <a:bodyPr/>
        <a:lstStyle/>
        <a:p>
          <a:endParaRPr lang="en-US"/>
        </a:p>
      </dgm:t>
    </dgm:pt>
    <dgm:pt modelId="{ADC5099B-D8E2-41DF-8050-643757147101}" type="sibTrans" cxnId="{5D619DA7-3B58-4A72-98F8-D623B2BDEEE0}">
      <dgm:prSet/>
      <dgm:spPr/>
      <dgm:t>
        <a:bodyPr/>
        <a:lstStyle/>
        <a:p>
          <a:endParaRPr lang="en-US"/>
        </a:p>
      </dgm:t>
    </dgm:pt>
    <dgm:pt modelId="{B224E739-1C0E-4DD0-B79F-2E952417BE3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Parent-Centered Strategies</a:t>
          </a:r>
        </a:p>
      </dgm:t>
    </dgm:pt>
    <dgm:pt modelId="{18885935-2DDC-4902-AC50-96CDB28AAC4F}" type="parTrans" cxnId="{A6551395-41CE-4FB6-A704-161BB14F197B}">
      <dgm:prSet/>
      <dgm:spPr/>
      <dgm:t>
        <a:bodyPr/>
        <a:lstStyle/>
        <a:p>
          <a:endParaRPr lang="en-US"/>
        </a:p>
      </dgm:t>
    </dgm:pt>
    <dgm:pt modelId="{2EAC9194-E141-4DEA-AAC1-8147EB52D352}" type="sibTrans" cxnId="{A6551395-41CE-4FB6-A704-161BB14F197B}">
      <dgm:prSet/>
      <dgm:spPr/>
      <dgm:t>
        <a:bodyPr/>
        <a:lstStyle/>
        <a:p>
          <a:endParaRPr lang="en-US"/>
        </a:p>
      </dgm:t>
    </dgm:pt>
    <dgm:pt modelId="{46071156-A9DE-4B35-A4C3-7766BC0DA5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Applying responsive caregiving techniques helps nurture infants’ learning potential effectively.</a:t>
          </a:r>
        </a:p>
      </dgm:t>
    </dgm:pt>
    <dgm:pt modelId="{03623265-0FF5-4C2D-B0EC-0D4F7E128E6D}" type="parTrans" cxnId="{4F348A1A-3DB1-44F6-A7BE-DF32B34EF650}">
      <dgm:prSet/>
      <dgm:spPr/>
      <dgm:t>
        <a:bodyPr/>
        <a:lstStyle/>
        <a:p>
          <a:endParaRPr lang="en-US"/>
        </a:p>
      </dgm:t>
    </dgm:pt>
    <dgm:pt modelId="{91C8EC5D-AA3E-4BFA-BDD6-2E89D4F80872}" type="sibTrans" cxnId="{4F348A1A-3DB1-44F6-A7BE-DF32B34EF650}">
      <dgm:prSet/>
      <dgm:spPr/>
      <dgm:t>
        <a:bodyPr/>
        <a:lstStyle/>
        <a:p>
          <a:endParaRPr lang="en-US"/>
        </a:p>
      </dgm:t>
    </dgm:pt>
    <dgm:pt modelId="{72625043-FF01-430E-BE18-D2D25AA1A761}" type="pres">
      <dgm:prSet presAssocID="{6BB1A54B-04AD-47DD-8250-6EC1930E1571}" presName="Name0" presStyleCnt="0">
        <dgm:presLayoutVars>
          <dgm:dir/>
          <dgm:resizeHandles val="exact"/>
        </dgm:presLayoutVars>
      </dgm:prSet>
      <dgm:spPr/>
    </dgm:pt>
    <dgm:pt modelId="{685053C1-FDE2-4304-BEA0-0FF4811CB1E4}" type="pres">
      <dgm:prSet presAssocID="{6E1A0560-54DA-41F8-9EAC-C81C54F296F5}" presName="compNode" presStyleCnt="0"/>
      <dgm:spPr/>
    </dgm:pt>
    <dgm:pt modelId="{5E90ACC7-97EC-41F4-A177-F5580E556B21}" type="pres">
      <dgm:prSet presAssocID="{6E1A0560-54DA-41F8-9EAC-C81C54F296F5}" presName="pictRect" presStyleLbl="revTx" presStyleIdx="0" presStyleCnt="6">
        <dgm:presLayoutVars>
          <dgm:chMax val="0"/>
          <dgm:bulletEnabled/>
        </dgm:presLayoutVars>
      </dgm:prSet>
      <dgm:spPr/>
    </dgm:pt>
    <dgm:pt modelId="{20A1138C-6D21-418E-893D-A8649C1ED2CD}" type="pres">
      <dgm:prSet presAssocID="{6E1A0560-54DA-41F8-9EAC-C81C54F296F5}" presName="textRect" presStyleLbl="revTx" presStyleIdx="1" presStyleCnt="6">
        <dgm:presLayoutVars>
          <dgm:bulletEnabled/>
        </dgm:presLayoutVars>
      </dgm:prSet>
      <dgm:spPr/>
    </dgm:pt>
    <dgm:pt modelId="{06558B0E-8E52-4F08-8D60-076210DC00BC}" type="pres">
      <dgm:prSet presAssocID="{90186558-F955-4C1B-8C77-0D175DBA5960}" presName="sibTrans" presStyleLbl="sibTrans2D1" presStyleIdx="0" presStyleCnt="0"/>
      <dgm:spPr/>
    </dgm:pt>
    <dgm:pt modelId="{055D0EE5-3EC6-471A-800D-2C81881EF0A8}" type="pres">
      <dgm:prSet presAssocID="{78B60D2B-6DC7-425B-9540-16923DE32234}" presName="compNode" presStyleCnt="0"/>
      <dgm:spPr/>
    </dgm:pt>
    <dgm:pt modelId="{93BA3CB7-F2F4-45A8-A8BD-15BD73B3B91D}" type="pres">
      <dgm:prSet presAssocID="{78B60D2B-6DC7-425B-9540-16923DE32234}" presName="pictRect" presStyleLbl="revTx" presStyleIdx="2" presStyleCnt="6">
        <dgm:presLayoutVars>
          <dgm:chMax val="0"/>
          <dgm:bulletEnabled/>
        </dgm:presLayoutVars>
      </dgm:prSet>
      <dgm:spPr/>
    </dgm:pt>
    <dgm:pt modelId="{53BCF720-DA26-4A98-A90B-86F174A5E9A7}" type="pres">
      <dgm:prSet presAssocID="{78B60D2B-6DC7-425B-9540-16923DE32234}" presName="textRect" presStyleLbl="revTx" presStyleIdx="3" presStyleCnt="6">
        <dgm:presLayoutVars>
          <dgm:bulletEnabled/>
        </dgm:presLayoutVars>
      </dgm:prSet>
      <dgm:spPr/>
    </dgm:pt>
    <dgm:pt modelId="{6E97F01F-B1B0-4D23-86F9-1B0289F25205}" type="pres">
      <dgm:prSet presAssocID="{B46CA9EF-4BB2-4879-99D0-E17EE5D111F0}" presName="sibTrans" presStyleLbl="sibTrans2D1" presStyleIdx="0" presStyleCnt="0"/>
      <dgm:spPr/>
    </dgm:pt>
    <dgm:pt modelId="{161624AC-9840-4B27-8757-25BF96AED3FD}" type="pres">
      <dgm:prSet presAssocID="{B224E739-1C0E-4DD0-B79F-2E952417BE31}" presName="compNode" presStyleCnt="0"/>
      <dgm:spPr/>
    </dgm:pt>
    <dgm:pt modelId="{12FCEA18-12A6-4BBA-82F7-4029FDDFE9D1}" type="pres">
      <dgm:prSet presAssocID="{B224E739-1C0E-4DD0-B79F-2E952417BE31}" presName="pictRect" presStyleLbl="revTx" presStyleIdx="4" presStyleCnt="6">
        <dgm:presLayoutVars>
          <dgm:chMax val="0"/>
          <dgm:bulletEnabled/>
        </dgm:presLayoutVars>
      </dgm:prSet>
      <dgm:spPr/>
    </dgm:pt>
    <dgm:pt modelId="{5C7DDE2E-E32F-4D82-BE6E-262BDB4CC399}" type="pres">
      <dgm:prSet presAssocID="{B224E739-1C0E-4DD0-B79F-2E952417BE31}" presName="textRect" presStyleLbl="revTx" presStyleIdx="5" presStyleCnt="6">
        <dgm:presLayoutVars>
          <dgm:bulletEnabled/>
        </dgm:presLayoutVars>
      </dgm:prSet>
      <dgm:spPr/>
    </dgm:pt>
  </dgm:ptLst>
  <dgm:cxnLst>
    <dgm:cxn modelId="{55C7450A-3940-47AB-B263-6DFB64059520}" srcId="{6BB1A54B-04AD-47DD-8250-6EC1930E1571}" destId="{78B60D2B-6DC7-425B-9540-16923DE32234}" srcOrd="1" destOrd="0" parTransId="{906C6099-E92B-4E22-A456-87CB5D748282}" sibTransId="{B46CA9EF-4BB2-4879-99D0-E17EE5D111F0}"/>
    <dgm:cxn modelId="{B9D1A815-8C78-492C-A4C5-9C055E9E6557}" type="presOf" srcId="{6BB1A54B-04AD-47DD-8250-6EC1930E1571}" destId="{72625043-FF01-430E-BE18-D2D25AA1A761}" srcOrd="0" destOrd="0" presId="urn:microsoft.com/office/officeart/2024/3/layout/hArchList1"/>
    <dgm:cxn modelId="{4F348A1A-3DB1-44F6-A7BE-DF32B34EF650}" srcId="{B224E739-1C0E-4DD0-B79F-2E952417BE31}" destId="{46071156-A9DE-4B35-A4C3-7766BC0DA541}" srcOrd="0" destOrd="0" parTransId="{03623265-0FF5-4C2D-B0EC-0D4F7E128E6D}" sibTransId="{91C8EC5D-AA3E-4BFA-BDD6-2E89D4F80872}"/>
    <dgm:cxn modelId="{3B1D9330-5279-40D4-90DE-BCCB09ADE4E5}" srcId="{6E1A0560-54DA-41F8-9EAC-C81C54F296F5}" destId="{03E4BBD9-C6F1-4747-AECE-EC299E5011FE}" srcOrd="0" destOrd="0" parTransId="{EC470AA9-D946-45E0-A9B9-925585599B91}" sibTransId="{3799D041-B212-4BAB-968B-88B82E3ADA21}"/>
    <dgm:cxn modelId="{DC5E2D66-D335-418D-81FF-0299DB2F063A}" srcId="{6BB1A54B-04AD-47DD-8250-6EC1930E1571}" destId="{6E1A0560-54DA-41F8-9EAC-C81C54F296F5}" srcOrd="0" destOrd="0" parTransId="{AD960D37-2547-4C71-9178-CEC2FF86151F}" sibTransId="{90186558-F955-4C1B-8C77-0D175DBA5960}"/>
    <dgm:cxn modelId="{D4AA3B4D-80D8-4F87-9EF7-2FB74A3557EF}" type="presOf" srcId="{03E4BBD9-C6F1-4747-AECE-EC299E5011FE}" destId="{20A1138C-6D21-418E-893D-A8649C1ED2CD}" srcOrd="0" destOrd="0" presId="urn:microsoft.com/office/officeart/2024/3/layout/hArchList1"/>
    <dgm:cxn modelId="{64AB0F78-BB72-47A1-933D-2F3C624FBE30}" type="presOf" srcId="{B224E739-1C0E-4DD0-B79F-2E952417BE31}" destId="{12FCEA18-12A6-4BBA-82F7-4029FDDFE9D1}" srcOrd="0" destOrd="0" presId="urn:microsoft.com/office/officeart/2024/3/layout/hArchList1"/>
    <dgm:cxn modelId="{E193A07A-5E74-4C23-9474-A8E2C5F25BF4}" type="presOf" srcId="{78B60D2B-6DC7-425B-9540-16923DE32234}" destId="{93BA3CB7-F2F4-45A8-A8BD-15BD73B3B91D}" srcOrd="0" destOrd="0" presId="urn:microsoft.com/office/officeart/2024/3/layout/hArchList1"/>
    <dgm:cxn modelId="{3ECCE18B-B249-452B-9AD9-1162BDCEEEC7}" type="presOf" srcId="{90186558-F955-4C1B-8C77-0D175DBA5960}" destId="{06558B0E-8E52-4F08-8D60-076210DC00BC}" srcOrd="0" destOrd="0" presId="urn:microsoft.com/office/officeart/2024/3/layout/hArchList1"/>
    <dgm:cxn modelId="{A6551395-41CE-4FB6-A704-161BB14F197B}" srcId="{6BB1A54B-04AD-47DD-8250-6EC1930E1571}" destId="{B224E739-1C0E-4DD0-B79F-2E952417BE31}" srcOrd="2" destOrd="0" parTransId="{18885935-2DDC-4902-AC50-96CDB28AAC4F}" sibTransId="{2EAC9194-E141-4DEA-AAC1-8147EB52D352}"/>
    <dgm:cxn modelId="{259348A0-9B4C-49EF-99F7-B57426E8E7E7}" type="presOf" srcId="{6E1A0560-54DA-41F8-9EAC-C81C54F296F5}" destId="{5E90ACC7-97EC-41F4-A177-F5580E556B21}" srcOrd="0" destOrd="0" presId="urn:microsoft.com/office/officeart/2024/3/layout/hArchList1"/>
    <dgm:cxn modelId="{5D619DA7-3B58-4A72-98F8-D623B2BDEEE0}" srcId="{78B60D2B-6DC7-425B-9540-16923DE32234}" destId="{5D70A956-9FD5-48DD-9118-9F620DDE848A}" srcOrd="0" destOrd="0" parTransId="{01B1CBB2-B378-44F9-A679-AA2FF82AB8A0}" sibTransId="{ADC5099B-D8E2-41DF-8050-643757147101}"/>
    <dgm:cxn modelId="{0061AFB3-3872-47C6-909E-2B966F412884}" type="presOf" srcId="{5D70A956-9FD5-48DD-9118-9F620DDE848A}" destId="{53BCF720-DA26-4A98-A90B-86F174A5E9A7}" srcOrd="0" destOrd="0" presId="urn:microsoft.com/office/officeart/2024/3/layout/hArchList1"/>
    <dgm:cxn modelId="{8EF5F5CD-6C85-4614-8DE2-F61184C47A2A}" type="presOf" srcId="{B46CA9EF-4BB2-4879-99D0-E17EE5D111F0}" destId="{6E97F01F-B1B0-4D23-86F9-1B0289F25205}" srcOrd="0" destOrd="0" presId="urn:microsoft.com/office/officeart/2024/3/layout/hArchList1"/>
    <dgm:cxn modelId="{DCCA99EF-2AC9-459D-8218-36ACCA5E7B6F}" type="presOf" srcId="{46071156-A9DE-4B35-A4C3-7766BC0DA541}" destId="{5C7DDE2E-E32F-4D82-BE6E-262BDB4CC399}" srcOrd="0" destOrd="0" presId="urn:microsoft.com/office/officeart/2024/3/layout/hArchList1"/>
    <dgm:cxn modelId="{F88E2651-17E4-47BF-8E46-F4E3D8FA907A}" type="presParOf" srcId="{72625043-FF01-430E-BE18-D2D25AA1A761}" destId="{685053C1-FDE2-4304-BEA0-0FF4811CB1E4}" srcOrd="0" destOrd="0" presId="urn:microsoft.com/office/officeart/2024/3/layout/hArchList1"/>
    <dgm:cxn modelId="{552FE40A-0F97-4652-94AF-F5922DF89104}" type="presParOf" srcId="{685053C1-FDE2-4304-BEA0-0FF4811CB1E4}" destId="{5E90ACC7-97EC-41F4-A177-F5580E556B21}" srcOrd="0" destOrd="0" presId="urn:microsoft.com/office/officeart/2024/3/layout/hArchList1"/>
    <dgm:cxn modelId="{2F712E0C-CDD4-48F2-8375-3C3AACF488D1}" type="presParOf" srcId="{685053C1-FDE2-4304-BEA0-0FF4811CB1E4}" destId="{20A1138C-6D21-418E-893D-A8649C1ED2CD}" srcOrd="1" destOrd="0" presId="urn:microsoft.com/office/officeart/2024/3/layout/hArchList1"/>
    <dgm:cxn modelId="{4DC5B761-7D73-4F86-933B-AE5C22F8F01C}" type="presParOf" srcId="{72625043-FF01-430E-BE18-D2D25AA1A761}" destId="{06558B0E-8E52-4F08-8D60-076210DC00BC}" srcOrd="1" destOrd="0" presId="urn:microsoft.com/office/officeart/2024/3/layout/hArchList1"/>
    <dgm:cxn modelId="{7721DA86-B11A-4430-A694-B393B5C49C81}" type="presParOf" srcId="{72625043-FF01-430E-BE18-D2D25AA1A761}" destId="{055D0EE5-3EC6-471A-800D-2C81881EF0A8}" srcOrd="2" destOrd="0" presId="urn:microsoft.com/office/officeart/2024/3/layout/hArchList1"/>
    <dgm:cxn modelId="{ABBC7F28-1841-49D9-AD68-5EB466C71E36}" type="presParOf" srcId="{055D0EE5-3EC6-471A-800D-2C81881EF0A8}" destId="{93BA3CB7-F2F4-45A8-A8BD-15BD73B3B91D}" srcOrd="0" destOrd="0" presId="urn:microsoft.com/office/officeart/2024/3/layout/hArchList1"/>
    <dgm:cxn modelId="{ABA7BBEA-581B-4C77-B05A-3DEAA662B5A6}" type="presParOf" srcId="{055D0EE5-3EC6-471A-800D-2C81881EF0A8}" destId="{53BCF720-DA26-4A98-A90B-86F174A5E9A7}" srcOrd="1" destOrd="0" presId="urn:microsoft.com/office/officeart/2024/3/layout/hArchList1"/>
    <dgm:cxn modelId="{160569CB-8EF4-4907-B268-28D98B227C2B}" type="presParOf" srcId="{72625043-FF01-430E-BE18-D2D25AA1A761}" destId="{6E97F01F-B1B0-4D23-86F9-1B0289F25205}" srcOrd="3" destOrd="0" presId="urn:microsoft.com/office/officeart/2024/3/layout/hArchList1"/>
    <dgm:cxn modelId="{7D412140-DF51-4FC3-9C1D-EEDCBC32D594}" type="presParOf" srcId="{72625043-FF01-430E-BE18-D2D25AA1A761}" destId="{161624AC-9840-4B27-8757-25BF96AED3FD}" srcOrd="4" destOrd="0" presId="urn:microsoft.com/office/officeart/2024/3/layout/hArchList1"/>
    <dgm:cxn modelId="{BF7F01CA-12D9-48C2-B3BD-2028FD418F90}" type="presParOf" srcId="{161624AC-9840-4B27-8757-25BF96AED3FD}" destId="{12FCEA18-12A6-4BBA-82F7-4029FDDFE9D1}" srcOrd="0" destOrd="0" presId="urn:microsoft.com/office/officeart/2024/3/layout/hArchList1"/>
    <dgm:cxn modelId="{460118F7-6A45-492B-8721-A646EC140350}" type="presParOf" srcId="{161624AC-9840-4B27-8757-25BF96AED3FD}" destId="{5C7DDE2E-E32F-4D82-BE6E-262BDB4CC399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7D360-312F-4ABB-AD96-E7AA3D9F5105}">
      <dsp:nvSpPr>
        <dsp:cNvPr id="0" name=""/>
        <dsp:cNvSpPr/>
      </dsp:nvSpPr>
      <dsp:spPr>
        <a:xfrm>
          <a:off x="0" y="0"/>
          <a:ext cx="1301948" cy="13019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2" r="16646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A3CB0D-9A9B-492B-BF22-4564C6905F17}">
      <dsp:nvSpPr>
        <dsp:cNvPr id="0" name=""/>
        <dsp:cNvSpPr/>
      </dsp:nvSpPr>
      <dsp:spPr>
        <a:xfrm>
          <a:off x="1481948" y="0"/>
          <a:ext cx="8605750" cy="337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Social Interaction Importance</a:t>
          </a:r>
        </a:p>
      </dsp:txBody>
      <dsp:txXfrm>
        <a:off x="1481948" y="0"/>
        <a:ext cx="8605750" cy="337201"/>
      </dsp:txXfrm>
    </dsp:sp>
    <dsp:sp modelId="{CE71835A-09EE-4AFE-A130-1DFBCB685574}">
      <dsp:nvSpPr>
        <dsp:cNvPr id="0" name=""/>
        <dsp:cNvSpPr/>
      </dsp:nvSpPr>
      <dsp:spPr>
        <a:xfrm>
          <a:off x="1481948" y="337201"/>
          <a:ext cx="8605750" cy="96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Vygotskian theories emphasize social interaction as essential for cognitive development in children.</a:t>
          </a:r>
        </a:p>
      </dsp:txBody>
      <dsp:txXfrm>
        <a:off x="1481948" y="337201"/>
        <a:ext cx="8605750" cy="964747"/>
      </dsp:txXfrm>
    </dsp:sp>
    <dsp:sp modelId="{AC35084B-7386-487D-B1E0-90AABA55A304}">
      <dsp:nvSpPr>
        <dsp:cNvPr id="0" name=""/>
        <dsp:cNvSpPr/>
      </dsp:nvSpPr>
      <dsp:spPr>
        <a:xfrm>
          <a:off x="0" y="1406104"/>
          <a:ext cx="1301948" cy="130194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r="22836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12053C-62F6-491F-8BB3-D7C6CCAFA8AD}">
      <dsp:nvSpPr>
        <dsp:cNvPr id="0" name=""/>
        <dsp:cNvSpPr/>
      </dsp:nvSpPr>
      <dsp:spPr>
        <a:xfrm>
          <a:off x="1481948" y="1406104"/>
          <a:ext cx="8605750" cy="337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Guided Learning Role</a:t>
          </a:r>
        </a:p>
      </dsp:txBody>
      <dsp:txXfrm>
        <a:off x="1481948" y="1406104"/>
        <a:ext cx="8605750" cy="337201"/>
      </dsp:txXfrm>
    </dsp:sp>
    <dsp:sp modelId="{ADD46CB6-895B-40EE-BD19-EFCB09B3D70C}">
      <dsp:nvSpPr>
        <dsp:cNvPr id="0" name=""/>
        <dsp:cNvSpPr/>
      </dsp:nvSpPr>
      <dsp:spPr>
        <a:xfrm>
          <a:off x="1481948" y="1743305"/>
          <a:ext cx="8605750" cy="96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Guided learning supports children’s development through caregiver involvement and scaffolding.</a:t>
          </a:r>
        </a:p>
      </dsp:txBody>
      <dsp:txXfrm>
        <a:off x="1481948" y="1743305"/>
        <a:ext cx="8605750" cy="964747"/>
      </dsp:txXfrm>
    </dsp:sp>
    <dsp:sp modelId="{CA8845A4-8E50-4191-88A2-E41DA8EC7EAA}">
      <dsp:nvSpPr>
        <dsp:cNvPr id="0" name=""/>
        <dsp:cNvSpPr/>
      </dsp:nvSpPr>
      <dsp:spPr>
        <a:xfrm>
          <a:off x="0" y="2812208"/>
          <a:ext cx="1301948" cy="13019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7" r="10721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2AB17E-D7AF-4181-B689-128369BB91D6}">
      <dsp:nvSpPr>
        <dsp:cNvPr id="0" name=""/>
        <dsp:cNvSpPr/>
      </dsp:nvSpPr>
      <dsp:spPr>
        <a:xfrm>
          <a:off x="1481948" y="2812208"/>
          <a:ext cx="8605750" cy="337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Caregiver Involvement</a:t>
          </a:r>
        </a:p>
      </dsp:txBody>
      <dsp:txXfrm>
        <a:off x="1481948" y="2812208"/>
        <a:ext cx="8605750" cy="337201"/>
      </dsp:txXfrm>
    </dsp:sp>
    <dsp:sp modelId="{92909D6A-FE6C-46FB-ACA0-D7D2561C5A07}">
      <dsp:nvSpPr>
        <dsp:cNvPr id="0" name=""/>
        <dsp:cNvSpPr/>
      </dsp:nvSpPr>
      <dsp:spPr>
        <a:xfrm>
          <a:off x="1481948" y="3149410"/>
          <a:ext cx="8605750" cy="96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Relationship-based theories stress the importance of caregiver support in fostering cognitive growth.</a:t>
          </a:r>
        </a:p>
      </dsp:txBody>
      <dsp:txXfrm>
        <a:off x="1481948" y="3149410"/>
        <a:ext cx="8605750" cy="964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0ACC7-97EC-41F4-A177-F5580E556B21}">
      <dsp:nvSpPr>
        <dsp:cNvPr id="0" name=""/>
        <dsp:cNvSpPr/>
      </dsp:nvSpPr>
      <dsp:spPr>
        <a:xfrm>
          <a:off x="0" y="0"/>
          <a:ext cx="3152405" cy="62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Dynamic Cognitive Growth</a:t>
          </a:r>
        </a:p>
      </dsp:txBody>
      <dsp:txXfrm>
        <a:off x="0" y="0"/>
        <a:ext cx="3152405" cy="623850"/>
      </dsp:txXfrm>
    </dsp:sp>
    <dsp:sp modelId="{20A1138C-6D21-418E-893D-A8649C1ED2CD}">
      <dsp:nvSpPr>
        <dsp:cNvPr id="0" name=""/>
        <dsp:cNvSpPr/>
      </dsp:nvSpPr>
      <dsp:spPr>
        <a:xfrm>
          <a:off x="0" y="623850"/>
          <a:ext cx="3152405" cy="3490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Between 8 and 12 months, infants experience rapid neural development vital for learning and interaction.</a:t>
          </a:r>
        </a:p>
      </dsp:txBody>
      <dsp:txXfrm>
        <a:off x="0" y="623850"/>
        <a:ext cx="3152405" cy="3490949"/>
      </dsp:txXfrm>
    </dsp:sp>
    <dsp:sp modelId="{93BA3CB7-F2F4-45A8-A8BD-15BD73B3B91D}">
      <dsp:nvSpPr>
        <dsp:cNvPr id="0" name=""/>
        <dsp:cNvSpPr/>
      </dsp:nvSpPr>
      <dsp:spPr>
        <a:xfrm>
          <a:off x="3467646" y="0"/>
          <a:ext cx="3152405" cy="62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Importance of Social Interaction</a:t>
          </a:r>
        </a:p>
      </dsp:txBody>
      <dsp:txXfrm>
        <a:off x="3467646" y="0"/>
        <a:ext cx="3152405" cy="623850"/>
      </dsp:txXfrm>
    </dsp:sp>
    <dsp:sp modelId="{53BCF720-DA26-4A98-A90B-86F174A5E9A7}">
      <dsp:nvSpPr>
        <dsp:cNvPr id="0" name=""/>
        <dsp:cNvSpPr/>
      </dsp:nvSpPr>
      <dsp:spPr>
        <a:xfrm>
          <a:off x="3467646" y="623850"/>
          <a:ext cx="3152405" cy="3490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Social engagement with caregivers fosters communication skills and emotional development during this critical stage.</a:t>
          </a:r>
        </a:p>
      </dsp:txBody>
      <dsp:txXfrm>
        <a:off x="3467646" y="623850"/>
        <a:ext cx="3152405" cy="3490949"/>
      </dsp:txXfrm>
    </dsp:sp>
    <dsp:sp modelId="{12FCEA18-12A6-4BBA-82F7-4029FDDFE9D1}">
      <dsp:nvSpPr>
        <dsp:cNvPr id="0" name=""/>
        <dsp:cNvSpPr/>
      </dsp:nvSpPr>
      <dsp:spPr>
        <a:xfrm>
          <a:off x="6935293" y="0"/>
          <a:ext cx="3152405" cy="62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Parent-Centered Strategies</a:t>
          </a:r>
        </a:p>
      </dsp:txBody>
      <dsp:txXfrm>
        <a:off x="6935293" y="0"/>
        <a:ext cx="3152405" cy="623850"/>
      </dsp:txXfrm>
    </dsp:sp>
    <dsp:sp modelId="{5C7DDE2E-E32F-4D82-BE6E-262BDB4CC399}">
      <dsp:nvSpPr>
        <dsp:cNvPr id="0" name=""/>
        <dsp:cNvSpPr/>
      </dsp:nvSpPr>
      <dsp:spPr>
        <a:xfrm>
          <a:off x="6935293" y="623850"/>
          <a:ext cx="3152405" cy="3490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Applying responsive caregiving techniques helps nurture infants’ learning potential effectively.</a:t>
          </a:r>
        </a:p>
      </dsp:txBody>
      <dsp:txXfrm>
        <a:off x="6935293" y="623850"/>
        <a:ext cx="3152405" cy="3490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AI-generated content may be incorrect.
---
Explore the essential principles of cognitive development in infants aged 8 to 12 months. This presentation covers developmental milestones, recent research insights, and practical strategies for parents to actively support their child's early learning and brain growth.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07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These theories highlight the critical role of social interaction and guided learning in cognitive development, supporting the importance of caregiver involvement.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Active parental engagement using responsive caregiving and interactive play fosters infants' cognitive skills and emotional security.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05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Attuned responses to infants’ needs build trust and support brain development by reinforcing neural pathways through social connection.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39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Structured and unstructured play, combined with caregiver scaffolding, encourages exploration and gradual skill mastery.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49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Providing safe opportunities for infants to explore their environment stimulates curiosity and promotes cognitive growth.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42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Implementing supportive environments and routines tailored to individual needs enhances infant learning and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9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A nurturing space filled with age-appropriate stimuli encourages exploration while ensuring safety and comfort.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32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Embedding learning into daily activities through play and repetition promotes consistent cognitive engagement.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1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Understanding each infant’s unique pace allows caregivers to provide personalized support and identify early signs of developmental delays.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05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Early cognitive development between 8 and 12 months is a dynamic period shaped by neural growth, social interaction, and responsive caregiving. By understanding milestones and applying parent-centered strategies, caregivers can effectively nurture their infant’s learning potential.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3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We will review core cognitive development principles for 8 to 12-month-old infants, highlight recent research breakthroughs and milestones, discuss parent-centered approaches, and provide practical recommendations to foster early cognitive growth.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8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Understanding fundamental cognitive processes during this critical developmental period helps caregivers support infants effectively and recognize key growth markers.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8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At this age, infants develop the understanding that objects continue to exist even when out of sight. Memory formation also strengthens, enabling infants to recall people, objects, and experiences.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2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Infants begin to recognize how their actions can influence outcomes, such as pressing a button to hear a sound, laying the foundation for problem-solving and reasoning skills.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56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Sensory exploration through touch, sight, sound, and movement enriches neural pathways and supports cognitive advancement during this age.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26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Recent research sheds light on brain plasticity and connectivity that underpin cognitive milestones observed in infants between 8 and 12 months.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5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Studies reveal rapid growth in neural networks and high brain plasticity during this period, emphasizing the importance of stimulating environments for development.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61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Milestones include improved memory recall, increased curiosity, early problem-solving, and enhanced communication cues such as gestures and vocalizations.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7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8B09-7201-D8FD-5FCC-3993C19E7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640080"/>
            <a:ext cx="10302240" cy="1852046"/>
          </a:xfrm>
        </p:spPr>
        <p:txBody>
          <a:bodyPr anchor="b">
            <a:normAutofit/>
          </a:bodyPr>
          <a:lstStyle/>
          <a:p>
            <a:r>
              <a:rPr lang="zh-CN" altLang="en-US" sz="1800"/>
              <a:t>Principles of Early Cognitive Development for 8-12 Month-Olds: Milestones, Research Breakthroughs, and Parent-Centered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9EAC0-CFEC-2BA9-89F1-A4F3875CE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58" y="2588447"/>
            <a:ext cx="7853678" cy="726645"/>
          </a:xfrm>
        </p:spPr>
        <p:txBody>
          <a:bodyPr anchor="t">
            <a:normAutofit/>
          </a:bodyPr>
          <a:lstStyle/>
          <a:p>
            <a:r>
              <a:rPr lang="zh-CN" altLang="en-US"/>
              <a:t>Key insights on infant growth and parental support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0843602-3EC2-CF36-29B2-F202BA0E17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36252" y="3205313"/>
            <a:ext cx="3043077" cy="3043083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6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CFC64-10CC-B768-D8B3-E429BF58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40080"/>
            <a:ext cx="10087699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Implications of Vygotskian and Relationship-Based Theories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E49E1BCF-D49F-4AE7-B190-B694EE7295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069941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1280160" y="2103119"/>
          <a:ext cx="1008769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172941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12FC-E9CF-AA59-03E5-3A5261BD9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anchor="b">
            <a:normAutofit/>
          </a:bodyPr>
          <a:lstStyle/>
          <a:p>
            <a:r>
              <a:rPr lang="zh-CN" altLang="en-US"/>
              <a:t>Parent-Centered Approaches and the Interactive Effect on Learning</a:t>
            </a:r>
          </a:p>
        </p:txBody>
      </p:sp>
    </p:spTree>
    <p:extLst>
      <p:ext uri="{BB962C8B-B14F-4D97-AF65-F5344CB8AC3E}">
        <p14:creationId xmlns:p14="http://schemas.microsoft.com/office/powerpoint/2010/main" val="2222618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866AB-3632-FB25-06B0-07A88D45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 sz="3700"/>
              <a:t>Responsive Caregiving and Relationship-Based Interactions</a:t>
            </a:r>
          </a:p>
        </p:txBody>
      </p:sp>
      <p:pic>
        <p:nvPicPr>
          <p:cNvPr id="5" name="Content Placeholder 4" descr="Close up of a grandma's hand holding a very small baby's hand">
            <a:extLst>
              <a:ext uri="{FF2B5EF4-FFF2-40B4-BE49-F238E27FC236}">
                <a16:creationId xmlns:a16="http://schemas.microsoft.com/office/drawing/2014/main" id="{6715869E-22EF-4B63-9A40-B3A738AFA9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6088" r="11993" b="2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2520-7795-7F30-5F1A-973E7EAB7395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Attuned Caregiving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Responsive caregiving meets infants’ needs, fostering trust and emotional security essential for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Brain Development Support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Social connection reinforces neural pathways, supporting healthy brain growth in early childhood.</a:t>
            </a:r>
          </a:p>
        </p:txBody>
      </p:sp>
    </p:spTree>
    <p:extLst>
      <p:ext uri="{BB962C8B-B14F-4D97-AF65-F5344CB8AC3E}">
        <p14:creationId xmlns:p14="http://schemas.microsoft.com/office/powerpoint/2010/main" val="2484910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0BDA-B252-C058-43FD-7F5608F0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Importance of Play and Scaffolding in Learning</a:t>
            </a:r>
          </a:p>
        </p:txBody>
      </p:sp>
      <p:pic>
        <p:nvPicPr>
          <p:cNvPr id="5" name="Content Placeholder 4" descr="Boy on balance ball doing occupational therapy">
            <a:extLst>
              <a:ext uri="{FF2B5EF4-FFF2-40B4-BE49-F238E27FC236}">
                <a16:creationId xmlns:a16="http://schemas.microsoft.com/office/drawing/2014/main" id="{5FBCA55A-B1F5-4487-A9F7-E651F21ECC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915" r="15166" b="2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21058-D410-9205-446A-ADF1F37BA2B1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Structured Play Benefits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Structured play guides children through specific activities, promoting focused skill development and learning.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Unstructured Play Value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Unstructured play fosters creativity, exploration, and social interaction in a natural learning environment.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Role of Caregiver Scaffolding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Caregiver scaffolding provides timely assistance, helping children build confidence and master new skills gradually.</a:t>
            </a:r>
          </a:p>
        </p:txBody>
      </p:sp>
    </p:spTree>
    <p:extLst>
      <p:ext uri="{BB962C8B-B14F-4D97-AF65-F5344CB8AC3E}">
        <p14:creationId xmlns:p14="http://schemas.microsoft.com/office/powerpoint/2010/main" val="1308269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FC49B-FCFE-1F76-3B45-6F3CA947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Strategies for Encouraging Exploration and Curiosity</a:t>
            </a:r>
          </a:p>
        </p:txBody>
      </p:sp>
      <p:pic>
        <p:nvPicPr>
          <p:cNvPr id="5" name="Content Placeholder 4" descr="An Asian baby boy, six month old, sitting on baby mat with english alphabet and some toys">
            <a:extLst>
              <a:ext uri="{FF2B5EF4-FFF2-40B4-BE49-F238E27FC236}">
                <a16:creationId xmlns:a16="http://schemas.microsoft.com/office/drawing/2014/main" id="{C61C601C-9785-4136-B6EB-E0631AA609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4289" r="3792" b="2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79D0F-7AF2-8648-CAF1-FE92DECB34B8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Safe Exploration Environment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Creating a secure space allows infants to freely explore without risk, fostering natural curiosity.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Stimulating Cognitive Growth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Exploration supports brain development by engaging infants’ senses and encouraging problem solving.</a:t>
            </a:r>
          </a:p>
        </p:txBody>
      </p:sp>
    </p:spTree>
    <p:extLst>
      <p:ext uri="{BB962C8B-B14F-4D97-AF65-F5344CB8AC3E}">
        <p14:creationId xmlns:p14="http://schemas.microsoft.com/office/powerpoint/2010/main" val="2420235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077D-FEDE-D5A1-0E8A-766636E84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anchor="b">
            <a:normAutofit/>
          </a:bodyPr>
          <a:lstStyle/>
          <a:p>
            <a:r>
              <a:rPr lang="zh-CN" altLang="en-US" sz="4600"/>
              <a:t>Practical Recommendations for Supporting Early Cognitive Development</a:t>
            </a:r>
          </a:p>
        </p:txBody>
      </p:sp>
    </p:spTree>
    <p:extLst>
      <p:ext uri="{BB962C8B-B14F-4D97-AF65-F5344CB8AC3E}">
        <p14:creationId xmlns:p14="http://schemas.microsoft.com/office/powerpoint/2010/main" val="4077824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A9269-A750-D27E-CBFC-133C9F62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Creating Enriched and Safe Learning Environments</a:t>
            </a:r>
          </a:p>
        </p:txBody>
      </p:sp>
      <p:pic>
        <p:nvPicPr>
          <p:cNvPr id="5" name="Content Placeholder 4" descr="Wood empty surface and nursery as background">
            <a:extLst>
              <a:ext uri="{FF2B5EF4-FFF2-40B4-BE49-F238E27FC236}">
                <a16:creationId xmlns:a16="http://schemas.microsoft.com/office/drawing/2014/main" id="{ACF3B37B-6ABC-4E9F-80D6-5803007916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7955" r="-1" b="-1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D2D61-4F99-3863-B818-E2E6FF75E6FD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Nurturing Space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Creating a nurturing environment supports children's emotional and cognitive development effectively.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Age-Appropriate Stimuli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Providing age-appropriate learning materials encourages active exploration and engagement.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Safety and Comfort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Ensuring safety and comfort allows children to explore freely without risks or anxiety.</a:t>
            </a:r>
          </a:p>
        </p:txBody>
      </p:sp>
    </p:spTree>
    <p:extLst>
      <p:ext uri="{BB962C8B-B14F-4D97-AF65-F5344CB8AC3E}">
        <p14:creationId xmlns:p14="http://schemas.microsoft.com/office/powerpoint/2010/main" val="1350435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C5A5-3B2A-0C46-FC98-E2A25A24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Incorporating Play-Based and Everyday Routines</a:t>
            </a:r>
          </a:p>
        </p:txBody>
      </p:sp>
      <p:pic>
        <p:nvPicPr>
          <p:cNvPr id="5" name="Content Placeholder 4" descr="Children drawing together">
            <a:extLst>
              <a:ext uri="{FF2B5EF4-FFF2-40B4-BE49-F238E27FC236}">
                <a16:creationId xmlns:a16="http://schemas.microsoft.com/office/drawing/2014/main" id="{E5654E31-E284-492B-9705-8D2D6108AF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18081" b="2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EF13F-5AE3-28A0-18E9-65B2DE2BA6B6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Play-Based Learning Benefits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Play encourages active cognitive development by making learning enjoyable and meaningful for children.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Learning Through Routines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Embedding learning into everyday routines ensures consistent practice and reinforces new skills effectively.</a:t>
            </a:r>
          </a:p>
        </p:txBody>
      </p:sp>
    </p:spTree>
    <p:extLst>
      <p:ext uri="{BB962C8B-B14F-4D97-AF65-F5344CB8AC3E}">
        <p14:creationId xmlns:p14="http://schemas.microsoft.com/office/powerpoint/2010/main" val="3872872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EB56-8627-A818-0269-8262D4D8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 sz="3100"/>
              <a:t>Recognizing and Responding to Individual Developmental Differences</a:t>
            </a:r>
          </a:p>
        </p:txBody>
      </p:sp>
      <p:pic>
        <p:nvPicPr>
          <p:cNvPr id="5" name="Content Placeholder 4" descr="A Muslim mother wearing a hijab is with her young daughter at a doctor's office for a medical check up. She is wearing a face mask during the coronavirus pandemic to prevent the spread of germs.">
            <a:extLst>
              <a:ext uri="{FF2B5EF4-FFF2-40B4-BE49-F238E27FC236}">
                <a16:creationId xmlns:a16="http://schemas.microsoft.com/office/drawing/2014/main" id="{C86879D3-8DFF-49E3-921B-AF39F66DF0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6061" r="2019" b="2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CC9E-3785-F00D-A26F-EEC35A13D5EF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Individual Developmental Pace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 develop skills at their own unique rates, requiring caregivers to recognize varied progress.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Personalized Caregiver Support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Caregivers tailor support based on each infant’s specific needs and developmental milestones.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Early Delay Identification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Recognizing early signs of developmental delays enables timely intervention and support for infants.</a:t>
            </a:r>
          </a:p>
        </p:txBody>
      </p:sp>
    </p:spTree>
    <p:extLst>
      <p:ext uri="{BB962C8B-B14F-4D97-AF65-F5344CB8AC3E}">
        <p14:creationId xmlns:p14="http://schemas.microsoft.com/office/powerpoint/2010/main" val="18848603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C4074-1E04-31BD-B810-2B6BD9E6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40080"/>
            <a:ext cx="10087699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Conclusion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D8B15B1C-D80D-C8B0-21AD-93F1E63381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1280160" y="2103119"/>
          <a:ext cx="1008769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715568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711C-9806-8F8C-DB4C-39E175DC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40080"/>
            <a:ext cx="10087699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Agenda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47C1C-D867-B191-C78A-C78CD514C021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1280160" y="2103119"/>
            <a:ext cx="10087699" cy="4114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t>Core Principles of Cognitive Development in Infants Aged 8-12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t>Milestones and Breakthroughs in Current Research on Infant Brain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t>Parent-Centered Approaches and the Interactive Effect on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t>Practical Recommendations for Supporting Early Cognitive Development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623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55ED5-D368-AEB4-6482-DE977AD1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anchor="b">
            <a:normAutofit/>
          </a:bodyPr>
          <a:lstStyle/>
          <a:p>
            <a:r>
              <a:rPr lang="zh-CN" altLang="en-US" sz="4600"/>
              <a:t>Core Principles of Cognitive Development in Infants Aged 8-12 Months</a:t>
            </a:r>
          </a:p>
        </p:txBody>
      </p:sp>
    </p:spTree>
    <p:extLst>
      <p:ext uri="{BB962C8B-B14F-4D97-AF65-F5344CB8AC3E}">
        <p14:creationId xmlns:p14="http://schemas.microsoft.com/office/powerpoint/2010/main" val="48224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8B0E-5EDE-2F04-FA27-6E7F0F67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 sz="3400"/>
              <a:t>Understanding Object Permanence and Memory Formation</a:t>
            </a:r>
          </a:p>
        </p:txBody>
      </p:sp>
      <p:pic>
        <p:nvPicPr>
          <p:cNvPr id="5" name="Content Placeholder 4" descr="Little daughter plays with toys in the room">
            <a:extLst>
              <a:ext uri="{FF2B5EF4-FFF2-40B4-BE49-F238E27FC236}">
                <a16:creationId xmlns:a16="http://schemas.microsoft.com/office/drawing/2014/main" id="{885226D6-0D03-4C28-BE0F-74AD1DA0AF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4790" r="3291" b="2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F0A46-0689-E471-9C58-014D240D2666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Object Permanence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 learn that objects exist even when they cannot be seen, marking a key cognitive milestone.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Memory Formation Strengthening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Memory improves, allowing infants to recall people, objects, and past experiences more effectively.</a:t>
            </a:r>
          </a:p>
        </p:txBody>
      </p:sp>
    </p:spTree>
    <p:extLst>
      <p:ext uri="{BB962C8B-B14F-4D97-AF65-F5344CB8AC3E}">
        <p14:creationId xmlns:p14="http://schemas.microsoft.com/office/powerpoint/2010/main" val="2775341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8B1B-B7F2-D7B9-43EF-65409C3E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Exploring Cause-and-Effect Relationships</a:t>
            </a:r>
          </a:p>
        </p:txBody>
      </p:sp>
      <p:pic>
        <p:nvPicPr>
          <p:cNvPr id="5" name="Content Placeholder 4" descr="Dangerous baby sticking fingers into electrical outlet - interacting with household commands and controllers, unrecognizable people, close up.">
            <a:extLst>
              <a:ext uri="{FF2B5EF4-FFF2-40B4-BE49-F238E27FC236}">
                <a16:creationId xmlns:a16="http://schemas.microsoft.com/office/drawing/2014/main" id="{53CE1299-8001-494A-90F0-45E41DAC48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8694" r="-3" b="-3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A8ECB-68E1-FFD6-55B3-AB9B5ABE0AB3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Infant Action Recognition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 learn that their actions can produce specific outcomes, a key step in cognitive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Foundations of Problem Solving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Recognizing cause and effect lays groundwork for early problem-solving and reasoning abilities.</a:t>
            </a:r>
          </a:p>
        </p:txBody>
      </p:sp>
    </p:spTree>
    <p:extLst>
      <p:ext uri="{BB962C8B-B14F-4D97-AF65-F5344CB8AC3E}">
        <p14:creationId xmlns:p14="http://schemas.microsoft.com/office/powerpoint/2010/main" val="11580671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9F75-DA28-F904-6335-CA38DE1D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640080"/>
            <a:ext cx="7498080" cy="1280160"/>
          </a:xfrm>
        </p:spPr>
        <p:txBody>
          <a:bodyPr anchor="b">
            <a:normAutofit/>
          </a:bodyPr>
          <a:lstStyle/>
          <a:p>
            <a:r>
              <a:rPr lang="zh-CN" altLang="en-US" sz="3100"/>
              <a:t>The Role of Sensory Experiences in Cognitive Growth</a:t>
            </a:r>
          </a:p>
        </p:txBody>
      </p:sp>
      <p:pic>
        <p:nvPicPr>
          <p:cNvPr id="5" name="Content Placeholder 4" descr="Close up of children hands on yellow desk with chemical molecules in the middle">
            <a:extLst>
              <a:ext uri="{FF2B5EF4-FFF2-40B4-BE49-F238E27FC236}">
                <a16:creationId xmlns:a16="http://schemas.microsoft.com/office/drawing/2014/main" id="{22409CEE-240B-45F0-95BB-1D619E0728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2276" r="6469" b="-6"/>
          <a:stretch>
            <a:fillRect/>
          </a:stretch>
        </p:blipFill>
        <p:spPr>
          <a:xfrm>
            <a:off x="1317615" y="895646"/>
            <a:ext cx="1956925" cy="1956928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082B0-F20B-A51A-B61C-F2BF6974B974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114800" y="2194560"/>
            <a:ext cx="749808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Touch and Cognitive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Exploring textures through touch stimulates neural connections important for cognitive growth.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Visual Sensory Stimulation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Sight-based activities enhance brain pathways responsible for visual processing and cognition.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Auditory Sensory Experiences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Sound recognition and differentiation support auditory processing and cognitive skills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Movement and Brain Growth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Physical movement activities promote brain plasticity and overall cognitive advancement.</a:t>
            </a:r>
          </a:p>
        </p:txBody>
      </p:sp>
    </p:spTree>
    <p:extLst>
      <p:ext uri="{BB962C8B-B14F-4D97-AF65-F5344CB8AC3E}">
        <p14:creationId xmlns:p14="http://schemas.microsoft.com/office/powerpoint/2010/main" val="3235933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61D7B-E9E7-E4E6-8779-FD0F32765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anchor="b">
            <a:normAutofit/>
          </a:bodyPr>
          <a:lstStyle/>
          <a:p>
            <a:r>
              <a:rPr lang="zh-CN" altLang="en-US" sz="4200"/>
              <a:t>Milestones and Breakthroughs in Current Research on Infant Brain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057363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BCF72-CBB6-A967-8E39-12F33A534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 sz="3700"/>
              <a:t>Recent Findings on Neural Connectivity and Brain Plasticity</a:t>
            </a:r>
          </a:p>
        </p:txBody>
      </p:sp>
      <p:pic>
        <p:nvPicPr>
          <p:cNvPr id="5" name="Content Placeholder 4" descr="Blockchain circular digital elements  - 3d rendered image. Technology, augmented reality (AR), virtual reality (VR) concepts. Abstract backgrounds. Innovation. Cryptocurrency. NFT. Artificial intelligence background.">
            <a:extLst>
              <a:ext uri="{FF2B5EF4-FFF2-40B4-BE49-F238E27FC236}">
                <a16:creationId xmlns:a16="http://schemas.microsoft.com/office/drawing/2014/main" id="{D75204C0-275B-4F56-8595-00417D9923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5149" r="15818" b="2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FD0BB-2379-866C-C0C1-79C3AEF174EB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Neural Network Growth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Recent studies show rapid expansion of neural networks during critical developmental periods.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Brain Plasticity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High brain plasticity allows the brain to adapt and reorganize in response to experiences.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Stimulating Environments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Enriched and stimulating environments are essential to maximize neural development and brain plasticity.</a:t>
            </a:r>
          </a:p>
        </p:txBody>
      </p:sp>
    </p:spTree>
    <p:extLst>
      <p:ext uri="{BB962C8B-B14F-4D97-AF65-F5344CB8AC3E}">
        <p14:creationId xmlns:p14="http://schemas.microsoft.com/office/powerpoint/2010/main" val="781781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B5A9-969C-6C3A-A4C8-57F4A7FEA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640080"/>
            <a:ext cx="7498080" cy="1280160"/>
          </a:xfrm>
        </p:spPr>
        <p:txBody>
          <a:bodyPr anchor="b">
            <a:normAutofit/>
          </a:bodyPr>
          <a:lstStyle/>
          <a:p>
            <a:r>
              <a:rPr lang="zh-CN" altLang="en-US" sz="3100"/>
              <a:t>Key Developmental Milestones Observed in This Age Group</a:t>
            </a:r>
          </a:p>
        </p:txBody>
      </p:sp>
      <p:pic>
        <p:nvPicPr>
          <p:cNvPr id="5" name="Content Placeholder 4" descr="Portrait of amazed cute little boy pointing to empty place on white background">
            <a:extLst>
              <a:ext uri="{FF2B5EF4-FFF2-40B4-BE49-F238E27FC236}">
                <a16:creationId xmlns:a16="http://schemas.microsoft.com/office/drawing/2014/main" id="{46743CF6-F86C-4CEE-ACFE-EA7DDD1A96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4501" r="-3" b="-3"/>
          <a:stretch>
            <a:fillRect/>
          </a:stretch>
        </p:blipFill>
        <p:spPr>
          <a:xfrm>
            <a:off x="1317615" y="895646"/>
            <a:ext cx="1956925" cy="1956928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D81A8-BB4C-9410-419F-8E9FC651DC15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114800" y="2194560"/>
            <a:ext cx="749808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Improved Memory Recall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Children begin to remember past events and recognize familiar people and objects more effectively.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Increased Curiosity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Children show a growing interest in exploring their environment and asking questions about the world.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Early Problem-Solving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Children start using simple strategies to solve problems and overcome challenges in play and daily tasks.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Enhanced Communication Cues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Children use gestures and vocalizations to express needs and interact with caregivers more clearly.</a:t>
            </a:r>
          </a:p>
        </p:txBody>
      </p:sp>
    </p:spTree>
    <p:extLst>
      <p:ext uri="{BB962C8B-B14F-4D97-AF65-F5344CB8AC3E}">
        <p14:creationId xmlns:p14="http://schemas.microsoft.com/office/powerpoint/2010/main" val="12814716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{AB637BD9-F04C-49E3-A4E1-F6A9F6EC2368}TF54b766f8-63ee-43b7-9d15-113a5f305028ef21f1e0_win32-c09799a851b0</Template>
  <TotalTime>30</TotalTime>
  <Words>4980</Words>
  <Application>Microsoft Office PowerPoint</Application>
  <PresentationFormat>Widescreen</PresentationFormat>
  <Paragraphs>134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Univers</vt:lpstr>
      <vt:lpstr>GradientVTI</vt:lpstr>
      <vt:lpstr>Principles of Early Cognitive Development for 8-12 Month-Olds: Milestones, Research Breakthroughs, and Parent-Centered Engagement</vt:lpstr>
      <vt:lpstr>Agenda Overview</vt:lpstr>
      <vt:lpstr>Core Principles of Cognitive Development in Infants Aged 8-12 Months</vt:lpstr>
      <vt:lpstr>Understanding Object Permanence and Memory Formation</vt:lpstr>
      <vt:lpstr>Exploring Cause-and-Effect Relationships</vt:lpstr>
      <vt:lpstr>The Role of Sensory Experiences in Cognitive Growth</vt:lpstr>
      <vt:lpstr>Milestones and Breakthroughs in Current Research on Infant Brain Development</vt:lpstr>
      <vt:lpstr>Recent Findings on Neural Connectivity and Brain Plasticity</vt:lpstr>
      <vt:lpstr>Key Developmental Milestones Observed in This Age Group</vt:lpstr>
      <vt:lpstr>Implications of Vygotskian and Relationship-Based Theories</vt:lpstr>
      <vt:lpstr>Parent-Centered Approaches and the Interactive Effect on Learning</vt:lpstr>
      <vt:lpstr>Responsive Caregiving and Relationship-Based Interactions</vt:lpstr>
      <vt:lpstr>Importance of Play and Scaffolding in Learning</vt:lpstr>
      <vt:lpstr>Strategies for Encouraging Exploration and Curiosity</vt:lpstr>
      <vt:lpstr>Practical Recommendations for Supporting Early Cognitive Development</vt:lpstr>
      <vt:lpstr>Creating Enriched and Safe Learning Environments</vt:lpstr>
      <vt:lpstr>Incorporating Play-Based and Everyday Routines</vt:lpstr>
      <vt:lpstr>Recognizing and Responding to Individual Developmental Differences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xiaomin riddle</dc:creator>
  <cp:lastModifiedBy>xiaomin riddle</cp:lastModifiedBy>
  <cp:revision>1</cp:revision>
  <dcterms:created xsi:type="dcterms:W3CDTF">2025-09-22T19:29:56Z</dcterms:created>
  <dcterms:modified xsi:type="dcterms:W3CDTF">2025-09-22T20:00:09Z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